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33CC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381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381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E2ECFF"/>
          </a:solidFill>
        </a:fill>
      </a:tcStyle>
    </a:wholeTbl>
    <a:band2H>
      <a:tcTxStyle b="def" i="def"/>
      <a:tcStyle>
        <a:tcBdr/>
        <a:fill>
          <a:solidFill>
            <a:srgbClr val="F1F5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381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381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 b="def" i="def"/>
      <a:tcStyle>
        <a:tcBdr/>
        <a:fill>
          <a:solidFill>
            <a:srgbClr val="E7E7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381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381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F6"/>
          </a:solidFill>
        </a:fill>
      </a:tcStyle>
    </a:wholeTbl>
    <a:band2H>
      <a:tcTxStyle b="def" i="def"/>
      <a:tcStyle>
        <a:tcBdr/>
        <a:fill>
          <a:solidFill>
            <a:srgbClr val="3399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33CC"/>
              </a:solidFill>
              <a:prstDash val="solid"/>
              <a:round/>
            </a:ln>
          </a:top>
          <a:bottom>
            <a:ln w="254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99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33CC"/>
              </a:solidFill>
              <a:prstDash val="solid"/>
              <a:round/>
            </a:ln>
          </a:top>
          <a:bottom>
            <a:ln w="254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CACCEC"/>
          </a:solidFill>
        </a:fill>
      </a:tcStyle>
    </a:wholeTbl>
    <a:band2H>
      <a:tcTxStyle b="def" i="def"/>
      <a:tcStyle>
        <a:tcBdr/>
        <a:fill>
          <a:solidFill>
            <a:srgbClr val="E6E7F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0033CC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38100" cap="flat">
              <a:solidFill>
                <a:srgbClr val="3399FF"/>
              </a:solidFill>
              <a:prstDash val="solid"/>
              <a:round/>
            </a:ln>
          </a:top>
          <a:bottom>
            <a:ln w="127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0033CC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3399FF"/>
      </a:tcTxStyle>
      <a:tcStyle>
        <a:tcBdr>
          <a:left>
            <a:ln w="12700" cap="flat">
              <a:solidFill>
                <a:srgbClr val="3399FF"/>
              </a:solidFill>
              <a:prstDash val="solid"/>
              <a:round/>
            </a:ln>
          </a:left>
          <a:right>
            <a:ln w="12700" cap="flat">
              <a:solidFill>
                <a:srgbClr val="3399FF"/>
              </a:solidFill>
              <a:prstDash val="solid"/>
              <a:round/>
            </a:ln>
          </a:right>
          <a:top>
            <a:ln w="12700" cap="flat">
              <a:solidFill>
                <a:srgbClr val="3399FF"/>
              </a:solidFill>
              <a:prstDash val="solid"/>
              <a:round/>
            </a:ln>
          </a:top>
          <a:bottom>
            <a:ln w="38100" cap="flat">
              <a:solidFill>
                <a:srgbClr val="3399FF"/>
              </a:solidFill>
              <a:prstDash val="solid"/>
              <a:round/>
            </a:ln>
          </a:bottom>
          <a:insideH>
            <a:ln w="12700" cap="flat">
              <a:solidFill>
                <a:srgbClr val="3399FF"/>
              </a:solidFill>
              <a:prstDash val="solid"/>
              <a:round/>
            </a:ln>
          </a:insideH>
          <a:insideV>
            <a:ln w="12700" cap="flat">
              <a:solidFill>
                <a:srgbClr val="3399FF"/>
              </a:solidFill>
              <a:prstDash val="solid"/>
              <a:round/>
            </a:ln>
          </a:insideV>
        </a:tcBdr>
        <a:fill>
          <a:solidFill>
            <a:srgbClr val="0033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0033CC"/>
              </a:solidFill>
              <a:prstDash val="solid"/>
              <a:round/>
            </a:ln>
          </a:left>
          <a:right>
            <a:ln w="12700" cap="flat">
              <a:solidFill>
                <a:srgbClr val="0033CC"/>
              </a:solidFill>
              <a:prstDash val="solid"/>
              <a:round/>
            </a:ln>
          </a:right>
          <a:top>
            <a:ln w="12700" cap="flat">
              <a:solidFill>
                <a:srgbClr val="0033CC"/>
              </a:solidFill>
              <a:prstDash val="solid"/>
              <a:round/>
            </a:ln>
          </a:top>
          <a:bottom>
            <a:ln w="127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solidFill>
                <a:srgbClr val="0033CC"/>
              </a:solidFill>
              <a:prstDash val="solid"/>
              <a:round/>
            </a:ln>
          </a:insideH>
          <a:insideV>
            <a:ln w="12700" cap="flat">
              <a:solidFill>
                <a:srgbClr val="0033CC"/>
              </a:solidFill>
              <a:prstDash val="solid"/>
              <a:round/>
            </a:ln>
          </a:insideV>
        </a:tcBdr>
        <a:fill>
          <a:solidFill>
            <a:srgbClr val="0033CC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0033CC"/>
              </a:solidFill>
              <a:prstDash val="solid"/>
              <a:round/>
            </a:ln>
          </a:left>
          <a:right>
            <a:ln w="12700" cap="flat">
              <a:solidFill>
                <a:srgbClr val="0033CC"/>
              </a:solidFill>
              <a:prstDash val="solid"/>
              <a:round/>
            </a:ln>
          </a:right>
          <a:top>
            <a:ln w="12700" cap="flat">
              <a:solidFill>
                <a:srgbClr val="0033CC"/>
              </a:solidFill>
              <a:prstDash val="solid"/>
              <a:round/>
            </a:ln>
          </a:top>
          <a:bottom>
            <a:ln w="127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solidFill>
                <a:srgbClr val="0033CC"/>
              </a:solidFill>
              <a:prstDash val="solid"/>
              <a:round/>
            </a:ln>
          </a:insideH>
          <a:insideV>
            <a:ln w="12700" cap="flat">
              <a:solidFill>
                <a:srgbClr val="0033CC"/>
              </a:solidFill>
              <a:prstDash val="solid"/>
              <a:round/>
            </a:ln>
          </a:insideV>
        </a:tcBdr>
        <a:fill>
          <a:solidFill>
            <a:srgbClr val="0033CC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0033CC"/>
              </a:solidFill>
              <a:prstDash val="solid"/>
              <a:round/>
            </a:ln>
          </a:left>
          <a:right>
            <a:ln w="12700" cap="flat">
              <a:solidFill>
                <a:srgbClr val="0033CC"/>
              </a:solidFill>
              <a:prstDash val="solid"/>
              <a:round/>
            </a:ln>
          </a:right>
          <a:top>
            <a:ln w="50800" cap="flat">
              <a:solidFill>
                <a:srgbClr val="0033CC"/>
              </a:solidFill>
              <a:prstDash val="solid"/>
              <a:round/>
            </a:ln>
          </a:top>
          <a:bottom>
            <a:ln w="127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solidFill>
                <a:srgbClr val="0033CC"/>
              </a:solidFill>
              <a:prstDash val="solid"/>
              <a:round/>
            </a:ln>
          </a:insideH>
          <a:insideV>
            <a:ln w="12700" cap="flat">
              <a:solidFill>
                <a:srgbClr val="0033CC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33CC"/>
      </a:tcTxStyle>
      <a:tcStyle>
        <a:tcBdr>
          <a:left>
            <a:ln w="12700" cap="flat">
              <a:solidFill>
                <a:srgbClr val="0033CC"/>
              </a:solidFill>
              <a:prstDash val="solid"/>
              <a:round/>
            </a:ln>
          </a:left>
          <a:right>
            <a:ln w="12700" cap="flat">
              <a:solidFill>
                <a:srgbClr val="0033CC"/>
              </a:solidFill>
              <a:prstDash val="solid"/>
              <a:round/>
            </a:ln>
          </a:right>
          <a:top>
            <a:ln w="12700" cap="flat">
              <a:solidFill>
                <a:srgbClr val="0033CC"/>
              </a:solidFill>
              <a:prstDash val="solid"/>
              <a:round/>
            </a:ln>
          </a:top>
          <a:bottom>
            <a:ln w="25400" cap="flat">
              <a:solidFill>
                <a:srgbClr val="0033CC"/>
              </a:solidFill>
              <a:prstDash val="solid"/>
              <a:round/>
            </a:ln>
          </a:bottom>
          <a:insideH>
            <a:ln w="12700" cap="flat">
              <a:solidFill>
                <a:srgbClr val="0033CC"/>
              </a:solidFill>
              <a:prstDash val="solid"/>
              <a:round/>
            </a:ln>
          </a:insideH>
          <a:insideV>
            <a:ln w="12700" cap="flat">
              <a:solidFill>
                <a:srgbClr val="0033CC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hape 7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tif"/><Relationship Id="rId4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/>
          <p:nvPr/>
        </p:nvSpPr>
        <p:spPr>
          <a:xfrm>
            <a:off x="288132" y="1676793"/>
            <a:ext cx="8567736" cy="4394201"/>
          </a:xfrm>
          <a:prstGeom prst="rect">
            <a:avLst/>
          </a:prstGeom>
          <a:solidFill>
            <a:srgbClr val="0021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99FF"/>
                </a:solidFill>
              </a:defRPr>
            </a:pPr>
          </a:p>
        </p:txBody>
      </p:sp>
      <p:sp>
        <p:nvSpPr>
          <p:cNvPr id="16" name="Line 13"/>
          <p:cNvSpPr/>
          <p:nvPr/>
        </p:nvSpPr>
        <p:spPr>
          <a:xfrm>
            <a:off x="-1" y="6237773"/>
            <a:ext cx="9144001" cy="1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7" name="Rectangle 2"/>
          <p:cNvSpPr txBox="1"/>
          <p:nvPr/>
        </p:nvSpPr>
        <p:spPr>
          <a:xfrm>
            <a:off x="335052" y="867820"/>
            <a:ext cx="3690304" cy="75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042960"/>
                </a:solidFill>
              </a:defRPr>
            </a:pPr>
            <a:r>
              <a:t>Hakan Mehmetcik</a:t>
            </a:r>
          </a:p>
          <a:p>
            <a:pPr>
              <a:spcBef>
                <a:spcPts val="1000"/>
              </a:spcBef>
              <a:defRPr>
                <a:solidFill>
                  <a:srgbClr val="042960"/>
                </a:solidFill>
              </a:defRPr>
            </a:pPr>
            <a:r>
              <a:t>hakan.mehmetcik@marmara.edu.tr</a:t>
            </a:r>
          </a:p>
        </p:txBody>
      </p:sp>
      <p:sp>
        <p:nvSpPr>
          <p:cNvPr id="18" name="Globalization and Regionalism"/>
          <p:cNvSpPr txBox="1"/>
          <p:nvPr>
            <p:ph type="title" hasCustomPrompt="1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Globalization and Regionalism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5pPr>
          </a:lstStyle>
          <a:p>
            <a:pPr/>
            <a:r>
              <a:t>Introduction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20" name="Resim 12" descr="Resim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83378" y="52688"/>
            <a:ext cx="1470026" cy="147002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https://euitrel.netlify.app/"/>
          <p:cNvSpPr txBox="1"/>
          <p:nvPr/>
        </p:nvSpPr>
        <p:spPr>
          <a:xfrm>
            <a:off x="166081" y="6489700"/>
            <a:ext cx="25650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https://euitrel.netlify.app/</a:t>
            </a:r>
          </a:p>
        </p:txBody>
      </p:sp>
      <p:pic>
        <p:nvPicPr>
          <p:cNvPr id="2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66436" y="6205296"/>
            <a:ext cx="3214605" cy="674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Resim 10" descr="Resim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216345" y="6253476"/>
            <a:ext cx="1444031" cy="578048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https://euitrel.netlify.app/"/>
          <p:cNvSpPr txBox="1"/>
          <p:nvPr/>
        </p:nvSpPr>
        <p:spPr>
          <a:xfrm>
            <a:off x="166081" y="6489700"/>
            <a:ext cx="25650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https://euitrel.netlify.app/</a:t>
            </a:r>
          </a:p>
        </p:txBody>
      </p:sp>
      <p:pic>
        <p:nvPicPr>
          <p:cNvPr id="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6436" y="6205296"/>
            <a:ext cx="3214605" cy="674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" name="Resim 10" descr="Resim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6345" y="6253476"/>
            <a:ext cx="1444031" cy="578048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/>
          <p:nvPr>
            <p:ph type="sldNum" sz="quarter" idx="2"/>
          </p:nvPr>
        </p:nvSpPr>
        <p:spPr>
          <a:xfrm>
            <a:off x="8176259" y="6381750"/>
            <a:ext cx="281941" cy="28708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3"/>
          <p:cNvSpPr/>
          <p:nvPr/>
        </p:nvSpPr>
        <p:spPr>
          <a:xfrm>
            <a:off x="-6350" y="0"/>
            <a:ext cx="9144000" cy="1230313"/>
          </a:xfrm>
          <a:prstGeom prst="rect">
            <a:avLst/>
          </a:prstGeom>
          <a:solidFill>
            <a:srgbClr val="0429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99FF"/>
                </a:solidFill>
              </a:defRPr>
            </a:pPr>
          </a:p>
        </p:txBody>
      </p:sp>
      <p:sp>
        <p:nvSpPr>
          <p:cNvPr id="51" name="TextBox 7"/>
          <p:cNvSpPr txBox="1"/>
          <p:nvPr/>
        </p:nvSpPr>
        <p:spPr>
          <a:xfrm>
            <a:off x="0" y="6447025"/>
            <a:ext cx="5356225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i="1" sz="1400">
                <a:solidFill>
                  <a:srgbClr val="A6A6A6"/>
                </a:solidFill>
              </a:defRPr>
            </a:lvl1pPr>
          </a:lstStyle>
          <a:p>
            <a:pPr/>
            <a:r>
              <a:t>Globalization and Regionalism</a:t>
            </a:r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pic>
        <p:nvPicPr>
          <p:cNvPr id="54" name="Resim 10" descr="Resim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8705" y="6191780"/>
            <a:ext cx="1369496" cy="548212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/>
          <p:nvPr/>
        </p:nvSpPr>
        <p:spPr>
          <a:xfrm>
            <a:off x="293688" y="1989138"/>
            <a:ext cx="8567737" cy="4394201"/>
          </a:xfrm>
          <a:prstGeom prst="rect">
            <a:avLst/>
          </a:prstGeom>
          <a:solidFill>
            <a:srgbClr val="00214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99FF"/>
                </a:solidFill>
              </a:defRPr>
            </a:pPr>
          </a:p>
        </p:txBody>
      </p:sp>
      <p:sp>
        <p:nvSpPr>
          <p:cNvPr id="63" name="Line 13"/>
          <p:cNvSpPr/>
          <p:nvPr/>
        </p:nvSpPr>
        <p:spPr>
          <a:xfrm>
            <a:off x="0" y="6489700"/>
            <a:ext cx="91440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Rectangle 2"/>
          <p:cNvSpPr txBox="1"/>
          <p:nvPr/>
        </p:nvSpPr>
        <p:spPr>
          <a:xfrm>
            <a:off x="289332" y="867820"/>
            <a:ext cx="3690304" cy="754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spcBef>
                <a:spcPts val="1000"/>
              </a:spcBef>
              <a:defRPr>
                <a:solidFill>
                  <a:srgbClr val="042960"/>
                </a:solidFill>
              </a:defRPr>
            </a:pPr>
            <a:r>
              <a:t>Hakan Mehmetcik</a:t>
            </a:r>
          </a:p>
          <a:p>
            <a:pPr>
              <a:spcBef>
                <a:spcPts val="1000"/>
              </a:spcBef>
              <a:defRPr>
                <a:solidFill>
                  <a:srgbClr val="042960"/>
                </a:solidFill>
              </a:defRPr>
            </a:pPr>
            <a:r>
              <a:t>hakan.mehmetcik@marmara.edu.tr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None/>
              <a:defRPr i="1" sz="32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Resim 12" descr="Resim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3316" y="52688"/>
            <a:ext cx="1830089" cy="1830088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-6350" y="0"/>
            <a:ext cx="9144000" cy="1230313"/>
          </a:xfrm>
          <a:prstGeom prst="rect">
            <a:avLst/>
          </a:prstGeom>
          <a:solidFill>
            <a:srgbClr val="04296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399FF"/>
                </a:solidFill>
              </a:defRPr>
            </a:pP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57200" y="236849"/>
            <a:ext cx="8229600" cy="986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https://euitrel.netlify.app/"/>
          <p:cNvSpPr txBox="1"/>
          <p:nvPr/>
        </p:nvSpPr>
        <p:spPr>
          <a:xfrm>
            <a:off x="166081" y="6489700"/>
            <a:ext cx="2565052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https://euitrel.netlify.app/</a:t>
            </a:r>
          </a:p>
        </p:txBody>
      </p:sp>
      <p:pic>
        <p:nvPicPr>
          <p:cNvPr id="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66436" y="6205296"/>
            <a:ext cx="3214605" cy="674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Resim 10" descr="Resim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16345" y="6253476"/>
            <a:ext cx="1444031" cy="578048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4419600" y="6356350"/>
            <a:ext cx="2133600" cy="36830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90575" marR="0" indent="-33337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2288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860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432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6004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57650" marR="0" indent="-4000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EUITREL: The EU’s Inter-regional and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832104">
              <a:defRPr sz="3367"/>
            </a:pPr>
            <a:r>
              <a:t>EUITREL: The EU’s Inter-regional and</a:t>
            </a:r>
          </a:p>
          <a:p>
            <a:pPr defTabSz="832104">
              <a:defRPr sz="3367"/>
            </a:pPr>
            <a:r>
              <a:t>Trans-regional Relations</a:t>
            </a:r>
          </a:p>
        </p:txBody>
      </p:sp>
      <p:sp>
        <p:nvSpPr>
          <p:cNvPr id="78" name="Regional Security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Regional Security</a:t>
            </a:r>
          </a:p>
          <a:p>
            <a:pPr/>
            <a:r>
              <a:t>21/12/2023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2">
  <a:themeElements>
    <a:clrScheme name="Tema2">
      <a:dk1>
        <a:srgbClr val="FFFFFF"/>
      </a:dk1>
      <a:lt1>
        <a:srgbClr val="0033CC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ADCAFF"/>
      </a:accent3>
      <a:accent4>
        <a:srgbClr val="002AAE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99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33CC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33CC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2">
  <a:themeElements>
    <a:clrScheme name="Tema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ADCAFF"/>
      </a:accent3>
      <a:accent4>
        <a:srgbClr val="002AAE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2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99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33CC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33CC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