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nton" pitchFamily="2" charset="0"/>
      <p:regular r:id="rId11"/>
    </p:embeddedFont>
    <p:embeddedFont>
      <p:font typeface="Horizon" panose="020B0604020202020204" charset="0"/>
      <p:regular r:id="rId12"/>
    </p:embeddedFont>
    <p:embeddedFont>
      <p:font typeface="IBM Plex Sans" panose="020B0503050203000203" pitchFamily="34" charset="0"/>
      <p:regular r:id="rId13"/>
      <p:bold r:id="rId14"/>
      <p:italic r:id="rId15"/>
      <p:boldItalic r:id="rId16"/>
    </p:embeddedFont>
    <p:embeddedFont>
      <p:font typeface="IBM Plex Sans Bold" panose="020B0803050203000203" pitchFamily="34" charset="0"/>
      <p:regular r:id="rId17"/>
      <p:bold r:id="rId18"/>
    </p:embeddedFont>
    <p:embeddedFont>
      <p:font typeface="IBM Plex Sans Condensed" panose="020B0506050203000203" pitchFamily="34" charset="0"/>
      <p:regular r:id="rId19"/>
      <p:bold r:id="rId20"/>
      <p:italic r:id="rId21"/>
      <p:boldItalic r:id="rId22"/>
    </p:embeddedFont>
    <p:embeddedFont>
      <p:font typeface="IBM Plex Sans Condensed Bold" panose="020B0806050203000203" pitchFamily="34"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E1C3D-8CC8-8D3B-338A-0982A64E5F1F}" v="781" dt="2024-12-07T02:01:59.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893328" y="6429780"/>
            <a:ext cx="8477852" cy="5657039"/>
          </a:xfrm>
          <a:custGeom>
            <a:avLst/>
            <a:gdLst/>
            <a:ahLst/>
            <a:cxnLst/>
            <a:rect l="l" t="t" r="r" b="b"/>
            <a:pathLst>
              <a:path w="8477852" h="5657039">
                <a:moveTo>
                  <a:pt x="8477852" y="5657040"/>
                </a:moveTo>
                <a:lnTo>
                  <a:pt x="0" y="5657040"/>
                </a:lnTo>
                <a:lnTo>
                  <a:pt x="0" y="0"/>
                </a:lnTo>
                <a:lnTo>
                  <a:pt x="8477852" y="0"/>
                </a:lnTo>
                <a:lnTo>
                  <a:pt x="8477852" y="565704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145220" y="5902630"/>
            <a:ext cx="3997559" cy="815166"/>
          </a:xfrm>
          <a:prstGeom prst="rect">
            <a:avLst/>
          </a:prstGeom>
        </p:spPr>
        <p:txBody>
          <a:bodyPr lIns="0" tIns="0" rIns="0" bIns="0" rtlCol="0" anchor="t">
            <a:spAutoFit/>
          </a:bodyPr>
          <a:lstStyle/>
          <a:p>
            <a:pPr algn="l">
              <a:lnSpc>
                <a:spcPts val="6488"/>
              </a:lnSpc>
            </a:pPr>
            <a:r>
              <a:rPr lang="en-US" sz="5318" b="1">
                <a:solidFill>
                  <a:srgbClr val="1B1A17"/>
                </a:solidFill>
                <a:latin typeface="IBM Plex Sans Bold"/>
                <a:ea typeface="IBM Plex Sans Bold"/>
                <a:cs typeface="IBM Plex Sans Bold"/>
                <a:sym typeface="IBM Plex Sans Bold"/>
              </a:rPr>
              <a:t>Team Name</a:t>
            </a:r>
          </a:p>
        </p:txBody>
      </p:sp>
      <p:sp>
        <p:nvSpPr>
          <p:cNvPr id="6" name="TextBox 6"/>
          <p:cNvSpPr txBox="1"/>
          <p:nvPr/>
        </p:nvSpPr>
        <p:spPr>
          <a:xfrm>
            <a:off x="6403896" y="6964531"/>
            <a:ext cx="5480208" cy="2779348"/>
          </a:xfrm>
          <a:prstGeom prst="rect">
            <a:avLst/>
          </a:prstGeom>
        </p:spPr>
        <p:txBody>
          <a:bodyPr lIns="0" tIns="0" rIns="0" bIns="0" rtlCol="0" anchor="t">
            <a:spAutoFit/>
          </a:bodyPr>
          <a:lstStyle/>
          <a:p>
            <a:pPr marL="975360" lvl="1" indent="-487680" algn="just">
              <a:lnSpc>
                <a:spcPts val="5512"/>
              </a:lnSpc>
              <a:buAutoNum type="arabicPeriod"/>
            </a:pPr>
            <a:r>
              <a:rPr lang="en-US" sz="4500" dirty="0">
                <a:solidFill>
                  <a:srgbClr val="1B1A17"/>
                </a:solidFill>
                <a:latin typeface="IBM Plex Sans"/>
                <a:ea typeface="IBM Plex Sans"/>
                <a:cs typeface="IBM Plex Sans"/>
              </a:rPr>
              <a:t>Saumya C</a:t>
            </a:r>
          </a:p>
          <a:p>
            <a:pPr marL="975360" lvl="1" indent="-487680" algn="just">
              <a:lnSpc>
                <a:spcPts val="5512"/>
              </a:lnSpc>
              <a:buAutoNum type="arabicPeriod"/>
            </a:pPr>
            <a:r>
              <a:rPr lang="en-US" sz="4500" dirty="0">
                <a:solidFill>
                  <a:srgbClr val="1B1A17"/>
                </a:solidFill>
                <a:latin typeface="IBM Plex Sans"/>
                <a:ea typeface="IBM Plex Sans"/>
                <a:cs typeface="IBM Plex Sans"/>
              </a:rPr>
              <a:t>Ayush J</a:t>
            </a:r>
          </a:p>
          <a:p>
            <a:pPr marL="975360" lvl="1" indent="-487680" algn="just">
              <a:lnSpc>
                <a:spcPts val="5512"/>
              </a:lnSpc>
              <a:buAutoNum type="arabicPeriod"/>
            </a:pPr>
            <a:r>
              <a:rPr lang="en-US" sz="4500" dirty="0">
                <a:solidFill>
                  <a:srgbClr val="1B1A17"/>
                </a:solidFill>
                <a:latin typeface="IBM Plex Sans"/>
                <a:ea typeface="Calibri"/>
                <a:cs typeface="Calibri"/>
              </a:rPr>
              <a:t>Rohan V</a:t>
            </a:r>
          </a:p>
          <a:p>
            <a:pPr marL="975360" lvl="1" indent="-487680" algn="just">
              <a:lnSpc>
                <a:spcPts val="5512"/>
              </a:lnSpc>
              <a:buAutoNum type="arabicPeriod"/>
            </a:pPr>
            <a:r>
              <a:rPr lang="en-US" sz="4500" dirty="0">
                <a:solidFill>
                  <a:srgbClr val="1B1A17"/>
                </a:solidFill>
                <a:latin typeface="IBM Plex Sans"/>
                <a:ea typeface="IBM Plex Sans"/>
                <a:cs typeface="IBM Plex Sans"/>
                <a:sym typeface="IBM Plex Sans"/>
              </a:rPr>
              <a:t>Saurabh Y</a:t>
            </a:r>
            <a:endParaRPr lang="en-US" sz="4500" dirty="0">
              <a:solidFill>
                <a:srgbClr val="1B1A17"/>
              </a:solidFill>
              <a:latin typeface="IBM Plex Sans"/>
              <a:ea typeface="IBM Plex Sans"/>
              <a:cs typeface="IBM Plex Sans"/>
            </a:endParaRPr>
          </a:p>
        </p:txBody>
      </p:sp>
      <p:grpSp>
        <p:nvGrpSpPr>
          <p:cNvPr id="7" name="Group 7"/>
          <p:cNvGrpSpPr/>
          <p:nvPr/>
        </p:nvGrpSpPr>
        <p:grpSpPr>
          <a:xfrm>
            <a:off x="3524523" y="751333"/>
            <a:ext cx="11458605" cy="3059653"/>
            <a:chOff x="0" y="0"/>
            <a:chExt cx="15278140" cy="4079537"/>
          </a:xfrm>
        </p:grpSpPr>
        <p:sp>
          <p:nvSpPr>
            <p:cNvPr id="8" name="TextBox 8"/>
            <p:cNvSpPr txBox="1"/>
            <p:nvPr/>
          </p:nvSpPr>
          <p:spPr>
            <a:xfrm>
              <a:off x="0" y="-381000"/>
              <a:ext cx="15278140" cy="4460537"/>
            </a:xfrm>
            <a:prstGeom prst="rect">
              <a:avLst/>
            </a:prstGeom>
          </p:spPr>
          <p:txBody>
            <a:bodyPr lIns="0" tIns="0" rIns="0" bIns="0" rtlCol="0" anchor="t">
              <a:spAutoFit/>
            </a:bodyPr>
            <a:lstStyle/>
            <a:p>
              <a:pPr algn="l">
                <a:lnSpc>
                  <a:spcPts val="28133"/>
                </a:lnSpc>
                <a:spcBef>
                  <a:spcPct val="0"/>
                </a:spcBef>
              </a:pPr>
              <a:r>
                <a:rPr lang="en-US" sz="20095">
                  <a:solidFill>
                    <a:srgbClr val="1B1A17"/>
                  </a:solidFill>
                  <a:latin typeface="Anton"/>
                  <a:ea typeface="Anton"/>
                  <a:cs typeface="Anton"/>
                  <a:sym typeface="Anton"/>
                </a:rPr>
                <a:t>BUILDATHON</a:t>
              </a:r>
            </a:p>
          </p:txBody>
        </p:sp>
        <p:sp>
          <p:nvSpPr>
            <p:cNvPr id="9" name="TextBox 9"/>
            <p:cNvSpPr txBox="1"/>
            <p:nvPr/>
          </p:nvSpPr>
          <p:spPr>
            <a:xfrm>
              <a:off x="64272" y="1096130"/>
              <a:ext cx="15149596" cy="1698631"/>
            </a:xfrm>
            <a:prstGeom prst="rect">
              <a:avLst/>
            </a:prstGeom>
          </p:spPr>
          <p:txBody>
            <a:bodyPr lIns="0" tIns="0" rIns="0" bIns="0" rtlCol="0" anchor="t">
              <a:spAutoFit/>
            </a:bodyPr>
            <a:lstStyle/>
            <a:p>
              <a:pPr algn="l">
                <a:lnSpc>
                  <a:spcPts val="10128"/>
                </a:lnSpc>
                <a:spcBef>
                  <a:spcPct val="0"/>
                </a:spcBef>
              </a:pPr>
              <a:r>
                <a:rPr lang="en-US" sz="7234">
                  <a:solidFill>
                    <a:srgbClr val="EDAE32"/>
                  </a:solidFill>
                  <a:latin typeface="Horizon"/>
                  <a:ea typeface="Horizon"/>
                  <a:cs typeface="Horizon"/>
                  <a:sym typeface="Horizon"/>
                </a:rPr>
                <a:t>BUILDATHON 3.0</a:t>
              </a:r>
            </a:p>
          </p:txBody>
        </p:sp>
      </p:grpSp>
      <p:sp>
        <p:nvSpPr>
          <p:cNvPr id="10" name="TextBox 10"/>
          <p:cNvSpPr txBox="1"/>
          <p:nvPr/>
        </p:nvSpPr>
        <p:spPr>
          <a:xfrm>
            <a:off x="4957856" y="4328334"/>
            <a:ext cx="8591939" cy="815166"/>
          </a:xfrm>
          <a:prstGeom prst="rect">
            <a:avLst/>
          </a:prstGeom>
        </p:spPr>
        <p:txBody>
          <a:bodyPr lIns="0" tIns="0" rIns="0" bIns="0" rtlCol="0" anchor="t">
            <a:spAutoFit/>
          </a:bodyPr>
          <a:lstStyle/>
          <a:p>
            <a:pPr algn="l">
              <a:lnSpc>
                <a:spcPts val="6488"/>
              </a:lnSpc>
            </a:pPr>
            <a:r>
              <a:rPr lang="en-US" sz="5318" b="1">
                <a:solidFill>
                  <a:srgbClr val="1B1A17"/>
                </a:solidFill>
                <a:latin typeface="IBM Plex Sans Bold"/>
                <a:ea typeface="IBM Plex Sans Bold"/>
                <a:cs typeface="IBM Plex Sans Bold"/>
                <a:sym typeface="IBM Plex Sans Bold"/>
              </a:rPr>
              <a:t>Track and question details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0304364" y="5143500"/>
            <a:ext cx="8477852" cy="5657039"/>
          </a:xfrm>
          <a:custGeom>
            <a:avLst/>
            <a:gdLst/>
            <a:ahLst/>
            <a:cxnLst/>
            <a:rect l="l" t="t" r="r" b="b"/>
            <a:pathLst>
              <a:path w="8477852" h="5657039">
                <a:moveTo>
                  <a:pt x="0" y="5657039"/>
                </a:moveTo>
                <a:lnTo>
                  <a:pt x="8477852" y="5657039"/>
                </a:lnTo>
                <a:lnTo>
                  <a:pt x="8477852" y="0"/>
                </a:lnTo>
                <a:lnTo>
                  <a:pt x="0" y="0"/>
                </a:lnTo>
                <a:lnTo>
                  <a:pt x="0" y="56570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18395" y="554587"/>
            <a:ext cx="13130679" cy="889005"/>
          </a:xfrm>
          <a:prstGeom prst="rect">
            <a:avLst/>
          </a:prstGeom>
        </p:spPr>
        <p:txBody>
          <a:bodyPr lIns="0" tIns="0" rIns="0" bIns="0" rtlCol="0" anchor="t">
            <a:spAutoFit/>
          </a:bodyPr>
          <a:lstStyle/>
          <a:p>
            <a:pPr algn="l">
              <a:lnSpc>
                <a:spcPts val="6650"/>
              </a:lnSpc>
            </a:pPr>
            <a:r>
              <a:rPr lang="en-US" sz="7000" b="1">
                <a:solidFill>
                  <a:srgbClr val="1B1A17"/>
                </a:solidFill>
                <a:latin typeface="IBM Plex Sans Condensed Bold"/>
                <a:ea typeface="IBM Plex Sans Condensed Bold"/>
                <a:cs typeface="IBM Plex Sans Condensed Bold"/>
                <a:sym typeface="IBM Plex Sans Condensed Bold"/>
              </a:rPr>
              <a:t>PROBLEM STATEMENT </a:t>
            </a:r>
          </a:p>
        </p:txBody>
      </p:sp>
      <p:sp>
        <p:nvSpPr>
          <p:cNvPr id="4" name="Freeform 4"/>
          <p:cNvSpPr/>
          <p:nvPr/>
        </p:nvSpPr>
        <p:spPr>
          <a:xfrm flipH="1" flipV="1">
            <a:off x="-19050" y="8325049"/>
            <a:ext cx="2403281" cy="1961951"/>
          </a:xfrm>
          <a:custGeom>
            <a:avLst/>
            <a:gdLst/>
            <a:ahLst/>
            <a:cxnLst/>
            <a:rect l="l" t="t" r="r" b="b"/>
            <a:pathLst>
              <a:path w="2403281" h="1961951">
                <a:moveTo>
                  <a:pt x="2403281" y="1961951"/>
                </a:moveTo>
                <a:lnTo>
                  <a:pt x="0" y="1961951"/>
                </a:lnTo>
                <a:lnTo>
                  <a:pt x="0" y="0"/>
                </a:lnTo>
                <a:lnTo>
                  <a:pt x="2403281" y="0"/>
                </a:lnTo>
                <a:lnTo>
                  <a:pt x="2403281"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19050" y="8535324"/>
            <a:ext cx="2145705" cy="1751676"/>
          </a:xfrm>
          <a:custGeom>
            <a:avLst/>
            <a:gdLst/>
            <a:ahLst/>
            <a:cxnLst/>
            <a:rect l="l" t="t" r="r" b="b"/>
            <a:pathLst>
              <a:path w="2145705" h="1751676">
                <a:moveTo>
                  <a:pt x="2145705" y="1751676"/>
                </a:moveTo>
                <a:lnTo>
                  <a:pt x="0" y="1751676"/>
                </a:lnTo>
                <a:lnTo>
                  <a:pt x="0" y="0"/>
                </a:lnTo>
                <a:lnTo>
                  <a:pt x="2145705" y="0"/>
                </a:lnTo>
                <a:lnTo>
                  <a:pt x="2145705"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918395" y="2707104"/>
            <a:ext cx="15892679" cy="4878067"/>
          </a:xfrm>
          <a:prstGeom prst="rect">
            <a:avLst/>
          </a:prstGeom>
        </p:spPr>
        <p:txBody>
          <a:bodyPr wrap="square" lIns="0" tIns="0" rIns="0" bIns="0" rtlCol="0" anchor="t">
            <a:spAutoFit/>
          </a:bodyPr>
          <a:lstStyle/>
          <a:p>
            <a:pPr>
              <a:lnSpc>
                <a:spcPts val="3359"/>
              </a:lnSpc>
            </a:pPr>
            <a:r>
              <a:rPr lang="en-US" sz="3500" b="1" dirty="0">
                <a:solidFill>
                  <a:srgbClr val="1B1A17"/>
                </a:solidFill>
                <a:latin typeface="IBM Plex Sans Condensed"/>
                <a:ea typeface="IBM Plex Sans Condensed"/>
                <a:cs typeface="IBM Plex Sans Condensed"/>
              </a:rPr>
              <a:t>Problem Statement:</a:t>
            </a:r>
          </a:p>
          <a:p>
            <a:pPr>
              <a:lnSpc>
                <a:spcPts val="3359"/>
              </a:lnSpc>
            </a:pPr>
            <a:endParaRPr lang="en-US" sz="3500" b="1" dirty="0">
              <a:latin typeface="IBM Plex Sans Condensed"/>
              <a:ea typeface="IBM Plex Sans Condensed"/>
              <a:cs typeface="IBM Plex Sans Condensed"/>
            </a:endParaRPr>
          </a:p>
          <a:p>
            <a:r>
              <a:rPr lang="en-US" sz="3500" dirty="0">
                <a:ea typeface="+mn-lt"/>
                <a:cs typeface="+mn-lt"/>
              </a:rPr>
              <a:t>Despite the rapidly growing gig economy, tech and SaaS job markets, and increasing demand for internships, there is no comprehensive platform that seamlessly combines freelancing opportunities, job postings, and internships while enabling users to showcase their skills, connect with verified employers, and access meaningful career growth opportunities—all in one place.</a:t>
            </a:r>
            <a:endParaRPr lang="en-US" dirty="0"/>
          </a:p>
          <a:p>
            <a:pPr>
              <a:lnSpc>
                <a:spcPts val="3359"/>
              </a:lnSpc>
            </a:pPr>
            <a:br>
              <a:rPr lang="en-US" sz="3500" b="1" dirty="0">
                <a:solidFill>
                  <a:srgbClr val="1B1A17"/>
                </a:solidFill>
                <a:latin typeface="IBM Plex Sans Condensed"/>
                <a:ea typeface="IBM Plex Sans Condensed"/>
                <a:cs typeface="IBM Plex Sans Condensed"/>
              </a:rPr>
            </a:br>
            <a:br>
              <a:rPr lang="en-US" sz="3500" b="1" dirty="0">
                <a:solidFill>
                  <a:srgbClr val="1B1A17"/>
                </a:solidFill>
                <a:latin typeface="IBM Plex Sans Condensed"/>
                <a:ea typeface="IBM Plex Sans Condensed"/>
                <a:cs typeface="IBM Plex Sans Condensed"/>
              </a:rPr>
            </a:br>
            <a:endParaRPr lang="en-US" sz="3500" b="1">
              <a:solidFill>
                <a:srgbClr val="1B1A17"/>
              </a:solidFill>
              <a:latin typeface="IBM Plex Sans Condensed"/>
              <a:ea typeface="IBM Plex Sans Condensed"/>
              <a:cs typeface="IBM Plex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7297641"/>
            <a:ext cx="5249576" cy="3502899"/>
          </a:xfrm>
          <a:custGeom>
            <a:avLst/>
            <a:gdLst/>
            <a:ahLst/>
            <a:cxnLst/>
            <a:rect l="l" t="t" r="r" b="b"/>
            <a:pathLst>
              <a:path w="5249576" h="3502899">
                <a:moveTo>
                  <a:pt x="5249576" y="3502898"/>
                </a:moveTo>
                <a:lnTo>
                  <a:pt x="0" y="3502898"/>
                </a:lnTo>
                <a:lnTo>
                  <a:pt x="0" y="0"/>
                </a:lnTo>
                <a:lnTo>
                  <a:pt x="5249576" y="0"/>
                </a:lnTo>
                <a:lnTo>
                  <a:pt x="5249576" y="350289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550694" y="1025141"/>
            <a:ext cx="5186612" cy="771525"/>
          </a:xfrm>
          <a:prstGeom prst="rect">
            <a:avLst/>
          </a:prstGeom>
        </p:spPr>
        <p:txBody>
          <a:bodyPr lIns="0" tIns="0" rIns="0" bIns="0" rtlCol="0" anchor="t">
            <a:spAutoFit/>
          </a:bodyPr>
          <a:lstStyle/>
          <a:p>
            <a:pPr algn="l">
              <a:lnSpc>
                <a:spcPts val="5700"/>
              </a:lnSpc>
            </a:pPr>
            <a:r>
              <a:rPr lang="en-US" sz="6000" b="1">
                <a:solidFill>
                  <a:srgbClr val="1B1A17"/>
                </a:solidFill>
                <a:latin typeface="IBM Plex Sans Condensed Bold"/>
                <a:ea typeface="IBM Plex Sans Condensed Bold"/>
                <a:cs typeface="IBM Plex Sans Condensed Bold"/>
                <a:sym typeface="IBM Plex Sans Condensed Bold"/>
              </a:rPr>
              <a:t>OUR SOLUTION</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6">
            <a:extLst>
              <a:ext uri="{FF2B5EF4-FFF2-40B4-BE49-F238E27FC236}">
                <a16:creationId xmlns:a16="http://schemas.microsoft.com/office/drawing/2014/main" id="{FBE1F592-7626-BD99-39B6-EBD17EC2B4A9}"/>
              </a:ext>
            </a:extLst>
          </p:cNvPr>
          <p:cNvSpPr txBox="1"/>
          <p:nvPr/>
        </p:nvSpPr>
        <p:spPr>
          <a:xfrm>
            <a:off x="783923" y="2230679"/>
            <a:ext cx="16725167" cy="5827044"/>
          </a:xfrm>
          <a:prstGeom prst="rect">
            <a:avLst/>
          </a:prstGeom>
        </p:spPr>
        <p:txBody>
          <a:bodyPr wrap="square" lIns="0" tIns="0" rIns="0" bIns="0" rtlCol="0" anchor="t">
            <a:spAutoFit/>
          </a:bodyPr>
          <a:lstStyle/>
          <a:p>
            <a:r>
              <a:rPr lang="en-US" sz="3500" b="1" dirty="0">
                <a:solidFill>
                  <a:srgbClr val="1B1A17"/>
                </a:solidFill>
                <a:ea typeface="+mn-lt"/>
                <a:cs typeface="+mn-lt"/>
              </a:rPr>
              <a:t>Solution:</a:t>
            </a:r>
            <a:endParaRPr lang="en-US" b="1" dirty="0">
              <a:ea typeface="+mn-lt"/>
              <a:cs typeface="+mn-lt"/>
            </a:endParaRPr>
          </a:p>
          <a:p>
            <a:endParaRPr lang="en-US" sz="3500" b="1" dirty="0">
              <a:solidFill>
                <a:srgbClr val="1B1A17"/>
              </a:solidFill>
              <a:ea typeface="+mn-lt"/>
              <a:cs typeface="+mn-lt"/>
            </a:endParaRPr>
          </a:p>
          <a:p>
            <a:r>
              <a:rPr lang="en-US" sz="3500" dirty="0">
                <a:solidFill>
                  <a:srgbClr val="1B1A17"/>
                </a:solidFill>
                <a:ea typeface="+mn-lt"/>
                <a:cs typeface="+mn-lt"/>
              </a:rPr>
              <a:t>We are creating a platform where users can:</a:t>
            </a:r>
            <a:endParaRPr lang="en-US" dirty="0">
              <a:ea typeface="Calibri"/>
              <a:cs typeface="Calibri"/>
            </a:endParaRPr>
          </a:p>
          <a:p>
            <a:pPr marL="285750" indent="-285750">
              <a:buFont typeface="Arial"/>
              <a:buChar char="•"/>
            </a:pPr>
            <a:r>
              <a:rPr lang="en-US" sz="3500" dirty="0">
                <a:solidFill>
                  <a:srgbClr val="1B1A17"/>
                </a:solidFill>
                <a:ea typeface="+mn-lt"/>
                <a:cs typeface="+mn-lt"/>
              </a:rPr>
              <a:t>Earn through freelancing skills such as video editing, logo designing, web and app development, blog writing, and more, similar to Upwork.</a:t>
            </a:r>
            <a:endParaRPr lang="en-US" dirty="0">
              <a:ea typeface="Calibri"/>
              <a:cs typeface="Calibri"/>
            </a:endParaRPr>
          </a:p>
          <a:p>
            <a:pPr marL="285750" indent="-285750">
              <a:buFont typeface="Arial"/>
              <a:buChar char="•"/>
            </a:pPr>
            <a:r>
              <a:rPr lang="en-US" sz="3500" dirty="0">
                <a:solidFill>
                  <a:srgbClr val="1B1A17"/>
                </a:solidFill>
                <a:ea typeface="+mn-lt"/>
                <a:cs typeface="+mn-lt"/>
              </a:rPr>
              <a:t>Offer or apply for job opportunities.</a:t>
            </a:r>
            <a:endParaRPr lang="en-US" dirty="0">
              <a:ea typeface="Calibri"/>
              <a:cs typeface="Calibri"/>
            </a:endParaRPr>
          </a:p>
          <a:p>
            <a:pPr marL="285750" indent="-285750">
              <a:buFont typeface="Arial"/>
              <a:buChar char="•"/>
            </a:pPr>
            <a:r>
              <a:rPr lang="en-US" sz="3500" dirty="0">
                <a:solidFill>
                  <a:srgbClr val="1B1A17"/>
                </a:solidFill>
                <a:ea typeface="+mn-lt"/>
                <a:cs typeface="+mn-lt"/>
              </a:rPr>
              <a:t>Access or provide internship opportunities.</a:t>
            </a:r>
            <a:endParaRPr lang="en-US" dirty="0">
              <a:ea typeface="Calibri"/>
              <a:cs typeface="Calibri"/>
            </a:endParaRPr>
          </a:p>
          <a:p>
            <a:endParaRPr lang="en-US" sz="3500" dirty="0">
              <a:solidFill>
                <a:srgbClr val="1B1A17"/>
              </a:solidFill>
              <a:ea typeface="+mn-lt"/>
              <a:cs typeface="+mn-lt"/>
            </a:endParaRPr>
          </a:p>
          <a:p>
            <a:r>
              <a:rPr lang="en-US" sz="3500" dirty="0">
                <a:solidFill>
                  <a:srgbClr val="1B1A17"/>
                </a:solidFill>
                <a:ea typeface="+mn-lt"/>
                <a:cs typeface="+mn-lt"/>
              </a:rPr>
              <a:t>The platform empowers users to seamlessly apply for or offer jobs and internships, fostering a self-sustained ecosystem for career growth.</a:t>
            </a:r>
            <a:endParaRPr lang="en-US" dirty="0">
              <a:ea typeface="+mn-lt"/>
              <a:cs typeface="+mn-lt"/>
            </a:endParaRPr>
          </a:p>
          <a:p>
            <a:pPr algn="ctr">
              <a:lnSpc>
                <a:spcPts val="3359"/>
              </a:lnSpc>
            </a:pPr>
            <a:endParaRPr lang="en-US" sz="3500" dirty="0">
              <a:solidFill>
                <a:srgbClr val="1B1A17"/>
              </a:solidFill>
              <a:latin typeface="IBM Plex Sans Condensed"/>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09826" y="5706805"/>
            <a:ext cx="8477852" cy="5657039"/>
          </a:xfrm>
          <a:custGeom>
            <a:avLst/>
            <a:gdLst/>
            <a:ahLst/>
            <a:cxnLst/>
            <a:rect l="l" t="t" r="r" b="b"/>
            <a:pathLst>
              <a:path w="8477852" h="5657039">
                <a:moveTo>
                  <a:pt x="8477852" y="5657039"/>
                </a:moveTo>
                <a:lnTo>
                  <a:pt x="0" y="5657039"/>
                </a:lnTo>
                <a:lnTo>
                  <a:pt x="0" y="0"/>
                </a:lnTo>
                <a:lnTo>
                  <a:pt x="8477852" y="0"/>
                </a:lnTo>
                <a:lnTo>
                  <a:pt x="8477852" y="56570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61424" y="953415"/>
            <a:ext cx="15565151" cy="1035051"/>
          </a:xfrm>
          <a:prstGeom prst="rect">
            <a:avLst/>
          </a:prstGeom>
        </p:spPr>
        <p:txBody>
          <a:bodyPr lIns="0" tIns="0" rIns="0" bIns="0" rtlCol="0" anchor="t">
            <a:spAutoFit/>
          </a:bodyPr>
          <a:lstStyle/>
          <a:p>
            <a:pPr algn="ctr">
              <a:lnSpc>
                <a:spcPts val="7600"/>
              </a:lnSpc>
            </a:pPr>
            <a:r>
              <a:rPr lang="en-US" sz="8000" b="1">
                <a:solidFill>
                  <a:srgbClr val="1B1A17"/>
                </a:solidFill>
                <a:latin typeface="IBM Plex Sans Condensed Bold"/>
                <a:ea typeface="IBM Plex Sans Condensed Bold"/>
                <a:cs typeface="IBM Plex Sans Condensed Bold"/>
                <a:sym typeface="IBM Plex Sans Condensed Bold"/>
              </a:rPr>
              <a:t>TARGETED SECTOR &amp; AUDIENCE</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5">
            <a:extLst>
              <a:ext uri="{FF2B5EF4-FFF2-40B4-BE49-F238E27FC236}">
                <a16:creationId xmlns:a16="http://schemas.microsoft.com/office/drawing/2014/main" id="{6FD792F3-C27B-8692-DDD7-6AD50AACDA41}"/>
              </a:ext>
            </a:extLst>
          </p:cNvPr>
          <p:cNvSpPr txBox="1"/>
          <p:nvPr/>
        </p:nvSpPr>
        <p:spPr>
          <a:xfrm>
            <a:off x="1363916" y="3231496"/>
            <a:ext cx="1560435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Targeted Sector:</a:t>
            </a:r>
            <a:r>
              <a:rPr lang="en-US" sz="3200" dirty="0">
                <a:ea typeface="+mn-lt"/>
                <a:cs typeface="+mn-lt"/>
              </a:rPr>
              <a:t> Freelancing, internships, and jobs in tech, SaaS, and creative fields like video editing, web development, and graphic design etc. </a:t>
            </a:r>
            <a:endParaRPr lang="en-US" sz="3200" dirty="0">
              <a:ea typeface="Calibri"/>
              <a:cs typeface="Calibri"/>
            </a:endParaRPr>
          </a:p>
          <a:p>
            <a:r>
              <a:rPr lang="en-US" sz="3200" b="1" dirty="0">
                <a:ea typeface="+mn-lt"/>
                <a:cs typeface="+mn-lt"/>
              </a:rPr>
              <a:t>Targeted Audience:</a:t>
            </a:r>
            <a:endParaRPr lang="en-US" sz="3200" dirty="0">
              <a:ea typeface="Calibri"/>
              <a:cs typeface="Calibri"/>
            </a:endParaRPr>
          </a:p>
          <a:p>
            <a:pPr marL="285750" indent="-285750">
              <a:buFont typeface="Arial"/>
              <a:buChar char="•"/>
            </a:pPr>
            <a:r>
              <a:rPr lang="en-US" sz="3200" b="1" dirty="0">
                <a:ea typeface="+mn-lt"/>
                <a:cs typeface="+mn-lt"/>
              </a:rPr>
              <a:t>Students (18–25):</a:t>
            </a:r>
            <a:r>
              <a:rPr lang="en-US" sz="3200" dirty="0">
                <a:ea typeface="+mn-lt"/>
                <a:cs typeface="+mn-lt"/>
              </a:rPr>
              <a:t> Seeking internships and part-time jobs.</a:t>
            </a:r>
            <a:endParaRPr lang="en-US" sz="3200" dirty="0">
              <a:ea typeface="Calibri"/>
              <a:cs typeface="Calibri"/>
            </a:endParaRPr>
          </a:p>
          <a:p>
            <a:pPr marL="285750" indent="-285750">
              <a:buFont typeface="Arial"/>
              <a:buChar char="•"/>
            </a:pPr>
            <a:r>
              <a:rPr lang="en-US" sz="3200" b="1" dirty="0">
                <a:ea typeface="+mn-lt"/>
                <a:cs typeface="+mn-lt"/>
              </a:rPr>
              <a:t>Freelancers (20–35):</a:t>
            </a:r>
            <a:r>
              <a:rPr lang="en-US" sz="3200" dirty="0">
                <a:ea typeface="+mn-lt"/>
                <a:cs typeface="+mn-lt"/>
              </a:rPr>
              <a:t> Skilled professionals looking for freelance gigs.</a:t>
            </a:r>
            <a:endParaRPr lang="en-US" sz="3200" dirty="0">
              <a:ea typeface="Calibri"/>
              <a:cs typeface="Calibri"/>
            </a:endParaRPr>
          </a:p>
          <a:p>
            <a:pPr marL="285750" indent="-285750">
              <a:buFont typeface="Arial"/>
              <a:buChar char="•"/>
            </a:pPr>
            <a:r>
              <a:rPr lang="en-US" sz="3200" b="1" dirty="0">
                <a:ea typeface="+mn-lt"/>
                <a:cs typeface="+mn-lt"/>
              </a:rPr>
              <a:t>Job Seekers (21–35):</a:t>
            </a:r>
            <a:r>
              <a:rPr lang="en-US" sz="3200" dirty="0">
                <a:ea typeface="+mn-lt"/>
                <a:cs typeface="+mn-lt"/>
              </a:rPr>
              <a:t> Individuals pursuing tech and SaaS roles.</a:t>
            </a:r>
            <a:endParaRPr lang="en-US" sz="3200" dirty="0">
              <a:ea typeface="Calibri"/>
              <a:cs typeface="Calibri"/>
            </a:endParaRPr>
          </a:p>
          <a:p>
            <a:pPr marL="285750" indent="-285750">
              <a:buFont typeface="Arial"/>
              <a:buChar char="•"/>
            </a:pPr>
            <a:r>
              <a:rPr lang="en-US" sz="3200" b="1" dirty="0">
                <a:ea typeface="+mn-lt"/>
                <a:cs typeface="+mn-lt"/>
              </a:rPr>
              <a:t>Employers:</a:t>
            </a:r>
            <a:r>
              <a:rPr lang="en-US" sz="3200" dirty="0">
                <a:ea typeface="+mn-lt"/>
                <a:cs typeface="+mn-lt"/>
              </a:rPr>
              <a:t> Startups and SMEs hiring for internships, freelance, or full-time positions.</a:t>
            </a:r>
            <a:endParaRPr lang="en-US" sz="3200" dirty="0"/>
          </a:p>
          <a:p>
            <a:pPr algn="l"/>
            <a:endParaRPr lang="en-US" dirty="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42286" y="-903658"/>
            <a:ext cx="6545714" cy="4367776"/>
          </a:xfrm>
          <a:custGeom>
            <a:avLst/>
            <a:gdLst/>
            <a:ahLst/>
            <a:cxnLst/>
            <a:rect l="l" t="t" r="r" b="b"/>
            <a:pathLst>
              <a:path w="6545714" h="4367776">
                <a:moveTo>
                  <a:pt x="0" y="0"/>
                </a:moveTo>
                <a:lnTo>
                  <a:pt x="6545714" y="0"/>
                </a:lnTo>
                <a:lnTo>
                  <a:pt x="6545714" y="4367776"/>
                </a:lnTo>
                <a:lnTo>
                  <a:pt x="0" y="4367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9050" y="6915047"/>
            <a:ext cx="4130454" cy="3371953"/>
          </a:xfrm>
          <a:custGeom>
            <a:avLst/>
            <a:gdLst/>
            <a:ahLst/>
            <a:cxnLst/>
            <a:rect l="l" t="t" r="r" b="b"/>
            <a:pathLst>
              <a:path w="4130454" h="3371953">
                <a:moveTo>
                  <a:pt x="4130454" y="3371953"/>
                </a:moveTo>
                <a:lnTo>
                  <a:pt x="0" y="3371953"/>
                </a:lnTo>
                <a:lnTo>
                  <a:pt x="0" y="0"/>
                </a:lnTo>
                <a:lnTo>
                  <a:pt x="4130454" y="0"/>
                </a:lnTo>
                <a:lnTo>
                  <a:pt x="4130454" y="337195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flipV="1">
            <a:off x="-19050" y="7276443"/>
            <a:ext cx="3687765" cy="3010557"/>
          </a:xfrm>
          <a:custGeom>
            <a:avLst/>
            <a:gdLst/>
            <a:ahLst/>
            <a:cxnLst/>
            <a:rect l="l" t="t" r="r" b="b"/>
            <a:pathLst>
              <a:path w="3687765" h="3010557">
                <a:moveTo>
                  <a:pt x="3687765" y="3010557"/>
                </a:moveTo>
                <a:lnTo>
                  <a:pt x="0" y="3010557"/>
                </a:lnTo>
                <a:lnTo>
                  <a:pt x="0" y="0"/>
                </a:lnTo>
                <a:lnTo>
                  <a:pt x="3687765" y="0"/>
                </a:lnTo>
                <a:lnTo>
                  <a:pt x="3687765" y="3010557"/>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3923462" y="971719"/>
            <a:ext cx="10441076" cy="1035051"/>
          </a:xfrm>
          <a:prstGeom prst="rect">
            <a:avLst/>
          </a:prstGeom>
        </p:spPr>
        <p:txBody>
          <a:bodyPr lIns="0" tIns="0" rIns="0" bIns="0" rtlCol="0" anchor="t">
            <a:spAutoFit/>
          </a:bodyPr>
          <a:lstStyle/>
          <a:p>
            <a:pPr algn="ctr">
              <a:lnSpc>
                <a:spcPts val="7600"/>
              </a:lnSpc>
            </a:pPr>
            <a:r>
              <a:rPr lang="en-US" sz="8000" b="1">
                <a:solidFill>
                  <a:srgbClr val="1B1A17"/>
                </a:solidFill>
                <a:latin typeface="IBM Plex Sans Condensed Bold"/>
                <a:ea typeface="IBM Plex Sans Condensed Bold"/>
                <a:cs typeface="IBM Plex Sans Condensed Bold"/>
                <a:sym typeface="IBM Plex Sans Condensed Bold"/>
              </a:rPr>
              <a:t>MARKET RESEARCH</a:t>
            </a:r>
          </a:p>
        </p:txBody>
      </p:sp>
      <p:sp>
        <p:nvSpPr>
          <p:cNvPr id="7" name="TextBox 6">
            <a:extLst>
              <a:ext uri="{FF2B5EF4-FFF2-40B4-BE49-F238E27FC236}">
                <a16:creationId xmlns:a16="http://schemas.microsoft.com/office/drawing/2014/main" id="{C454F857-B404-A261-6011-DD454F01A944}"/>
              </a:ext>
            </a:extLst>
          </p:cNvPr>
          <p:cNvSpPr txBox="1"/>
          <p:nvPr/>
        </p:nvSpPr>
        <p:spPr>
          <a:xfrm>
            <a:off x="605330" y="2007437"/>
            <a:ext cx="18493244" cy="10105139"/>
          </a:xfrm>
          <a:prstGeom prst="rect">
            <a:avLst/>
          </a:prstGeom>
        </p:spPr>
        <p:txBody>
          <a:bodyPr wrap="square" lIns="0" tIns="0" rIns="0" bIns="0" rtlCol="0" anchor="t">
            <a:spAutoFit/>
          </a:bodyPr>
          <a:lstStyle/>
          <a:p>
            <a:r>
              <a:rPr lang="en-US" sz="3500" b="1" dirty="0">
                <a:solidFill>
                  <a:srgbClr val="1B1A17"/>
                </a:solidFill>
                <a:ea typeface="+mn-lt"/>
                <a:cs typeface="+mn-lt"/>
              </a:rPr>
              <a:t>Market Research:</a:t>
            </a:r>
          </a:p>
          <a:p>
            <a:endParaRPr lang="en-US" sz="2800" b="1" dirty="0">
              <a:solidFill>
                <a:srgbClr val="1B1A17"/>
              </a:solidFill>
              <a:ea typeface="Calibri"/>
              <a:cs typeface="Calibri"/>
            </a:endParaRPr>
          </a:p>
          <a:p>
            <a:pPr marL="285750" indent="-285750">
              <a:buFont typeface="Arial"/>
              <a:buChar char="•"/>
            </a:pPr>
            <a:r>
              <a:rPr lang="en-US" sz="2800" b="1" dirty="0">
                <a:ea typeface="+mn-lt"/>
                <a:cs typeface="+mn-lt"/>
              </a:rPr>
              <a:t>Freelancing:</a:t>
            </a:r>
            <a:r>
              <a:rPr lang="en-US" sz="2800" dirty="0">
                <a:ea typeface="+mn-lt"/>
                <a:cs typeface="+mn-lt"/>
              </a:rPr>
              <a:t> Global market expected to reach $12B by 2028, with 15M+ active freelancers in India.</a:t>
            </a:r>
            <a:endParaRPr lang="en-US" sz="2800" dirty="0">
              <a:ea typeface="Calibri"/>
              <a:cs typeface="Calibri"/>
            </a:endParaRPr>
          </a:p>
          <a:p>
            <a:pPr marL="285750" indent="-285750">
              <a:buFont typeface="Arial"/>
              <a:buChar char="•"/>
            </a:pPr>
            <a:r>
              <a:rPr lang="en-US" sz="2800" b="1" dirty="0">
                <a:ea typeface="+mn-lt"/>
                <a:cs typeface="+mn-lt"/>
              </a:rPr>
              <a:t>Job Platforms:</a:t>
            </a:r>
            <a:r>
              <a:rPr lang="en-US" sz="2800" dirty="0">
                <a:ea typeface="+mn-lt"/>
                <a:cs typeface="+mn-lt"/>
              </a:rPr>
              <a:t> Online recruitment market valued at $30B, with platforms like Naukri and </a:t>
            </a:r>
            <a:r>
              <a:rPr lang="en-US" sz="2800" err="1">
                <a:ea typeface="+mn-lt"/>
                <a:cs typeface="+mn-lt"/>
              </a:rPr>
              <a:t>Internshala</a:t>
            </a:r>
            <a:r>
              <a:rPr lang="en-US" sz="2800" dirty="0">
                <a:ea typeface="+mn-lt"/>
                <a:cs typeface="+mn-lt"/>
              </a:rPr>
              <a:t> growing in India.</a:t>
            </a:r>
            <a:endParaRPr lang="en-US" sz="2800" dirty="0">
              <a:ea typeface="Calibri"/>
              <a:cs typeface="Calibri"/>
            </a:endParaRPr>
          </a:p>
          <a:p>
            <a:pPr marL="285750" indent="-285750">
              <a:buFont typeface="Arial"/>
              <a:buChar char="•"/>
            </a:pPr>
            <a:r>
              <a:rPr lang="en-US" sz="2800" b="1" dirty="0">
                <a:ea typeface="+mn-lt"/>
                <a:cs typeface="+mn-lt"/>
              </a:rPr>
              <a:t>Tech Job Market:</a:t>
            </a:r>
            <a:r>
              <a:rPr lang="en-US" sz="2800" dirty="0">
                <a:ea typeface="+mn-lt"/>
                <a:cs typeface="+mn-lt"/>
              </a:rPr>
              <a:t> Global shortage of 4M tech professionals by 2025, particularly in India’s education sector.</a:t>
            </a:r>
            <a:endParaRPr lang="en-US" sz="2800" dirty="0">
              <a:ea typeface="Calibri"/>
              <a:cs typeface="Calibri"/>
            </a:endParaRPr>
          </a:p>
          <a:p>
            <a:pPr marL="285750" indent="-285750">
              <a:buFont typeface="Arial"/>
              <a:buChar char="•"/>
            </a:pPr>
            <a:endParaRPr lang="en-US" sz="2800" dirty="0">
              <a:ea typeface="+mn-lt"/>
              <a:cs typeface="+mn-lt"/>
            </a:endParaRPr>
          </a:p>
          <a:p>
            <a:r>
              <a:rPr lang="en-US" sz="2800" b="1" dirty="0">
                <a:ea typeface="+mn-lt"/>
                <a:cs typeface="+mn-lt"/>
              </a:rPr>
              <a:t>Target Audience:</a:t>
            </a:r>
            <a:endParaRPr lang="en-US" sz="2800" dirty="0">
              <a:ea typeface="Calibri"/>
              <a:cs typeface="Calibri"/>
            </a:endParaRPr>
          </a:p>
          <a:p>
            <a:pPr marL="285750" indent="-285750">
              <a:buFont typeface="Arial"/>
              <a:buChar char="•"/>
            </a:pPr>
            <a:r>
              <a:rPr lang="en-US" sz="2800" b="1" dirty="0">
                <a:ea typeface="+mn-lt"/>
                <a:cs typeface="+mn-lt"/>
              </a:rPr>
              <a:t>Students (18-25)</a:t>
            </a:r>
            <a:r>
              <a:rPr lang="en-US" sz="2800" dirty="0">
                <a:ea typeface="+mn-lt"/>
                <a:cs typeface="+mn-lt"/>
              </a:rPr>
              <a:t> seeking internships and entry-level jobs.</a:t>
            </a:r>
            <a:endParaRPr lang="en-US" sz="2800" dirty="0">
              <a:ea typeface="Calibri"/>
              <a:cs typeface="Calibri"/>
            </a:endParaRPr>
          </a:p>
          <a:p>
            <a:pPr marL="285750" indent="-285750">
              <a:buFont typeface="Arial"/>
              <a:buChar char="•"/>
            </a:pPr>
            <a:r>
              <a:rPr lang="en-US" sz="2800" b="1" dirty="0">
                <a:ea typeface="+mn-lt"/>
                <a:cs typeface="+mn-lt"/>
              </a:rPr>
              <a:t>Freelancers (20-35)</a:t>
            </a:r>
            <a:r>
              <a:rPr lang="en-US" sz="2800" dirty="0">
                <a:ea typeface="+mn-lt"/>
                <a:cs typeface="+mn-lt"/>
              </a:rPr>
              <a:t> in creative/tech fields.</a:t>
            </a:r>
            <a:endParaRPr lang="en-US" sz="2800" dirty="0">
              <a:ea typeface="Calibri"/>
              <a:cs typeface="Calibri"/>
            </a:endParaRPr>
          </a:p>
          <a:p>
            <a:pPr marL="285750" indent="-285750">
              <a:buFont typeface="Arial"/>
              <a:buChar char="•"/>
            </a:pPr>
            <a:r>
              <a:rPr lang="en-US" sz="2800" b="1" dirty="0">
                <a:ea typeface="+mn-lt"/>
                <a:cs typeface="+mn-lt"/>
              </a:rPr>
              <a:t>Startups/SMEs</a:t>
            </a:r>
            <a:r>
              <a:rPr lang="en-US" sz="2800" dirty="0">
                <a:ea typeface="+mn-lt"/>
                <a:cs typeface="+mn-lt"/>
              </a:rPr>
              <a:t> hiring talent.</a:t>
            </a:r>
            <a:endParaRPr lang="en-US" sz="2800" dirty="0">
              <a:ea typeface="Calibri"/>
              <a:cs typeface="Calibri"/>
            </a:endParaRPr>
          </a:p>
          <a:p>
            <a:pPr marL="285750" indent="-285750">
              <a:buFont typeface="Arial"/>
              <a:buChar char="•"/>
            </a:pPr>
            <a:endParaRPr lang="en-US" sz="2800" dirty="0">
              <a:ea typeface="+mn-lt"/>
              <a:cs typeface="+mn-lt"/>
            </a:endParaRPr>
          </a:p>
          <a:p>
            <a:r>
              <a:rPr lang="en-US" sz="2800" b="1" dirty="0">
                <a:ea typeface="+mn-lt"/>
                <a:cs typeface="+mn-lt"/>
              </a:rPr>
              <a:t>Market Size:</a:t>
            </a:r>
            <a:endParaRPr lang="en-US" sz="2800" dirty="0">
              <a:ea typeface="Calibri"/>
              <a:cs typeface="Calibri"/>
            </a:endParaRPr>
          </a:p>
          <a:p>
            <a:endParaRPr lang="en-US" sz="2800" b="1" dirty="0">
              <a:ea typeface="+mn-lt"/>
              <a:cs typeface="+mn-lt"/>
            </a:endParaRPr>
          </a:p>
          <a:p>
            <a:pPr marL="285750" indent="-285750">
              <a:buFont typeface="Arial"/>
              <a:buChar char="•"/>
            </a:pPr>
            <a:r>
              <a:rPr lang="en-US" sz="2800" dirty="0">
                <a:ea typeface="+mn-lt"/>
                <a:cs typeface="+mn-lt"/>
              </a:rPr>
              <a:t>15M+ freelancers, 500K+ tech graduates annually, 500K+ startups/SMEs in India.</a:t>
            </a:r>
            <a:endParaRPr lang="en-US" sz="2800" dirty="0">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b="1" dirty="0">
              <a:ea typeface="Calibri"/>
              <a:cs typeface="Calibri"/>
            </a:endParaRPr>
          </a:p>
          <a:p>
            <a:pPr marL="285750" indent="-285750">
              <a:buFont typeface="Arial"/>
              <a:buChar char="•"/>
            </a:pPr>
            <a:endParaRPr lang="en-US" sz="3500" dirty="0">
              <a:solidFill>
                <a:srgbClr val="1B1A17"/>
              </a:solidFill>
              <a:ea typeface="Calibri"/>
              <a:cs typeface="Calibri"/>
            </a:endParaRPr>
          </a:p>
          <a:p>
            <a:endParaRPr lang="en-US" sz="3500" b="1" dirty="0">
              <a:solidFill>
                <a:srgbClr val="1B1A17"/>
              </a:solidFill>
              <a:ea typeface="+mn-lt"/>
              <a:cs typeface="+mn-lt"/>
            </a:endParaRPr>
          </a:p>
          <a:p>
            <a:endParaRPr lang="en-US" sz="3500" dirty="0">
              <a:solidFill>
                <a:srgbClr val="1B1A17"/>
              </a:solidFill>
              <a:ea typeface="+mn-lt"/>
              <a:cs typeface="+mn-lt"/>
            </a:endParaRPr>
          </a:p>
          <a:p>
            <a:pPr algn="ctr">
              <a:lnSpc>
                <a:spcPts val="3359"/>
              </a:lnSpc>
            </a:pPr>
            <a:endParaRPr lang="en-US" sz="3500" dirty="0">
              <a:solidFill>
                <a:srgbClr val="1B1A17"/>
              </a:solidFill>
              <a:latin typeface="IBM Plex Sans Condensed"/>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498653" y="776902"/>
            <a:ext cx="9290693"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PRODUCT FEATURES </a:t>
            </a:r>
          </a:p>
        </p:txBody>
      </p:sp>
      <p:sp>
        <p:nvSpPr>
          <p:cNvPr id="4" name="Freeform 4"/>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5">
            <a:extLst>
              <a:ext uri="{FF2B5EF4-FFF2-40B4-BE49-F238E27FC236}">
                <a16:creationId xmlns:a16="http://schemas.microsoft.com/office/drawing/2014/main" id="{A9220813-E7DB-1A6B-59C8-E42D99FBB85E}"/>
              </a:ext>
            </a:extLst>
          </p:cNvPr>
          <p:cNvSpPr txBox="1"/>
          <p:nvPr/>
        </p:nvSpPr>
        <p:spPr>
          <a:xfrm>
            <a:off x="1410890" y="2750342"/>
            <a:ext cx="15459075"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Product Features</a:t>
            </a:r>
            <a:endParaRPr lang="en-US" sz="3200" dirty="0">
              <a:ea typeface="Calibri"/>
              <a:cs typeface="Calibri"/>
            </a:endParaRPr>
          </a:p>
          <a:p>
            <a:endParaRPr lang="en-US" sz="3200" b="1" dirty="0">
              <a:ea typeface="+mn-lt"/>
              <a:cs typeface="+mn-lt"/>
            </a:endParaRPr>
          </a:p>
          <a:p>
            <a:pPr marL="285750" indent="-285750">
              <a:buFont typeface="Arial"/>
              <a:buChar char="•"/>
            </a:pPr>
            <a:r>
              <a:rPr lang="en-US" sz="3200" b="1" dirty="0">
                <a:ea typeface="+mn-lt"/>
                <a:cs typeface="+mn-lt"/>
              </a:rPr>
              <a:t>Job Search:</a:t>
            </a:r>
            <a:r>
              <a:rPr lang="en-US" sz="3200" dirty="0">
                <a:ea typeface="+mn-lt"/>
                <a:cs typeface="+mn-lt"/>
              </a:rPr>
              <a:t> Aggregates job listings from multiple platforms and government portals, offering a wide range of opportunities.</a:t>
            </a:r>
            <a:endParaRPr lang="en-US" sz="3200" dirty="0">
              <a:ea typeface="Calibri"/>
              <a:cs typeface="Calibri"/>
            </a:endParaRPr>
          </a:p>
          <a:p>
            <a:pPr marL="285750" indent="-285750">
              <a:buFont typeface="Arial"/>
              <a:buChar char="•"/>
            </a:pPr>
            <a:r>
              <a:rPr lang="en-US" sz="3200" b="1" dirty="0">
                <a:ea typeface="+mn-lt"/>
                <a:cs typeface="+mn-lt"/>
              </a:rPr>
              <a:t>Freelance Gig Search:</a:t>
            </a:r>
            <a:r>
              <a:rPr lang="en-US" sz="3200" dirty="0">
                <a:ea typeface="+mn-lt"/>
                <a:cs typeface="+mn-lt"/>
              </a:rPr>
              <a:t> Dedicated section for discovering freelance opportunities across creative and tech industries.</a:t>
            </a:r>
            <a:endParaRPr lang="en-US" sz="3200" dirty="0">
              <a:ea typeface="Calibri"/>
              <a:cs typeface="Calibri"/>
            </a:endParaRPr>
          </a:p>
          <a:p>
            <a:pPr marL="285750" indent="-285750">
              <a:buFont typeface="Arial"/>
              <a:buChar char="•"/>
            </a:pPr>
            <a:r>
              <a:rPr lang="en-US" sz="3200" b="1" dirty="0">
                <a:ea typeface="+mn-lt"/>
                <a:cs typeface="+mn-lt"/>
              </a:rPr>
              <a:t>Internship Search:</a:t>
            </a:r>
            <a:r>
              <a:rPr lang="en-US" sz="3200" dirty="0">
                <a:ea typeface="+mn-lt"/>
                <a:cs typeface="+mn-lt"/>
              </a:rPr>
              <a:t> Connects students with internship opportunities, helping them gain hands-on experience.</a:t>
            </a:r>
            <a:endParaRPr lang="en-US" sz="3200" dirty="0">
              <a:ea typeface="Calibri"/>
              <a:cs typeface="Calibri"/>
            </a:endParaRPr>
          </a:p>
          <a:p>
            <a:pPr marL="285750" indent="-285750">
              <a:buFont typeface="Arial"/>
              <a:buChar char="•"/>
            </a:pPr>
            <a:r>
              <a:rPr lang="en-US" sz="3200" b="1" dirty="0">
                <a:ea typeface="+mn-lt"/>
                <a:cs typeface="+mn-lt"/>
              </a:rPr>
              <a:t>Comprehensive Listings:</a:t>
            </a:r>
            <a:r>
              <a:rPr lang="en-US" sz="3200" dirty="0">
                <a:ea typeface="+mn-lt"/>
                <a:cs typeface="+mn-lt"/>
              </a:rPr>
              <a:t> Brings together job opportunities from multiple sources, including private platforms and government job portals.</a:t>
            </a:r>
            <a:endParaRPr lang="en-US" sz="3200" dirty="0">
              <a:ea typeface="Calibri"/>
              <a:cs typeface="Calibri"/>
            </a:endParaRPr>
          </a:p>
          <a:p>
            <a:pPr algn="l"/>
            <a:endParaRPr lang="en-US" dirty="0">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1257368" y="7918794"/>
            <a:ext cx="7030632" cy="4691349"/>
          </a:xfrm>
          <a:custGeom>
            <a:avLst/>
            <a:gdLst/>
            <a:ahLst/>
            <a:cxnLst/>
            <a:rect l="l" t="t" r="r" b="b"/>
            <a:pathLst>
              <a:path w="7030632" h="4691349">
                <a:moveTo>
                  <a:pt x="0" y="4691349"/>
                </a:moveTo>
                <a:lnTo>
                  <a:pt x="7030632" y="4691349"/>
                </a:lnTo>
                <a:lnTo>
                  <a:pt x="7030632" y="0"/>
                </a:lnTo>
                <a:lnTo>
                  <a:pt x="0" y="0"/>
                </a:lnTo>
                <a:lnTo>
                  <a:pt x="0" y="469134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9050" y="0"/>
            <a:ext cx="2403281" cy="1961951"/>
          </a:xfrm>
          <a:custGeom>
            <a:avLst/>
            <a:gdLst/>
            <a:ahLst/>
            <a:cxnLst/>
            <a:rect l="l" t="t" r="r" b="b"/>
            <a:pathLst>
              <a:path w="2403281" h="1961951">
                <a:moveTo>
                  <a:pt x="2403281" y="0"/>
                </a:moveTo>
                <a:lnTo>
                  <a:pt x="0" y="0"/>
                </a:lnTo>
                <a:lnTo>
                  <a:pt x="0" y="1961951"/>
                </a:lnTo>
                <a:lnTo>
                  <a:pt x="2403281" y="1961951"/>
                </a:lnTo>
                <a:lnTo>
                  <a:pt x="240328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9050" y="0"/>
            <a:ext cx="2145705" cy="1751676"/>
          </a:xfrm>
          <a:custGeom>
            <a:avLst/>
            <a:gdLst/>
            <a:ahLst/>
            <a:cxnLst/>
            <a:rect l="l" t="t" r="r" b="b"/>
            <a:pathLst>
              <a:path w="2145705" h="1751676">
                <a:moveTo>
                  <a:pt x="2145705" y="0"/>
                </a:moveTo>
                <a:lnTo>
                  <a:pt x="0" y="0"/>
                </a:lnTo>
                <a:lnTo>
                  <a:pt x="0" y="1751676"/>
                </a:lnTo>
                <a:lnTo>
                  <a:pt x="2145705" y="1751676"/>
                </a:lnTo>
                <a:lnTo>
                  <a:pt x="214570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126655" y="1037763"/>
            <a:ext cx="13695331" cy="850905"/>
          </a:xfrm>
          <a:prstGeom prst="rect">
            <a:avLst/>
          </a:prstGeom>
        </p:spPr>
        <p:txBody>
          <a:bodyPr lIns="0" tIns="0" rIns="0" bIns="0" rtlCol="0" anchor="t">
            <a:spAutoFit/>
          </a:bodyPr>
          <a:lstStyle/>
          <a:p>
            <a:pPr algn="ctr">
              <a:lnSpc>
                <a:spcPts val="6365"/>
              </a:lnSpc>
            </a:pPr>
            <a:r>
              <a:rPr lang="en-US" sz="6700" b="1">
                <a:solidFill>
                  <a:srgbClr val="1B1A17"/>
                </a:solidFill>
                <a:latin typeface="IBM Plex Sans Condensed Bold"/>
                <a:ea typeface="IBM Plex Sans Condensed Bold"/>
                <a:cs typeface="IBM Plex Sans Condensed Bold"/>
                <a:sym typeface="IBM Plex Sans Condensed Bold"/>
              </a:rPr>
              <a:t>TECHNICAL ARCHITECTURE</a:t>
            </a:r>
          </a:p>
        </p:txBody>
      </p:sp>
      <p:sp>
        <p:nvSpPr>
          <p:cNvPr id="6" name="TextBox 5">
            <a:extLst>
              <a:ext uri="{FF2B5EF4-FFF2-40B4-BE49-F238E27FC236}">
                <a16:creationId xmlns:a16="http://schemas.microsoft.com/office/drawing/2014/main" id="{828D37FE-0804-6EBA-6E00-4D17EC4ED519}"/>
              </a:ext>
            </a:extLst>
          </p:cNvPr>
          <p:cNvSpPr txBox="1"/>
          <p:nvPr/>
        </p:nvSpPr>
        <p:spPr>
          <a:xfrm>
            <a:off x="1410890" y="2232421"/>
            <a:ext cx="12646223" cy="8062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Technical Architecture</a:t>
            </a:r>
            <a:endParaRPr lang="en-US" dirty="0"/>
          </a:p>
          <a:p>
            <a:endParaRPr lang="en-US" b="1" dirty="0">
              <a:ea typeface="+mn-lt"/>
              <a:cs typeface="+mn-lt"/>
            </a:endParaRPr>
          </a:p>
          <a:p>
            <a:r>
              <a:rPr lang="en-US" b="1" dirty="0">
                <a:ea typeface="+mn-lt"/>
                <a:cs typeface="+mn-lt"/>
              </a:rPr>
              <a:t>Current Application in Framer using CMS</a:t>
            </a:r>
          </a:p>
          <a:p>
            <a:endParaRPr lang="en-US" b="1" dirty="0">
              <a:ea typeface="+mn-lt"/>
              <a:cs typeface="+mn-lt"/>
            </a:endParaRPr>
          </a:p>
          <a:p>
            <a:r>
              <a:rPr lang="en-US" b="1" dirty="0">
                <a:ea typeface="+mn-lt"/>
                <a:cs typeface="+mn-lt"/>
              </a:rPr>
              <a:t>Future Web App:</a:t>
            </a:r>
          </a:p>
          <a:p>
            <a:pPr marL="285750" indent="-285750">
              <a:buFont typeface="Arial"/>
              <a:buChar char="•"/>
            </a:pPr>
            <a:r>
              <a:rPr lang="en-US" b="1" dirty="0">
                <a:ea typeface="+mn-lt"/>
                <a:cs typeface="+mn-lt"/>
              </a:rPr>
              <a:t>Frontend:</a:t>
            </a:r>
            <a:endParaRPr lang="en-US" dirty="0"/>
          </a:p>
          <a:p>
            <a:pPr marL="742950" lvl="1" indent="-285750">
              <a:buFont typeface="Arial"/>
              <a:buChar char="•"/>
            </a:pPr>
            <a:r>
              <a:rPr lang="en-US" dirty="0">
                <a:ea typeface="+mn-lt"/>
                <a:cs typeface="+mn-lt"/>
              </a:rPr>
              <a:t>Web &amp; Mobile (React, Flutter) for user interface</a:t>
            </a:r>
            <a:endParaRPr lang="en-US" dirty="0"/>
          </a:p>
          <a:p>
            <a:pPr marL="742950" lvl="1" indent="-285750">
              <a:buFont typeface="Arial"/>
              <a:buChar char="•"/>
            </a:pPr>
            <a:r>
              <a:rPr lang="en-US" dirty="0">
                <a:ea typeface="+mn-lt"/>
                <a:cs typeface="+mn-lt"/>
              </a:rPr>
              <a:t>Real-time updates via </a:t>
            </a:r>
            <a:r>
              <a:rPr lang="en-US" dirty="0" err="1">
                <a:ea typeface="+mn-lt"/>
                <a:cs typeface="+mn-lt"/>
              </a:rPr>
              <a:t>WebSockets</a:t>
            </a:r>
            <a:r>
              <a:rPr lang="en-US" dirty="0">
                <a:ea typeface="+mn-lt"/>
                <a:cs typeface="+mn-lt"/>
              </a:rPr>
              <a:t> or Server-Sent Events</a:t>
            </a:r>
            <a:endParaRPr lang="en-US" dirty="0"/>
          </a:p>
          <a:p>
            <a:pPr marL="285750" indent="-285750">
              <a:buFont typeface="Arial"/>
              <a:buChar char="•"/>
            </a:pPr>
            <a:r>
              <a:rPr lang="en-US" b="1" dirty="0">
                <a:ea typeface="+mn-lt"/>
                <a:cs typeface="+mn-lt"/>
              </a:rPr>
              <a:t>Backend:</a:t>
            </a:r>
            <a:endParaRPr lang="en-US" dirty="0"/>
          </a:p>
          <a:p>
            <a:pPr marL="742950" lvl="1" indent="-285750">
              <a:buFont typeface="Arial"/>
              <a:buChar char="•"/>
            </a:pPr>
            <a:r>
              <a:rPr lang="en-US" dirty="0">
                <a:ea typeface="+mn-lt"/>
                <a:cs typeface="+mn-lt"/>
              </a:rPr>
              <a:t>Node.js/Express for API handling and business logic</a:t>
            </a:r>
            <a:endParaRPr lang="en-US" dirty="0"/>
          </a:p>
          <a:p>
            <a:pPr marL="742950" lvl="1" indent="-285750">
              <a:buFont typeface="Arial"/>
              <a:buChar char="•"/>
            </a:pPr>
            <a:r>
              <a:rPr lang="en-US" dirty="0">
                <a:ea typeface="+mn-lt"/>
                <a:cs typeface="+mn-lt"/>
              </a:rPr>
              <a:t>Microservices architecture for scalability</a:t>
            </a:r>
            <a:endParaRPr lang="en-US" dirty="0"/>
          </a:p>
          <a:p>
            <a:pPr marL="285750" indent="-285750">
              <a:buFont typeface="Arial"/>
              <a:buChar char="•"/>
            </a:pPr>
            <a:r>
              <a:rPr lang="en-US" b="1" dirty="0">
                <a:ea typeface="+mn-lt"/>
                <a:cs typeface="+mn-lt"/>
              </a:rPr>
              <a:t>Database:</a:t>
            </a:r>
            <a:endParaRPr lang="en-US" dirty="0"/>
          </a:p>
          <a:p>
            <a:pPr marL="742950" lvl="1" indent="-285750">
              <a:buFont typeface="Arial"/>
              <a:buChar char="•"/>
            </a:pPr>
            <a:r>
              <a:rPr lang="en-US" dirty="0">
                <a:ea typeface="+mn-lt"/>
                <a:cs typeface="+mn-lt"/>
              </a:rPr>
              <a:t>Relational DB (PostgreSQL/MySQL) for user and job data</a:t>
            </a:r>
            <a:endParaRPr lang="en-US" dirty="0"/>
          </a:p>
          <a:p>
            <a:pPr marL="742950" lvl="1" indent="-285750">
              <a:buFont typeface="Arial"/>
              <a:buChar char="•"/>
            </a:pPr>
            <a:r>
              <a:rPr lang="en-US" dirty="0">
                <a:ea typeface="+mn-lt"/>
                <a:cs typeface="+mn-lt"/>
              </a:rPr>
              <a:t>NoSQL (MongoDB) for dynamic content like job feeds and news</a:t>
            </a:r>
            <a:endParaRPr lang="en-US" dirty="0"/>
          </a:p>
          <a:p>
            <a:pPr marL="285750" indent="-285750">
              <a:buFont typeface="Arial"/>
              <a:buChar char="•"/>
            </a:pPr>
            <a:r>
              <a:rPr lang="en-US" b="1" dirty="0">
                <a:ea typeface="+mn-lt"/>
                <a:cs typeface="+mn-lt"/>
              </a:rPr>
              <a:t>External Integrations:</a:t>
            </a:r>
            <a:endParaRPr lang="en-US" dirty="0"/>
          </a:p>
          <a:p>
            <a:pPr marL="742950" lvl="1" indent="-285750">
              <a:buFont typeface="Arial"/>
              <a:buChar char="•"/>
            </a:pPr>
            <a:r>
              <a:rPr lang="en-US" dirty="0">
                <a:ea typeface="+mn-lt"/>
                <a:cs typeface="+mn-lt"/>
              </a:rPr>
              <a:t>REST APIs/Web Scraping for job listings from platforms like Naukri, LinkedIn, and government portals</a:t>
            </a:r>
            <a:endParaRPr lang="en-US" dirty="0"/>
          </a:p>
          <a:p>
            <a:pPr marL="742950" lvl="1" indent="-285750">
              <a:buFont typeface="Arial"/>
              <a:buChar char="•"/>
            </a:pPr>
            <a:r>
              <a:rPr lang="en-US" dirty="0">
                <a:ea typeface="+mn-lt"/>
                <a:cs typeface="+mn-lt"/>
              </a:rPr>
              <a:t>News Aggregators (RSS Feeds/APIs)</a:t>
            </a:r>
            <a:endParaRPr lang="en-US" dirty="0"/>
          </a:p>
          <a:p>
            <a:pPr marL="285750" indent="-285750">
              <a:buFont typeface="Arial"/>
              <a:buChar char="•"/>
            </a:pPr>
            <a:r>
              <a:rPr lang="en-US" b="1" dirty="0">
                <a:ea typeface="+mn-lt"/>
                <a:cs typeface="+mn-lt"/>
              </a:rPr>
              <a:t>Search:</a:t>
            </a:r>
            <a:endParaRPr lang="en-US" dirty="0"/>
          </a:p>
          <a:p>
            <a:pPr marL="742950" lvl="1" indent="-285750">
              <a:buFont typeface="Arial"/>
              <a:buChar char="•"/>
            </a:pPr>
            <a:r>
              <a:rPr lang="en-US" dirty="0" err="1">
                <a:ea typeface="+mn-lt"/>
                <a:cs typeface="+mn-lt"/>
              </a:rPr>
              <a:t>ElasticSearch</a:t>
            </a:r>
            <a:r>
              <a:rPr lang="en-US" dirty="0">
                <a:ea typeface="+mn-lt"/>
                <a:cs typeface="+mn-lt"/>
              </a:rPr>
              <a:t> for efficient job, internship, and gig searches</a:t>
            </a:r>
            <a:endParaRPr lang="en-US" dirty="0"/>
          </a:p>
          <a:p>
            <a:pPr marL="285750" indent="-285750">
              <a:buFont typeface="Arial"/>
              <a:buChar char="•"/>
            </a:pPr>
            <a:r>
              <a:rPr lang="en-US" b="1" dirty="0">
                <a:ea typeface="+mn-lt"/>
                <a:cs typeface="+mn-lt"/>
              </a:rPr>
              <a:t>Authentication &amp; Security:</a:t>
            </a:r>
            <a:endParaRPr lang="en-US" dirty="0"/>
          </a:p>
          <a:p>
            <a:pPr marL="742950" lvl="1" indent="-285750">
              <a:buFont typeface="Arial"/>
              <a:buChar char="•"/>
            </a:pPr>
            <a:r>
              <a:rPr lang="en-US" dirty="0">
                <a:ea typeface="+mn-lt"/>
                <a:cs typeface="+mn-lt"/>
              </a:rPr>
              <a:t>OAuth 2.0 &amp; JWT for secure login</a:t>
            </a:r>
            <a:endParaRPr lang="en-US" dirty="0"/>
          </a:p>
          <a:p>
            <a:pPr marL="742950" lvl="1" indent="-285750">
              <a:buFont typeface="Arial"/>
              <a:buChar char="•"/>
            </a:pPr>
            <a:r>
              <a:rPr lang="en-US" dirty="0">
                <a:ea typeface="+mn-lt"/>
                <a:cs typeface="+mn-lt"/>
              </a:rPr>
              <a:t>SSL/TLS encryption for secure data transmission</a:t>
            </a:r>
            <a:endParaRPr lang="en-US" dirty="0"/>
          </a:p>
          <a:p>
            <a:pPr marL="285750" indent="-285750">
              <a:buFont typeface="Arial"/>
              <a:buChar char="•"/>
            </a:pPr>
            <a:r>
              <a:rPr lang="en-US" b="1" dirty="0">
                <a:ea typeface="+mn-lt"/>
                <a:cs typeface="+mn-lt"/>
              </a:rPr>
              <a:t>Hosting &amp; Deployment:</a:t>
            </a:r>
            <a:endParaRPr lang="en-US" dirty="0"/>
          </a:p>
          <a:p>
            <a:pPr marL="742950" lvl="1" indent="-285750">
              <a:buFont typeface="Arial"/>
              <a:buChar char="•"/>
            </a:pPr>
            <a:r>
              <a:rPr lang="en-US" dirty="0">
                <a:ea typeface="+mn-lt"/>
                <a:cs typeface="+mn-lt"/>
              </a:rPr>
              <a:t>Cloud (AWS, Google Cloud) for infrastructure</a:t>
            </a:r>
            <a:endParaRPr lang="en-US" dirty="0"/>
          </a:p>
          <a:p>
            <a:pPr marL="742950" lvl="1" indent="-285750">
              <a:buFont typeface="Arial"/>
              <a:buChar char="•"/>
            </a:pPr>
            <a:r>
              <a:rPr lang="en-US" dirty="0">
                <a:ea typeface="+mn-lt"/>
                <a:cs typeface="+mn-lt"/>
              </a:rPr>
              <a:t>CI/CD pipelines for automated deployments</a:t>
            </a:r>
            <a:endParaRPr lang="en-US" dirty="0"/>
          </a:p>
          <a:p>
            <a:pPr marL="285750" indent="-285750">
              <a:buFont typeface="Arial"/>
              <a:buChar char="•"/>
            </a:pPr>
            <a:r>
              <a:rPr lang="en-US" b="1" dirty="0">
                <a:ea typeface="+mn-lt"/>
                <a:cs typeface="+mn-lt"/>
              </a:rPr>
              <a:t>Analytics &amp; Monitoring:</a:t>
            </a:r>
            <a:endParaRPr lang="en-US" dirty="0"/>
          </a:p>
          <a:p>
            <a:pPr marL="742950" lvl="1" indent="-285750">
              <a:buFont typeface="Arial"/>
              <a:buChar char="•"/>
            </a:pPr>
            <a:r>
              <a:rPr lang="en-US" dirty="0">
                <a:ea typeface="+mn-lt"/>
                <a:cs typeface="+mn-lt"/>
              </a:rPr>
              <a:t>Google Analytics &amp; Firebase for user tracking</a:t>
            </a:r>
            <a:endParaRPr lang="en-US" dirty="0"/>
          </a:p>
          <a:p>
            <a:pPr marL="742950" lvl="1" indent="-285750">
              <a:buFont typeface="Arial"/>
              <a:buChar char="•"/>
            </a:pPr>
            <a:r>
              <a:rPr lang="en-US" dirty="0">
                <a:ea typeface="+mn-lt"/>
                <a:cs typeface="+mn-lt"/>
              </a:rPr>
              <a:t>Prometheus &amp; Grafana for backend performance monitoring</a:t>
            </a:r>
            <a:endParaRPr lang="en-US" dirty="0"/>
          </a:p>
          <a:p>
            <a:pPr marL="742950" lvl="1" indent="-285750">
              <a:buFont typeface="Arial"/>
              <a:buChar cha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1393518"/>
            <a:ext cx="6545714" cy="4367776"/>
          </a:xfrm>
          <a:custGeom>
            <a:avLst/>
            <a:gdLst/>
            <a:ahLst/>
            <a:cxnLst/>
            <a:rect l="l" t="t" r="r" b="b"/>
            <a:pathLst>
              <a:path w="6545714" h="4367776">
                <a:moveTo>
                  <a:pt x="6545714" y="0"/>
                </a:moveTo>
                <a:lnTo>
                  <a:pt x="0" y="0"/>
                </a:lnTo>
                <a:lnTo>
                  <a:pt x="0" y="4367777"/>
                </a:lnTo>
                <a:lnTo>
                  <a:pt x="6545714" y="4367777"/>
                </a:lnTo>
                <a:lnTo>
                  <a:pt x="654571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5884719" y="8325049"/>
            <a:ext cx="2403281" cy="1961951"/>
          </a:xfrm>
          <a:custGeom>
            <a:avLst/>
            <a:gdLst/>
            <a:ahLst/>
            <a:cxnLst/>
            <a:rect l="l" t="t" r="r" b="b"/>
            <a:pathLst>
              <a:path w="2403281" h="1961951">
                <a:moveTo>
                  <a:pt x="0" y="1961951"/>
                </a:moveTo>
                <a:lnTo>
                  <a:pt x="2403281" y="1961951"/>
                </a:lnTo>
                <a:lnTo>
                  <a:pt x="2403281" y="0"/>
                </a:lnTo>
                <a:lnTo>
                  <a:pt x="0" y="0"/>
                </a:lnTo>
                <a:lnTo>
                  <a:pt x="0" y="196195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V="1">
            <a:off x="16142295" y="8535324"/>
            <a:ext cx="2145705" cy="1751676"/>
          </a:xfrm>
          <a:custGeom>
            <a:avLst/>
            <a:gdLst/>
            <a:ahLst/>
            <a:cxnLst/>
            <a:rect l="l" t="t" r="r" b="b"/>
            <a:pathLst>
              <a:path w="2145705" h="1751676">
                <a:moveTo>
                  <a:pt x="0" y="1751676"/>
                </a:moveTo>
                <a:lnTo>
                  <a:pt x="2145705" y="1751676"/>
                </a:lnTo>
                <a:lnTo>
                  <a:pt x="2145705" y="0"/>
                </a:lnTo>
                <a:lnTo>
                  <a:pt x="0" y="0"/>
                </a:lnTo>
                <a:lnTo>
                  <a:pt x="0" y="17516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553210" y="601662"/>
            <a:ext cx="7181580"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FUTURE SCOPE</a:t>
            </a:r>
          </a:p>
        </p:txBody>
      </p:sp>
      <p:sp>
        <p:nvSpPr>
          <p:cNvPr id="6" name="TextBox 5">
            <a:extLst>
              <a:ext uri="{FF2B5EF4-FFF2-40B4-BE49-F238E27FC236}">
                <a16:creationId xmlns:a16="http://schemas.microsoft.com/office/drawing/2014/main" id="{97310D4F-3940-AC3D-06F1-BC330BCF9663}"/>
              </a:ext>
            </a:extLst>
          </p:cNvPr>
          <p:cNvSpPr txBox="1"/>
          <p:nvPr/>
        </p:nvSpPr>
        <p:spPr>
          <a:xfrm>
            <a:off x="1550398" y="2144461"/>
            <a:ext cx="1432688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600" b="1" dirty="0">
                <a:ea typeface="+mn-lt"/>
                <a:cs typeface="+mn-lt"/>
              </a:rPr>
              <a:t>AI-Powered Job Matching:</a:t>
            </a:r>
            <a:r>
              <a:rPr lang="en-US" sz="3600" dirty="0">
                <a:ea typeface="+mn-lt"/>
                <a:cs typeface="+mn-lt"/>
              </a:rPr>
              <a:t> Personalized job recommendations based on user profiles and activities.</a:t>
            </a:r>
            <a:endParaRPr lang="en-US" sz="3600" dirty="0">
              <a:ea typeface="Calibri"/>
              <a:cs typeface="Calibri"/>
            </a:endParaRPr>
          </a:p>
          <a:p>
            <a:pPr marL="285750" indent="-285750">
              <a:buFont typeface="Arial"/>
              <a:buChar char="•"/>
            </a:pPr>
            <a:r>
              <a:rPr lang="en-US" sz="3600" b="1" dirty="0">
                <a:ea typeface="+mn-lt"/>
                <a:cs typeface="+mn-lt"/>
              </a:rPr>
              <a:t>AI Chatbot Assistance:</a:t>
            </a:r>
            <a:r>
              <a:rPr lang="en-US" sz="3600" dirty="0">
                <a:ea typeface="+mn-lt"/>
                <a:cs typeface="+mn-lt"/>
              </a:rPr>
              <a:t> Real-time help with job searches, interview prep, and CV advice.</a:t>
            </a:r>
            <a:endParaRPr lang="en-US" sz="3600" dirty="0">
              <a:ea typeface="Calibri"/>
              <a:cs typeface="Calibri"/>
            </a:endParaRPr>
          </a:p>
          <a:p>
            <a:pPr marL="285750" indent="-285750">
              <a:buFont typeface="Arial"/>
              <a:buChar char="•"/>
            </a:pPr>
            <a:r>
              <a:rPr lang="en-US" sz="3600" b="1" dirty="0">
                <a:ea typeface="+mn-lt"/>
                <a:cs typeface="+mn-lt"/>
              </a:rPr>
              <a:t>Freelancer Rating System:</a:t>
            </a:r>
            <a:r>
              <a:rPr lang="en-US" sz="3600" dirty="0">
                <a:ea typeface="+mn-lt"/>
                <a:cs typeface="+mn-lt"/>
              </a:rPr>
              <a:t> Ratings and reviews to build trust in the freelance marketplace.</a:t>
            </a:r>
            <a:endParaRPr lang="en-US" sz="3600" dirty="0">
              <a:ea typeface="Calibri"/>
              <a:cs typeface="Calibri"/>
            </a:endParaRPr>
          </a:p>
          <a:p>
            <a:pPr marL="285750" indent="-285750">
              <a:buFont typeface="Arial"/>
              <a:buChar char="•"/>
            </a:pPr>
            <a:r>
              <a:rPr lang="en-US" sz="3600" b="1" dirty="0">
                <a:ea typeface="+mn-lt"/>
                <a:cs typeface="+mn-lt"/>
              </a:rPr>
              <a:t>Global Expansion:</a:t>
            </a:r>
            <a:r>
              <a:rPr lang="en-US" sz="3600" dirty="0">
                <a:ea typeface="+mn-lt"/>
                <a:cs typeface="+mn-lt"/>
              </a:rPr>
              <a:t> Offer international job opportunities for Indian users and vice versa.</a:t>
            </a:r>
            <a:endParaRPr lang="en-US" sz="3600" dirty="0">
              <a:ea typeface="Calibri"/>
              <a:cs typeface="Calibri"/>
            </a:endParaRPr>
          </a:p>
          <a:p>
            <a:pPr marL="285750" indent="-285750">
              <a:buFont typeface="Arial"/>
              <a:buChar char="•"/>
            </a:pPr>
            <a:r>
              <a:rPr lang="en-US" sz="3600" b="1" dirty="0">
                <a:ea typeface="+mn-lt"/>
                <a:cs typeface="+mn-lt"/>
              </a:rPr>
              <a:t>Networking Tools:</a:t>
            </a:r>
            <a:r>
              <a:rPr lang="en-US" sz="3600" dirty="0">
                <a:ea typeface="+mn-lt"/>
                <a:cs typeface="+mn-lt"/>
              </a:rPr>
              <a:t> In-app features for professional connections, messaging, and collaboration.</a:t>
            </a:r>
            <a:endParaRPr lang="en-US" sz="3600" dirty="0">
              <a:ea typeface="Calibri"/>
              <a:cs typeface="Calibri"/>
            </a:endParaRPr>
          </a:p>
          <a:p>
            <a:pPr marL="285750" indent="-285750">
              <a:buFont typeface="Arial"/>
              <a:buChar char="•"/>
            </a:pPr>
            <a:r>
              <a:rPr lang="en-US" sz="3600" b="1" dirty="0">
                <a:ea typeface="+mn-lt"/>
                <a:cs typeface="+mn-lt"/>
              </a:rPr>
              <a:t>Educational &amp; Corporate Partnerships:</a:t>
            </a:r>
            <a:r>
              <a:rPr lang="en-US" sz="3600" dirty="0">
                <a:ea typeface="+mn-lt"/>
                <a:cs typeface="+mn-lt"/>
              </a:rPr>
              <a:t> Collaborate with institutions and companies for internships and hiring opportunities.</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96276" y="601662"/>
            <a:ext cx="7895447" cy="1035051"/>
          </a:xfrm>
          <a:prstGeom prst="rect">
            <a:avLst/>
          </a:prstGeom>
        </p:spPr>
        <p:txBody>
          <a:bodyPr lIns="0" tIns="0" rIns="0" bIns="0" rtlCol="0" anchor="t">
            <a:spAutoFit/>
          </a:bodyPr>
          <a:lstStyle/>
          <a:p>
            <a:pPr algn="l">
              <a:lnSpc>
                <a:spcPts val="7600"/>
              </a:lnSpc>
            </a:pPr>
            <a:r>
              <a:rPr lang="en-US" sz="8000" b="1">
                <a:solidFill>
                  <a:srgbClr val="1B1A17"/>
                </a:solidFill>
                <a:latin typeface="IBM Plex Sans Condensed Bold"/>
                <a:ea typeface="IBM Plex Sans Condensed Bold"/>
                <a:cs typeface="IBM Plex Sans Condensed Bold"/>
                <a:sym typeface="IBM Plex Sans Condensed Bold"/>
              </a:rPr>
              <a:t>BUSINESS MODEL</a:t>
            </a:r>
          </a:p>
        </p:txBody>
      </p:sp>
      <p:pic>
        <p:nvPicPr>
          <p:cNvPr id="3" name="Picture 2" descr="A screenshot of a business model&#10;&#10;Description automatically generated">
            <a:extLst>
              <a:ext uri="{FF2B5EF4-FFF2-40B4-BE49-F238E27FC236}">
                <a16:creationId xmlns:a16="http://schemas.microsoft.com/office/drawing/2014/main" id="{A254A7F5-E728-8C9A-3085-081B44F2DCCD}"/>
              </a:ext>
            </a:extLst>
          </p:cNvPr>
          <p:cNvPicPr>
            <a:picLocks noChangeAspect="1"/>
          </p:cNvPicPr>
          <p:nvPr/>
        </p:nvPicPr>
        <p:blipFill>
          <a:blip r:embed="rId2"/>
          <a:stretch>
            <a:fillRect/>
          </a:stretch>
        </p:blipFill>
        <p:spPr>
          <a:xfrm>
            <a:off x="1786538" y="1626538"/>
            <a:ext cx="14109806" cy="85034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PPT_Format_ITM_Buildathon_3.0</dc:title>
  <cp:revision>159</cp:revision>
  <dcterms:created xsi:type="dcterms:W3CDTF">2006-08-16T00:00:00Z</dcterms:created>
  <dcterms:modified xsi:type="dcterms:W3CDTF">2024-12-07T03:40:01Z</dcterms:modified>
  <dc:identifier>DAGYhgHW3B0</dc:identifier>
</cp:coreProperties>
</file>