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322" r:id="rId6"/>
    <p:sldId id="320" r:id="rId7"/>
    <p:sldId id="329" r:id="rId8"/>
    <p:sldId id="330" r:id="rId9"/>
    <p:sldId id="331" r:id="rId10"/>
    <p:sldId id="33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7" autoAdjust="0"/>
    <p:restoredTop sz="95660" autoAdjust="0"/>
  </p:normalViewPr>
  <p:slideViewPr>
    <p:cSldViewPr snapToGrid="0">
      <p:cViewPr varScale="1">
        <p:scale>
          <a:sx n="59" d="100"/>
          <a:sy n="59" d="100"/>
        </p:scale>
        <p:origin x="32" y="320"/>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Revenue per Product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Sheet1!$A$4:$A$6</c:f>
              <c:strCache>
                <c:ptCount val="3"/>
                <c:pt idx="0">
                  <c:v>poster</c:v>
                </c:pt>
                <c:pt idx="1">
                  <c:v>gloss</c:v>
                </c:pt>
                <c:pt idx="2">
                  <c:v>standard</c:v>
                </c:pt>
              </c:strCache>
            </c:strRef>
          </c:cat>
          <c:val>
            <c:numRef>
              <c:f>Sheet1!$B$4:$B$6</c:f>
              <c:numCache>
                <c:formatCode>General</c:formatCode>
                <c:ptCount val="3"/>
                <c:pt idx="0">
                  <c:v>5876005.5199999996</c:v>
                </c:pt>
                <c:pt idx="1">
                  <c:v>7593159.7699999996</c:v>
                </c:pt>
                <c:pt idx="2">
                  <c:v>9672346.5399999991</c:v>
                </c:pt>
              </c:numCache>
            </c:numRef>
          </c:val>
          <c:extLst>
            <c:ext xmlns:c16="http://schemas.microsoft.com/office/drawing/2014/chart" uri="{C3380CC4-5D6E-409C-BE32-E72D297353CC}">
              <c16:uniqueId val="{00000000-CD87-47F1-BE17-0C27833E805B}"/>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orders per product</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52957926545796"/>
          <c:y val="0.11677730022285897"/>
          <c:w val="0.83214280502043203"/>
          <c:h val="0.80893172627301591"/>
        </c:manualLayout>
      </c:layout>
      <c:barChart>
        <c:barDir val="bar"/>
        <c:grouping val="clustered"/>
        <c:varyColors val="0"/>
        <c:ser>
          <c:idx val="0"/>
          <c:order val="0"/>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Sheet1!$A$11:$A$13</c:f>
              <c:strCache>
                <c:ptCount val="3"/>
                <c:pt idx="0">
                  <c:v>poster</c:v>
                </c:pt>
                <c:pt idx="1">
                  <c:v>gloss</c:v>
                </c:pt>
                <c:pt idx="2">
                  <c:v>standard</c:v>
                </c:pt>
              </c:strCache>
            </c:strRef>
          </c:cat>
          <c:val>
            <c:numRef>
              <c:f>Sheet1!$B$11:$B$13</c:f>
              <c:numCache>
                <c:formatCode>General</c:formatCode>
                <c:ptCount val="3"/>
                <c:pt idx="0">
                  <c:v>723646</c:v>
                </c:pt>
                <c:pt idx="1">
                  <c:v>1013773</c:v>
                </c:pt>
                <c:pt idx="2">
                  <c:v>1938346</c:v>
                </c:pt>
              </c:numCache>
            </c:numRef>
          </c:val>
          <c:extLst>
            <c:ext xmlns:c16="http://schemas.microsoft.com/office/drawing/2014/chart" uri="{C3380CC4-5D6E-409C-BE32-E72D297353CC}">
              <c16:uniqueId val="{00000000-7B07-45BD-AD7E-24626BE8A637}"/>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Total Sales Per Year</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tx>
            <c:strRef>
              <c:f>Sheet1!$A$36</c:f>
              <c:strCache>
                <c:ptCount val="1"/>
                <c:pt idx="0">
                  <c:v>Year</c:v>
                </c:pt>
              </c:strCache>
            </c:strRef>
          </c:tx>
          <c:spPr>
            <a:solidFill>
              <a:schemeClr val="bg2">
                <a:lumMod val="50000"/>
              </a:schemeClr>
            </a:solidFill>
            <a:ln>
              <a:noFill/>
            </a:ln>
            <a:effectLst/>
          </c:spPr>
          <c:invertIfNegative val="0"/>
          <c:dLbls>
            <c:delete val="1"/>
          </c:dLbls>
          <c:cat>
            <c:numRef>
              <c:f>Sheet1!$A$37:$A$41</c:f>
              <c:numCache>
                <c:formatCode>General</c:formatCode>
                <c:ptCount val="5"/>
                <c:pt idx="0">
                  <c:v>2017</c:v>
                </c:pt>
                <c:pt idx="1">
                  <c:v>2013</c:v>
                </c:pt>
                <c:pt idx="2">
                  <c:v>2014</c:v>
                </c:pt>
                <c:pt idx="3">
                  <c:v>2015</c:v>
                </c:pt>
                <c:pt idx="4">
                  <c:v>2016</c:v>
                </c:pt>
              </c:numCache>
            </c:numRef>
          </c:cat>
          <c:val>
            <c:numRef>
              <c:f>Sheet1!$A$37:$A$41</c:f>
              <c:numCache>
                <c:formatCode>General</c:formatCode>
                <c:ptCount val="5"/>
                <c:pt idx="0">
                  <c:v>2017</c:v>
                </c:pt>
                <c:pt idx="1">
                  <c:v>2013</c:v>
                </c:pt>
                <c:pt idx="2">
                  <c:v>2014</c:v>
                </c:pt>
                <c:pt idx="3">
                  <c:v>2015</c:v>
                </c:pt>
                <c:pt idx="4">
                  <c:v>2016</c:v>
                </c:pt>
              </c:numCache>
            </c:numRef>
          </c:val>
          <c:extLst>
            <c:ext xmlns:c16="http://schemas.microsoft.com/office/drawing/2014/chart" uri="{C3380CC4-5D6E-409C-BE32-E72D297353CC}">
              <c16:uniqueId val="{00000000-CD87-47F1-BE17-0C27833E805B}"/>
            </c:ext>
          </c:extLst>
        </c:ser>
        <c:ser>
          <c:idx val="1"/>
          <c:order val="1"/>
          <c:tx>
            <c:strRef>
              <c:f>Sheet1!$B$36</c:f>
              <c:strCache>
                <c:ptCount val="1"/>
                <c:pt idx="0">
                  <c:v>Total Sales</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Sheet1!$A$37:$A$41</c:f>
              <c:numCache>
                <c:formatCode>General</c:formatCode>
                <c:ptCount val="5"/>
                <c:pt idx="0">
                  <c:v>2017</c:v>
                </c:pt>
                <c:pt idx="1">
                  <c:v>2013</c:v>
                </c:pt>
                <c:pt idx="2">
                  <c:v>2014</c:v>
                </c:pt>
                <c:pt idx="3">
                  <c:v>2015</c:v>
                </c:pt>
                <c:pt idx="4">
                  <c:v>2016</c:v>
                </c:pt>
              </c:numCache>
            </c:numRef>
          </c:cat>
          <c:val>
            <c:numRef>
              <c:f>Sheet1!$B$37:$B$41</c:f>
              <c:numCache>
                <c:formatCode>General</c:formatCode>
                <c:ptCount val="5"/>
                <c:pt idx="0">
                  <c:v>78151.429999999993</c:v>
                </c:pt>
                <c:pt idx="1">
                  <c:v>377331</c:v>
                </c:pt>
                <c:pt idx="2">
                  <c:v>4069106.54</c:v>
                </c:pt>
                <c:pt idx="3">
                  <c:v>5752004.9400000004</c:v>
                </c:pt>
                <c:pt idx="4">
                  <c:v>12864917.92</c:v>
                </c:pt>
              </c:numCache>
            </c:numRef>
          </c:val>
          <c:extLst>
            <c:ext xmlns:c16="http://schemas.microsoft.com/office/drawing/2014/chart" uri="{C3380CC4-5D6E-409C-BE32-E72D297353CC}">
              <c16:uniqueId val="{00000003-8E5B-478E-A7F4-CD8326B33479}"/>
            </c:ext>
          </c:extLst>
        </c:ser>
        <c:dLbls>
          <c:dLblPos val="outEnd"/>
          <c:showLegendKey val="0"/>
          <c:showVal val="1"/>
          <c:showCatName val="0"/>
          <c:showSerName val="0"/>
          <c:showPercent val="0"/>
          <c:showBubbleSize val="0"/>
        </c:dLbls>
        <c:gapWidth val="50"/>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Sales Per Quarter</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tx>
            <c:strRef>
              <c:f>Sheet1!$B$30</c:f>
              <c:strCache>
                <c:ptCount val="1"/>
                <c:pt idx="0">
                  <c:v>Total Sales</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Sheet1!$A$31:$A$34</c:f>
              <c:strCache>
                <c:ptCount val="4"/>
                <c:pt idx="0">
                  <c:v>Q1</c:v>
                </c:pt>
                <c:pt idx="1">
                  <c:v>Q2</c:v>
                </c:pt>
                <c:pt idx="2">
                  <c:v>Q3</c:v>
                </c:pt>
                <c:pt idx="3">
                  <c:v>Q4</c:v>
                </c:pt>
              </c:strCache>
            </c:strRef>
          </c:cat>
          <c:val>
            <c:numRef>
              <c:f>Sheet1!$B$31:$B$34</c:f>
              <c:numCache>
                <c:formatCode>General</c:formatCode>
                <c:ptCount val="4"/>
                <c:pt idx="0">
                  <c:v>4310266.3899999997</c:v>
                </c:pt>
                <c:pt idx="1">
                  <c:v>4970238.49</c:v>
                </c:pt>
                <c:pt idx="2">
                  <c:v>5914055.25</c:v>
                </c:pt>
                <c:pt idx="3">
                  <c:v>7946951.7000000002</c:v>
                </c:pt>
              </c:numCache>
            </c:numRef>
          </c:val>
          <c:extLst>
            <c:ext xmlns:c16="http://schemas.microsoft.com/office/drawing/2014/chart" uri="{C3380CC4-5D6E-409C-BE32-E72D297353CC}">
              <c16:uniqueId val="{00000000-8AE7-426F-B186-F151F5BE4BD0}"/>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REGION</a:t>
            </a:r>
            <a:r>
              <a:rPr lang="en-US" baseline="0" dirty="0"/>
              <a:t> PER SALES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Sheet1!$A$16:$A$19</c:f>
              <c:strCache>
                <c:ptCount val="4"/>
                <c:pt idx="0">
                  <c:v>Midwest</c:v>
                </c:pt>
                <c:pt idx="1">
                  <c:v>West</c:v>
                </c:pt>
                <c:pt idx="2">
                  <c:v>Southeast</c:v>
                </c:pt>
                <c:pt idx="3">
                  <c:v>Northeast</c:v>
                </c:pt>
              </c:strCache>
            </c:strRef>
          </c:cat>
          <c:val>
            <c:numRef>
              <c:f>Sheet1!$B$16:$B$19</c:f>
              <c:numCache>
                <c:formatCode>General</c:formatCode>
                <c:ptCount val="4"/>
                <c:pt idx="0">
                  <c:v>3013487</c:v>
                </c:pt>
                <c:pt idx="1">
                  <c:v>5925123</c:v>
                </c:pt>
                <c:pt idx="2">
                  <c:v>6458497</c:v>
                </c:pt>
                <c:pt idx="3">
                  <c:v>7744406</c:v>
                </c:pt>
              </c:numCache>
            </c:numRef>
          </c:val>
          <c:extLst>
            <c:ext xmlns:c16="http://schemas.microsoft.com/office/drawing/2014/chart" uri="{C3380CC4-5D6E-409C-BE32-E72D297353CC}">
              <c16:uniqueId val="{00000000-AC7E-4216-A641-FE62730CA134}"/>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Customer Yield By Channels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tx>
            <c:strRef>
              <c:f>Sheet1!$B$21</c:f>
              <c:strCache>
                <c:ptCount val="1"/>
                <c:pt idx="0">
                  <c:v>customers</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Sheet1!$A$22:$A$27</c:f>
              <c:strCache>
                <c:ptCount val="6"/>
                <c:pt idx="0">
                  <c:v>twitter</c:v>
                </c:pt>
                <c:pt idx="1">
                  <c:v>banner</c:v>
                </c:pt>
                <c:pt idx="2">
                  <c:v>adwords</c:v>
                </c:pt>
                <c:pt idx="3">
                  <c:v>organic</c:v>
                </c:pt>
                <c:pt idx="4">
                  <c:v>facebook</c:v>
                </c:pt>
                <c:pt idx="5">
                  <c:v>direct</c:v>
                </c:pt>
              </c:strCache>
            </c:strRef>
          </c:cat>
          <c:val>
            <c:numRef>
              <c:f>Sheet1!$B$22:$B$27</c:f>
              <c:numCache>
                <c:formatCode>General</c:formatCode>
                <c:ptCount val="6"/>
                <c:pt idx="0">
                  <c:v>474</c:v>
                </c:pt>
                <c:pt idx="1">
                  <c:v>476</c:v>
                </c:pt>
                <c:pt idx="2">
                  <c:v>906</c:v>
                </c:pt>
                <c:pt idx="3">
                  <c:v>952</c:v>
                </c:pt>
                <c:pt idx="4">
                  <c:v>967</c:v>
                </c:pt>
                <c:pt idx="5">
                  <c:v>5298</c:v>
                </c:pt>
              </c:numCache>
            </c:numRef>
          </c:val>
          <c:extLst>
            <c:ext xmlns:c16="http://schemas.microsoft.com/office/drawing/2014/chart" uri="{C3380CC4-5D6E-409C-BE32-E72D297353CC}">
              <c16:uniqueId val="{00000000-571A-4831-8463-DDFF0EA6A00C}"/>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05-Sep-24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05-Sep-24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165741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3233110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4110491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218124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60458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44171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05-Sep-24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7" r:id="rId13"/>
    <p:sldLayoutId id="2147483672" r:id="rId1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Hakeemsalaudeen01@gmail.com"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hakeemsalaudeen.wixsite.com/portfol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dirty="0"/>
              <a:t>INSIGHT FROM PORCH AND POSSEY DATABASE</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INTRODUCTION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316801" y="1997132"/>
            <a:ext cx="9633600" cy="4232218"/>
          </a:xfrm>
        </p:spPr>
        <p:txBody>
          <a:bodyPr>
            <a:normAutofit/>
          </a:bodyPr>
          <a:lstStyle/>
          <a:p>
            <a:pPr marL="0" indent="0" algn="just">
              <a:buNone/>
            </a:pPr>
            <a:r>
              <a:rPr lang="en-GB" sz="2400" dirty="0"/>
              <a:t>Parch and Posey, a manufacturer and distributor of Standard, Gloss, and Poster paper, employs a sales team of 50 representatives across the Northwest, Southeast, West, and Midwest regions of the United States. By analysing sales data, we aim to optimize our business operations and increase revenue</a:t>
            </a:r>
            <a:endParaRPr lang="en-GB" sz="2400" b="0" i="0" dirty="0">
              <a:solidFill>
                <a:srgbClr val="242424"/>
              </a:solidFill>
              <a:effectLst/>
              <a:latin typeface="source-serif-pro"/>
            </a:endParaRPr>
          </a:p>
        </p:txBody>
      </p:sp>
    </p:spTree>
    <p:extLst>
      <p:ext uri="{BB962C8B-B14F-4D97-AF65-F5344CB8AC3E}">
        <p14:creationId xmlns:p14="http://schemas.microsoft.com/office/powerpoint/2010/main" val="323346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260400" y="5748337"/>
            <a:ext cx="11671200" cy="1048463"/>
          </a:xfrm>
        </p:spPr>
        <p:txBody>
          <a:bodyPr anchor="t">
            <a:normAutofit/>
          </a:bodyPr>
          <a:lstStyle/>
          <a:p>
            <a:pPr algn="l"/>
            <a:r>
              <a:rPr lang="en-GB" i="0" dirty="0">
                <a:solidFill>
                  <a:srgbClr val="242424"/>
                </a:solidFill>
                <a:effectLst/>
                <a:latin typeface="source-serif-pro"/>
              </a:rPr>
              <a:t>Standard Paper shines as our top-performing product, contributing to 41.8% of our total revenue and representing 52.7% of our total orders. To maximize our success</a:t>
            </a:r>
          </a:p>
        </p:txBody>
      </p:sp>
      <p:graphicFrame>
        <p:nvGraphicFramePr>
          <p:cNvPr id="12" name="Chart 11">
            <a:extLst>
              <a:ext uri="{FF2B5EF4-FFF2-40B4-BE49-F238E27FC236}">
                <a16:creationId xmlns:a16="http://schemas.microsoft.com/office/drawing/2014/main" id="{C792E4BE-74C8-453F-A417-64406975D146}"/>
              </a:ext>
            </a:extLst>
          </p:cNvPr>
          <p:cNvGraphicFramePr>
            <a:graphicFrameLocks/>
          </p:cNvGraphicFramePr>
          <p:nvPr>
            <p:extLst>
              <p:ext uri="{D42A27DB-BD31-4B8C-83A1-F6EECF244321}">
                <p14:modId xmlns:p14="http://schemas.microsoft.com/office/powerpoint/2010/main" val="3044272881"/>
              </p:ext>
            </p:extLst>
          </p:nvPr>
        </p:nvGraphicFramePr>
        <p:xfrm>
          <a:off x="696001" y="293441"/>
          <a:ext cx="5227200" cy="47987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AAD68FCD-FB94-0056-5F1A-0EE41B9E25E5}"/>
              </a:ext>
            </a:extLst>
          </p:cNvPr>
          <p:cNvGraphicFramePr>
            <a:graphicFrameLocks/>
          </p:cNvGraphicFramePr>
          <p:nvPr>
            <p:extLst>
              <p:ext uri="{D42A27DB-BD31-4B8C-83A1-F6EECF244321}">
                <p14:modId xmlns:p14="http://schemas.microsoft.com/office/powerpoint/2010/main" val="2940104460"/>
              </p:ext>
            </p:extLst>
          </p:nvPr>
        </p:nvGraphicFramePr>
        <p:xfrm>
          <a:off x="6268800" y="293441"/>
          <a:ext cx="5385600" cy="47987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6384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260400" y="5385601"/>
            <a:ext cx="11671200" cy="1411200"/>
          </a:xfrm>
        </p:spPr>
        <p:txBody>
          <a:bodyPr anchor="t">
            <a:normAutofit fontScale="77500" lnSpcReduction="20000"/>
          </a:bodyPr>
          <a:lstStyle/>
          <a:p>
            <a:pPr algn="l"/>
            <a:r>
              <a:rPr lang="en-GB" b="0" i="0" dirty="0">
                <a:solidFill>
                  <a:srgbClr val="242424"/>
                </a:solidFill>
                <a:effectLst/>
                <a:latin typeface="source-serif-pro"/>
              </a:rPr>
              <a:t>The Company experienced remarkable growth starting in 2013, reaching its peak with a revenue of $12.8 million in 2016. Although revenue dipped to $78,000 in 2017, it’s important to note that we only have data for January of that year. Therefore, it is advisable to maintain the marketing strategies and sales policies that were successful for us in 2016.</a:t>
            </a:r>
          </a:p>
        </p:txBody>
      </p:sp>
      <p:graphicFrame>
        <p:nvGraphicFramePr>
          <p:cNvPr id="4" name="Chart 3">
            <a:extLst>
              <a:ext uri="{FF2B5EF4-FFF2-40B4-BE49-F238E27FC236}">
                <a16:creationId xmlns:a16="http://schemas.microsoft.com/office/drawing/2014/main" id="{0C2ACDE8-2884-44E6-B0B5-3BE2C76266EB}"/>
              </a:ext>
            </a:extLst>
          </p:cNvPr>
          <p:cNvGraphicFramePr>
            <a:graphicFrameLocks/>
          </p:cNvGraphicFramePr>
          <p:nvPr>
            <p:extLst>
              <p:ext uri="{D42A27DB-BD31-4B8C-83A1-F6EECF244321}">
                <p14:modId xmlns:p14="http://schemas.microsoft.com/office/powerpoint/2010/main" val="598108498"/>
              </p:ext>
            </p:extLst>
          </p:nvPr>
        </p:nvGraphicFramePr>
        <p:xfrm>
          <a:off x="1209600" y="180000"/>
          <a:ext cx="9072000" cy="505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995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260400" y="5292001"/>
            <a:ext cx="11671200" cy="1400399"/>
          </a:xfrm>
        </p:spPr>
        <p:txBody>
          <a:bodyPr anchor="t">
            <a:normAutofit fontScale="77500" lnSpcReduction="20000"/>
          </a:bodyPr>
          <a:lstStyle/>
          <a:p>
            <a:pPr marL="0" indent="0" algn="l">
              <a:buNone/>
            </a:pPr>
            <a:r>
              <a:rPr lang="en-GB" b="0" i="0" dirty="0">
                <a:solidFill>
                  <a:srgbClr val="242424"/>
                </a:solidFill>
                <a:effectLst/>
                <a:latin typeface="source-serif-pro"/>
              </a:rPr>
              <a:t>The fourth quarter (Q4) stands out as the most profitable quarter, while Q2 is the least profitable. To efficiently handle the surge in orders during Q4, we should make adequate preparations such as forecasting demand, optimizing supply chains, hiring seasonal staff to handle the extra workload, training staff to ensure they are well equipped for the Q4 rush, running discounts to encourage more sales etc.</a:t>
            </a:r>
          </a:p>
        </p:txBody>
      </p:sp>
      <p:graphicFrame>
        <p:nvGraphicFramePr>
          <p:cNvPr id="3" name="Chart 2">
            <a:extLst>
              <a:ext uri="{FF2B5EF4-FFF2-40B4-BE49-F238E27FC236}">
                <a16:creationId xmlns:a16="http://schemas.microsoft.com/office/drawing/2014/main" id="{D4E1FD8F-37AB-4047-A412-F285777743E9}"/>
              </a:ext>
            </a:extLst>
          </p:cNvPr>
          <p:cNvGraphicFramePr>
            <a:graphicFrameLocks/>
          </p:cNvGraphicFramePr>
          <p:nvPr>
            <p:extLst>
              <p:ext uri="{D42A27DB-BD31-4B8C-83A1-F6EECF244321}">
                <p14:modId xmlns:p14="http://schemas.microsoft.com/office/powerpoint/2010/main" val="3040450809"/>
              </p:ext>
            </p:extLst>
          </p:nvPr>
        </p:nvGraphicFramePr>
        <p:xfrm>
          <a:off x="652800" y="165600"/>
          <a:ext cx="10886400" cy="4888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609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260400" y="5748337"/>
            <a:ext cx="11671200" cy="1048463"/>
          </a:xfrm>
        </p:spPr>
        <p:txBody>
          <a:bodyPr anchor="t">
            <a:normAutofit/>
          </a:bodyPr>
          <a:lstStyle/>
          <a:p>
            <a:pPr marL="0" indent="0" algn="l">
              <a:buNone/>
            </a:pPr>
            <a:r>
              <a:rPr lang="en-GB" b="0" i="0" dirty="0">
                <a:solidFill>
                  <a:srgbClr val="242424"/>
                </a:solidFill>
                <a:effectLst/>
                <a:latin typeface="source-serif-pro"/>
              </a:rPr>
              <a:t>Among the regions, the Northeast region proves to be the highest revenue generator, while the Midwest region lags. To boost sales in the Midwest region, we should intensify our marketing efforts there.</a:t>
            </a:r>
          </a:p>
        </p:txBody>
      </p:sp>
      <p:graphicFrame>
        <p:nvGraphicFramePr>
          <p:cNvPr id="2" name="Chart 1">
            <a:extLst>
              <a:ext uri="{FF2B5EF4-FFF2-40B4-BE49-F238E27FC236}">
                <a16:creationId xmlns:a16="http://schemas.microsoft.com/office/drawing/2014/main" id="{98BB9FA6-3AE0-4E28-A1D4-15F693E58708}"/>
              </a:ext>
            </a:extLst>
          </p:cNvPr>
          <p:cNvGraphicFramePr>
            <a:graphicFrameLocks/>
          </p:cNvGraphicFramePr>
          <p:nvPr>
            <p:extLst>
              <p:ext uri="{D42A27DB-BD31-4B8C-83A1-F6EECF244321}">
                <p14:modId xmlns:p14="http://schemas.microsoft.com/office/powerpoint/2010/main" val="1630863884"/>
              </p:ext>
            </p:extLst>
          </p:nvPr>
        </p:nvGraphicFramePr>
        <p:xfrm>
          <a:off x="1130400" y="316800"/>
          <a:ext cx="10036800" cy="511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453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260400" y="5503537"/>
            <a:ext cx="11671200" cy="1257263"/>
          </a:xfrm>
        </p:spPr>
        <p:txBody>
          <a:bodyPr anchor="t">
            <a:normAutofit/>
          </a:bodyPr>
          <a:lstStyle/>
          <a:p>
            <a:pPr marL="0" indent="0" algn="l">
              <a:buNone/>
            </a:pPr>
            <a:r>
              <a:rPr lang="en-GB" b="0" i="0" dirty="0">
                <a:solidFill>
                  <a:srgbClr val="242424"/>
                </a:solidFill>
                <a:effectLst/>
                <a:latin typeface="source-serif-pro"/>
              </a:rPr>
              <a:t>Direct customer outreach is a highly effective strategy, responsible for 58% of our customer acquisition. This approach has been the most successful in bringing new clients to Parch and Posey.</a:t>
            </a:r>
          </a:p>
        </p:txBody>
      </p:sp>
      <p:graphicFrame>
        <p:nvGraphicFramePr>
          <p:cNvPr id="2" name="Chart 1">
            <a:extLst>
              <a:ext uri="{FF2B5EF4-FFF2-40B4-BE49-F238E27FC236}">
                <a16:creationId xmlns:a16="http://schemas.microsoft.com/office/drawing/2014/main" id="{2D226289-869D-DEF4-D5C8-B613702F02E6}"/>
              </a:ext>
            </a:extLst>
          </p:cNvPr>
          <p:cNvGraphicFramePr>
            <a:graphicFrameLocks/>
          </p:cNvGraphicFramePr>
          <p:nvPr>
            <p:extLst>
              <p:ext uri="{D42A27DB-BD31-4B8C-83A1-F6EECF244321}">
                <p14:modId xmlns:p14="http://schemas.microsoft.com/office/powerpoint/2010/main" val="1550422571"/>
              </p:ext>
            </p:extLst>
          </p:nvPr>
        </p:nvGraphicFramePr>
        <p:xfrm>
          <a:off x="576000" y="237600"/>
          <a:ext cx="11152800" cy="505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5773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427015" y="0"/>
            <a:ext cx="11337970" cy="3959508"/>
          </a:xfrm>
        </p:spPr>
        <p:txBody>
          <a:bodyPr wrap="square" anchor="b">
            <a:noAutofit/>
          </a:bodyPr>
          <a:lstStyle/>
          <a:p>
            <a:r>
              <a:rPr lang="en-US" sz="14900" dirty="0">
                <a:latin typeface="Brush Script MT" panose="03060802040406070304" pitchFamily="66" charset="0"/>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5767200" y="5630400"/>
            <a:ext cx="6215001" cy="1116000"/>
          </a:xfrm>
        </p:spPr>
        <p:txBody>
          <a:bodyPr>
            <a:normAutofit fontScale="92500" lnSpcReduction="10000"/>
          </a:bodyPr>
          <a:lstStyle/>
          <a:p>
            <a:pPr algn="r"/>
            <a:endParaRPr lang="en-US" sz="2400" dirty="0">
              <a:hlinkClick r:id="rId3"/>
            </a:endParaRPr>
          </a:p>
          <a:p>
            <a:pPr algn="r"/>
            <a:r>
              <a:rPr lang="en-US" sz="2400" dirty="0"/>
              <a:t>Abdulhakeem Salaudeen l  </a:t>
            </a:r>
            <a:r>
              <a:rPr lang="en-US" sz="2400" dirty="0">
                <a:hlinkClick r:id="rId3"/>
              </a:rPr>
              <a:t>G-mail</a:t>
            </a:r>
            <a:r>
              <a:rPr lang="en-US" sz="2400" dirty="0"/>
              <a:t> </a:t>
            </a:r>
            <a:r>
              <a:rPr lang="en-US" kern="1200" spc="50" dirty="0">
                <a:solidFill>
                  <a:srgbClr val="000000">
                    <a:alpha val="60000"/>
                  </a:srgbClr>
                </a:solidFill>
                <a:effectLst/>
                <a:latin typeface="Avenir Next LT Pro" panose="020B0504020202020204" pitchFamily="34" charset="0"/>
                <a:ea typeface="+mn-ea"/>
                <a:cs typeface="Calibri" panose="020F0502020204030204" pitchFamily="34" charset="0"/>
              </a:rPr>
              <a:t>l </a:t>
            </a:r>
            <a:r>
              <a:rPr lang="en-US" sz="2400" dirty="0">
                <a:hlinkClick r:id="rId4"/>
              </a:rPr>
              <a:t>Portfolio</a:t>
            </a:r>
            <a:endParaRPr lang="en-US" sz="2400"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{C25DA62B-7F7B-46DE-9F0A-F6411B192031}tf11158769_win32</Template>
  <TotalTime>141</TotalTime>
  <Words>340</Words>
  <Application>Microsoft Office PowerPoint</Application>
  <PresentationFormat>Widescreen</PresentationFormat>
  <Paragraphs>25</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 Next LT Pro</vt:lpstr>
      <vt:lpstr>Brush Script MT</vt:lpstr>
      <vt:lpstr>Calibri</vt:lpstr>
      <vt:lpstr>Goudy Old Style</vt:lpstr>
      <vt:lpstr>source-serif-pro</vt:lpstr>
      <vt:lpstr>Wingdings</vt:lpstr>
      <vt:lpstr>FrostyVTI</vt:lpstr>
      <vt:lpstr>INSIGHT FROM PORCH AND POSSEY DATABASE</vt:lpstr>
      <vt:lpstr>INTRODUCTION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Abdulhakeem Salaudeen</dc:creator>
  <cp:lastModifiedBy>Abdulhakeem Salaudeen</cp:lastModifiedBy>
  <cp:revision>3</cp:revision>
  <dcterms:created xsi:type="dcterms:W3CDTF">2024-09-05T15:19:03Z</dcterms:created>
  <dcterms:modified xsi:type="dcterms:W3CDTF">2024-09-05T18:56:17Z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