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083F-5C14-CB55-EC64-7052450E3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B84A44-CB5F-2A18-B41D-B1FB974EC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D63C8F-33C0-F2E6-FD8A-7D7501916BD7}"/>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AA7E0D22-E961-56D9-AC99-6A6AE43E5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5D58C-C91C-C53A-CDCA-A65712EE3190}"/>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26981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AC36-94F5-A520-FEED-600D1D652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8B000-22CB-198D-A682-C878C356B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3E9CB-9467-8873-078A-0ABA75C61A8C}"/>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74A4B977-4718-494B-9CE0-D33513774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F5467-F1DD-FF61-F9DE-780ABAA81ADA}"/>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380311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5CD96-FEAD-50CB-C41C-FCC921AE19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E74C3-BEE6-A588-E5D5-8B6815005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60629-B22F-EE52-7122-806B498684D8}"/>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5B690BC5-72F3-6488-47C1-A9AAB604D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BBE2F-079A-CB01-1E90-518A5204C4A7}"/>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372987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5AB2-CBEE-0986-C6CA-115ADC20E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EA192-D04E-0543-D303-093FA5782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39E23-7BDF-5000-01B0-15492F3AAE4C}"/>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407CAA18-F602-6365-18D1-C6098672B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3728E-FA92-8236-0AC6-0104E2232789}"/>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291403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BC10-C6F1-B5A5-F313-E350631F1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797064-3EB3-520F-8143-2CB12728C4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EE011-FE6B-092E-751D-8D4CF2FE3720}"/>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6117F5FA-5A66-1D09-9E5D-7DAA1A4F0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092EF-4AFE-158C-E30F-843D812D80F3}"/>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144638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0CF4-F555-A573-0D16-02388707D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8EAC2-7F96-C1BE-B66A-A9C41CA20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91F4E1-70D9-D8C8-6066-3797880EE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05367C-F4D0-DB47-08F0-2959A1E038C3}"/>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6" name="Footer Placeholder 5">
            <a:extLst>
              <a:ext uri="{FF2B5EF4-FFF2-40B4-BE49-F238E27FC236}">
                <a16:creationId xmlns:a16="http://schemas.microsoft.com/office/drawing/2014/main" id="{B267E879-4A3B-8A1E-91ED-83C3418DD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17F08-4DD4-17A7-DBE4-F77B5DBD0CC3}"/>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113350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D811-3282-CDC8-02BA-91F0D71A8D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31E384-1FFE-CA04-40F3-2792E8072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90C39-F15E-4047-183B-B633A261F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0B58C-8FD0-9473-55C2-3790A7C9A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7A37E-5B99-0689-471F-C21CE522E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513AD4-1201-79D3-7A4A-7E7EEE2E60B7}"/>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8" name="Footer Placeholder 7">
            <a:extLst>
              <a:ext uri="{FF2B5EF4-FFF2-40B4-BE49-F238E27FC236}">
                <a16:creationId xmlns:a16="http://schemas.microsoft.com/office/drawing/2014/main" id="{CA29E87E-32FB-962A-78F9-151D31543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A35917-E816-EF05-194B-E4C11BD3749E}"/>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303781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22AD-415F-6719-1E73-BB099B53A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AEBCB-185B-6537-CEB6-A7A2C489F645}"/>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4" name="Footer Placeholder 3">
            <a:extLst>
              <a:ext uri="{FF2B5EF4-FFF2-40B4-BE49-F238E27FC236}">
                <a16:creationId xmlns:a16="http://schemas.microsoft.com/office/drawing/2014/main" id="{3589E579-700E-63C4-1539-A2D1351E9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512BB-C264-0AD2-9A53-C9A85C2A06AF}"/>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159509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9B45C-3FA1-4DAC-9D41-73503BC9BAD9}"/>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3" name="Footer Placeholder 2">
            <a:extLst>
              <a:ext uri="{FF2B5EF4-FFF2-40B4-BE49-F238E27FC236}">
                <a16:creationId xmlns:a16="http://schemas.microsoft.com/office/drawing/2014/main" id="{AEEFA397-E996-CEC5-BACC-B803A0AE5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234A0-B154-543A-E809-BFF5356D7CBA}"/>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36709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0DA6-3804-C6B2-7EB9-89BF4262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6CA6A0-EC5B-1DC1-4D6A-2947EA4F6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CD574-360B-41AD-0F4C-75E966BD5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8C3E7-4779-CE56-5184-E5854C27F784}"/>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6" name="Footer Placeholder 5">
            <a:extLst>
              <a:ext uri="{FF2B5EF4-FFF2-40B4-BE49-F238E27FC236}">
                <a16:creationId xmlns:a16="http://schemas.microsoft.com/office/drawing/2014/main" id="{22D131CB-AEA8-987A-8C55-012C64424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B96E7-9036-567E-C797-E7D92DD7EEE2}"/>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318496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A578-879B-AB12-27CA-B70EA39A1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8FE47-A265-9E66-6BBB-CBB4D0F05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3759F0-7EDC-EE81-DACF-61A1D506F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89FA2-2E12-962C-7330-E68B128BDF67}"/>
              </a:ext>
            </a:extLst>
          </p:cNvPr>
          <p:cNvSpPr>
            <a:spLocks noGrp="1"/>
          </p:cNvSpPr>
          <p:nvPr>
            <p:ph type="dt" sz="half" idx="10"/>
          </p:nvPr>
        </p:nvSpPr>
        <p:spPr/>
        <p:txBody>
          <a:bodyPr/>
          <a:lstStyle/>
          <a:p>
            <a:fld id="{88113027-9AB7-4D61-8448-23CF1E22F930}" type="datetimeFigureOut">
              <a:rPr lang="en-US" smtClean="0"/>
              <a:t>9/5/2024</a:t>
            </a:fld>
            <a:endParaRPr lang="en-US"/>
          </a:p>
        </p:txBody>
      </p:sp>
      <p:sp>
        <p:nvSpPr>
          <p:cNvPr id="6" name="Footer Placeholder 5">
            <a:extLst>
              <a:ext uri="{FF2B5EF4-FFF2-40B4-BE49-F238E27FC236}">
                <a16:creationId xmlns:a16="http://schemas.microsoft.com/office/drawing/2014/main" id="{9D9B9521-046D-6A37-086F-0DB311D13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88F48-F00B-60E4-AE62-8D0F86D40F64}"/>
              </a:ext>
            </a:extLst>
          </p:cNvPr>
          <p:cNvSpPr>
            <a:spLocks noGrp="1"/>
          </p:cNvSpPr>
          <p:nvPr>
            <p:ph type="sldNum" sz="quarter" idx="12"/>
          </p:nvPr>
        </p:nvSpPr>
        <p:spPr/>
        <p:txBody>
          <a:bodyPr/>
          <a:lstStyle/>
          <a:p>
            <a:fld id="{3F139F75-295F-4FCA-8369-159B6D971A74}" type="slidenum">
              <a:rPr lang="en-US" smtClean="0"/>
              <a:t>‹#›</a:t>
            </a:fld>
            <a:endParaRPr lang="en-US"/>
          </a:p>
        </p:txBody>
      </p:sp>
    </p:spTree>
    <p:extLst>
      <p:ext uri="{BB962C8B-B14F-4D97-AF65-F5344CB8AC3E}">
        <p14:creationId xmlns:p14="http://schemas.microsoft.com/office/powerpoint/2010/main" val="225259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4E9F9-29A6-6B02-5D1A-E0C6D41A3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60B08-DE78-AEAB-F027-D305A90B9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F8927-9E32-039C-43BF-4FDA7F1C0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13027-9AB7-4D61-8448-23CF1E22F930}" type="datetimeFigureOut">
              <a:rPr lang="en-US" smtClean="0"/>
              <a:t>9/5/2024</a:t>
            </a:fld>
            <a:endParaRPr lang="en-US"/>
          </a:p>
        </p:txBody>
      </p:sp>
      <p:sp>
        <p:nvSpPr>
          <p:cNvPr id="5" name="Footer Placeholder 4">
            <a:extLst>
              <a:ext uri="{FF2B5EF4-FFF2-40B4-BE49-F238E27FC236}">
                <a16:creationId xmlns:a16="http://schemas.microsoft.com/office/drawing/2014/main" id="{AC6C920A-FE37-AC16-6D67-A31EDBBD6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78C7E-3733-C34F-AB6F-139DDED4D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139F75-295F-4FCA-8369-159B6D971A74}" type="slidenum">
              <a:rPr lang="en-US" smtClean="0"/>
              <a:t>‹#›</a:t>
            </a:fld>
            <a:endParaRPr lang="en-US"/>
          </a:p>
        </p:txBody>
      </p:sp>
    </p:spTree>
    <p:extLst>
      <p:ext uri="{BB962C8B-B14F-4D97-AF65-F5344CB8AC3E}">
        <p14:creationId xmlns:p14="http://schemas.microsoft.com/office/powerpoint/2010/main" val="407085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692D9ACC-2CCF-C1CB-4569-7F1C5534A35A}"/>
              </a:ext>
            </a:extLst>
          </p:cNvPr>
          <p:cNvSpPr>
            <a:spLocks noGrp="1"/>
          </p:cNvSpPr>
          <p:nvPr>
            <p:ph type="ctrTitle"/>
          </p:nvPr>
        </p:nvSpPr>
        <p:spPr>
          <a:xfrm>
            <a:off x="680937" y="818984"/>
            <a:ext cx="10196330" cy="3178689"/>
          </a:xfrm>
        </p:spPr>
        <p:txBody>
          <a:bodyPr>
            <a:normAutofit/>
          </a:bodyPr>
          <a:lstStyle/>
          <a:p>
            <a:pPr algn="l"/>
            <a:r>
              <a:rPr lang="en-US" sz="4800" dirty="0">
                <a:solidFill>
                  <a:srgbClr val="FFFFFF"/>
                </a:solidFill>
              </a:rPr>
              <a:t>Key Insight on Posey Data Base</a:t>
            </a:r>
            <a:br>
              <a:rPr lang="en-US" sz="4800" dirty="0">
                <a:solidFill>
                  <a:srgbClr val="FFFFFF"/>
                </a:solidFill>
              </a:rPr>
            </a:br>
            <a:br>
              <a:rPr lang="en-US" sz="4800" dirty="0">
                <a:solidFill>
                  <a:srgbClr val="FFFFFF"/>
                </a:solidFill>
              </a:rPr>
            </a:br>
            <a:endParaRPr lang="en-US" sz="1800" dirty="0">
              <a:solidFill>
                <a:srgbClr val="FFFFFF"/>
              </a:solidFill>
            </a:endParaRPr>
          </a:p>
        </p:txBody>
      </p:sp>
      <p:sp>
        <p:nvSpPr>
          <p:cNvPr id="25"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0E5AE213-E6F7-2792-06C1-262508E8C10C}"/>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By  Victor Somadina</a:t>
            </a:r>
          </a:p>
        </p:txBody>
      </p:sp>
    </p:spTree>
    <p:extLst>
      <p:ext uri="{BB962C8B-B14F-4D97-AF65-F5344CB8AC3E}">
        <p14:creationId xmlns:p14="http://schemas.microsoft.com/office/powerpoint/2010/main" val="269128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329B6EB-0096-0196-C98C-A3DCF9E4F98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Market Distribution Across Regions </a:t>
            </a:r>
          </a:p>
        </p:txBody>
      </p:sp>
      <p:sp>
        <p:nvSpPr>
          <p:cNvPr id="31" name="TextBox 30">
            <a:extLst>
              <a:ext uri="{FF2B5EF4-FFF2-40B4-BE49-F238E27FC236}">
                <a16:creationId xmlns:a16="http://schemas.microsoft.com/office/drawing/2014/main" id="{F5CE4093-8A76-537F-10BA-4DE4ECCB35D6}"/>
              </a:ext>
            </a:extLst>
          </p:cNvPr>
          <p:cNvSpPr txBox="1"/>
          <p:nvPr/>
        </p:nvSpPr>
        <p:spPr>
          <a:xfrm>
            <a:off x="621893" y="2830750"/>
            <a:ext cx="3191351" cy="923330"/>
          </a:xfrm>
          <a:prstGeom prst="rect">
            <a:avLst/>
          </a:prstGeom>
          <a:noFill/>
        </p:spPr>
        <p:txBody>
          <a:bodyPr wrap="square" rtlCol="0">
            <a:spAutoFit/>
          </a:bodyPr>
          <a:lstStyle/>
          <a:p>
            <a:r>
              <a:rPr lang="en-US" dirty="0"/>
              <a:t>Most markets are in the Northeast, West and Southeast. </a:t>
            </a:r>
          </a:p>
        </p:txBody>
      </p:sp>
      <p:pic>
        <p:nvPicPr>
          <p:cNvPr id="5" name="Picture 4" descr="A graph showing the number of different distribution across regions&#10;&#10;Description automatically generated with medium confidence">
            <a:extLst>
              <a:ext uri="{FF2B5EF4-FFF2-40B4-BE49-F238E27FC236}">
                <a16:creationId xmlns:a16="http://schemas.microsoft.com/office/drawing/2014/main" id="{9FD49CE4-17B3-2C1D-F815-06F9010FE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806" y="1806255"/>
            <a:ext cx="8132064" cy="4821936"/>
          </a:xfrm>
          <a:prstGeom prst="rect">
            <a:avLst/>
          </a:prstGeom>
        </p:spPr>
      </p:pic>
    </p:spTree>
    <p:extLst>
      <p:ext uri="{BB962C8B-B14F-4D97-AF65-F5344CB8AC3E}">
        <p14:creationId xmlns:p14="http://schemas.microsoft.com/office/powerpoint/2010/main" val="352388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329B6EB-0096-0196-C98C-A3DCF9E4F986}"/>
              </a:ext>
            </a:extLst>
          </p:cNvPr>
          <p:cNvSpPr>
            <a:spLocks noGrp="1"/>
          </p:cNvSpPr>
          <p:nvPr>
            <p:ph type="title"/>
          </p:nvPr>
        </p:nvSpPr>
        <p:spPr>
          <a:xfrm>
            <a:off x="699714" y="353160"/>
            <a:ext cx="7791012" cy="898581"/>
          </a:xfrm>
        </p:spPr>
        <p:txBody>
          <a:bodyPr vert="horz" lIns="91440" tIns="45720" rIns="91440" bIns="45720" rtlCol="0" anchor="ctr">
            <a:normAutofit/>
          </a:bodyPr>
          <a:lstStyle/>
          <a:p>
            <a:r>
              <a:rPr lang="en-US" sz="2800" dirty="0">
                <a:solidFill>
                  <a:srgbClr val="FFFFFF"/>
                </a:solidFill>
              </a:rPr>
              <a:t>Revenue Growth Rate Performance by Countries</a:t>
            </a:r>
          </a:p>
        </p:txBody>
      </p:sp>
      <p:sp>
        <p:nvSpPr>
          <p:cNvPr id="8" name="TextBox 7">
            <a:extLst>
              <a:ext uri="{FF2B5EF4-FFF2-40B4-BE49-F238E27FC236}">
                <a16:creationId xmlns:a16="http://schemas.microsoft.com/office/drawing/2014/main" id="{F78BF6E6-EBDC-A9C4-FBD3-954BB23FB989}"/>
              </a:ext>
            </a:extLst>
          </p:cNvPr>
          <p:cNvSpPr txBox="1"/>
          <p:nvPr/>
        </p:nvSpPr>
        <p:spPr>
          <a:xfrm>
            <a:off x="408562" y="2509736"/>
            <a:ext cx="3287949" cy="954107"/>
          </a:xfrm>
          <a:prstGeom prst="rect">
            <a:avLst/>
          </a:prstGeom>
          <a:noFill/>
        </p:spPr>
        <p:txBody>
          <a:bodyPr wrap="square" rtlCol="0">
            <a:spAutoFit/>
          </a:bodyPr>
          <a:lstStyle/>
          <a:p>
            <a:pPr algn="just"/>
            <a:r>
              <a:rPr lang="en-US" sz="1400" dirty="0"/>
              <a:t>Comparing quantity of orders and quantity of standard orders, it appears that core-market holding gives out the best in terms of quality products. </a:t>
            </a:r>
          </a:p>
        </p:txBody>
      </p:sp>
      <p:pic>
        <p:nvPicPr>
          <p:cNvPr id="5" name="Picture 4" descr="A graph of blue bars&#10;&#10;Description automatically generated with medium confidence">
            <a:extLst>
              <a:ext uri="{FF2B5EF4-FFF2-40B4-BE49-F238E27FC236}">
                <a16:creationId xmlns:a16="http://schemas.microsoft.com/office/drawing/2014/main" id="{DC8934A7-BE38-BCEE-BB70-AF8F1FC8F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159" y="1800159"/>
            <a:ext cx="8394192" cy="4834128"/>
          </a:xfrm>
          <a:prstGeom prst="rect">
            <a:avLst/>
          </a:prstGeom>
        </p:spPr>
      </p:pic>
    </p:spTree>
    <p:extLst>
      <p:ext uri="{BB962C8B-B14F-4D97-AF65-F5344CB8AC3E}">
        <p14:creationId xmlns:p14="http://schemas.microsoft.com/office/powerpoint/2010/main" val="275762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329B6EB-0096-0196-C98C-A3DCF9E4F986}"/>
              </a:ext>
            </a:extLst>
          </p:cNvPr>
          <p:cNvSpPr>
            <a:spLocks noGrp="1"/>
          </p:cNvSpPr>
          <p:nvPr>
            <p:ph type="title"/>
          </p:nvPr>
        </p:nvSpPr>
        <p:spPr>
          <a:xfrm>
            <a:off x="699713" y="353160"/>
            <a:ext cx="8249733" cy="898581"/>
          </a:xfrm>
        </p:spPr>
        <p:txBody>
          <a:bodyPr vert="horz" lIns="91440" tIns="45720" rIns="91440" bIns="45720" rtlCol="0" anchor="ctr">
            <a:normAutofit/>
          </a:bodyPr>
          <a:lstStyle/>
          <a:p>
            <a:r>
              <a:rPr lang="en-US" sz="2800">
                <a:solidFill>
                  <a:srgbClr val="FFFFFF"/>
                </a:solidFill>
              </a:rPr>
              <a:t>Forecast Monthly Revenue Trend to November 2005</a:t>
            </a:r>
            <a:endParaRPr lang="en-US" sz="2800" dirty="0">
              <a:solidFill>
                <a:srgbClr val="FFFFFF"/>
              </a:solidFill>
            </a:endParaRPr>
          </a:p>
        </p:txBody>
      </p:sp>
      <p:sp>
        <p:nvSpPr>
          <p:cNvPr id="5" name="TextBox 4">
            <a:extLst>
              <a:ext uri="{FF2B5EF4-FFF2-40B4-BE49-F238E27FC236}">
                <a16:creationId xmlns:a16="http://schemas.microsoft.com/office/drawing/2014/main" id="{1F38B741-4EB0-CC41-62AC-75467BFEED3E}"/>
              </a:ext>
            </a:extLst>
          </p:cNvPr>
          <p:cNvSpPr txBox="1"/>
          <p:nvPr/>
        </p:nvSpPr>
        <p:spPr>
          <a:xfrm>
            <a:off x="321013" y="3005847"/>
            <a:ext cx="3504421" cy="1754326"/>
          </a:xfrm>
          <a:prstGeom prst="rect">
            <a:avLst/>
          </a:prstGeom>
          <a:noFill/>
        </p:spPr>
        <p:txBody>
          <a:bodyPr wrap="square" rtlCol="0">
            <a:spAutoFit/>
          </a:bodyPr>
          <a:lstStyle/>
          <a:p>
            <a:r>
              <a:rPr lang="en-US" dirty="0"/>
              <a:t>A consistent up trend of quantity of orders was noticed from 2013 to 2016, and then significant drop. Monthly analysis probably will give more insight into what happened from 2016 to 2017. </a:t>
            </a:r>
          </a:p>
        </p:txBody>
      </p:sp>
      <p:pic>
        <p:nvPicPr>
          <p:cNvPr id="3" name="Picture 2" descr="A graph showing a line&#10;&#10;Description automatically generated with medium confidence">
            <a:extLst>
              <a:ext uri="{FF2B5EF4-FFF2-40B4-BE49-F238E27FC236}">
                <a16:creationId xmlns:a16="http://schemas.microsoft.com/office/drawing/2014/main" id="{1893FDC6-83F9-1BF6-8EA7-DBA6E1F19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930" y="2142151"/>
            <a:ext cx="8291167" cy="4150144"/>
          </a:xfrm>
          <a:prstGeom prst="rect">
            <a:avLst/>
          </a:prstGeom>
        </p:spPr>
      </p:pic>
    </p:spTree>
    <p:extLst>
      <p:ext uri="{BB962C8B-B14F-4D97-AF65-F5344CB8AC3E}">
        <p14:creationId xmlns:p14="http://schemas.microsoft.com/office/powerpoint/2010/main" val="3333741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3269</TotalTime>
  <Words>99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Key Insight on Posey Data Base  </vt:lpstr>
      <vt:lpstr>Market Distribution Across Regions </vt:lpstr>
      <vt:lpstr>Revenue Growth Rate Performance by Countries</vt:lpstr>
      <vt:lpstr>Forecast Monthly Revenue Trend to November 2005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Somadina</dc:creator>
  <cp:lastModifiedBy>Victor Somadina</cp:lastModifiedBy>
  <cp:revision>5</cp:revision>
  <dcterms:created xsi:type="dcterms:W3CDTF">2024-08-14T07:03:13Z</dcterms:created>
  <dcterms:modified xsi:type="dcterms:W3CDTF">2024-09-05T12:30:46Z</dcterms:modified>
</cp:coreProperties>
</file>