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3db10b96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3db10b96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3db10b96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3db10b96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2c64cb54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2c64cb54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2c83c2d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2c83c2d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2c83c2d1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2c83c2d1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2c83c2d1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2c83c2d1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2c83c2d1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2c83c2d1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2c83c2d1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2c83c2d1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2c83c2d1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2c83c2d1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2c83c2d1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2c83c2d1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2b89715f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2b89715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3db10b9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3db10b9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3db10b96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3db10b96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3db10b96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3db10b96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3db10b96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63db10b96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3db10b96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3db10b96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3db10b96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3db10b96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2c83c2d1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62c83c2d1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1dedf88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1dedf88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1dedf883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1dedf883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2c64cb5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2c64cb5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2c64cb54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2c64cb5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2c64cb54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2c64cb54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2c64cb54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2c64cb54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2c64cb54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2c64cb54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clearlypayments.com/blog/credit-card-fraud-in-2023/#:~:text=Year%20after%20year%2C%20credit%20card,attempted%20fraud%20transactions%20follows%20suit" TargetMode="External"/><Relationship Id="rId4" Type="http://schemas.openxmlformats.org/officeDocument/2006/relationships/hyperlink" Target="http://www.cnbc.com/select/credit-card-fraud/" TargetMode="External"/><Relationship Id="rId5" Type="http://schemas.openxmlformats.org/officeDocument/2006/relationships/hyperlink" Target="https://cybeready.com/top-10-credit-card-fraud-detection-solutions-in-2023" TargetMode="External"/><Relationship Id="rId6" Type="http://schemas.openxmlformats.org/officeDocument/2006/relationships/hyperlink" Target="https://spd.tech/machine-learning/credit-card-fraud-detection/#:~:text=Unsupervised%20Machine%20Learning%20methods%20use,by%20similarities%20without%20manual%20labeling." TargetMode="External"/><Relationship Id="rId7" Type="http://schemas.openxmlformats.org/officeDocument/2006/relationships/hyperlink" Target="http://www.tokenex.com/blog/vh-the-cost-of-credit-card-fraud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12475"/>
            <a:ext cx="8520600" cy="10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Fraud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239050" y="1777550"/>
            <a:ext cx="46659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Erik Fryanov | Chris Nam | Benjamin Trenery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24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Normally Distributed?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4575"/>
            <a:ext cx="9143998" cy="205830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/>
        </p:nvSpPr>
        <p:spPr>
          <a:xfrm>
            <a:off x="416700" y="3073275"/>
            <a:ext cx="8310600" cy="1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" sz="2100">
                <a:solidFill>
                  <a:schemeClr val="lt2"/>
                </a:solidFill>
              </a:rPr>
              <a:t>Looking at statistics of the dataset before processing revealed key features were normally distributed/standardized.</a:t>
            </a:r>
            <a:endParaRPr sz="2100">
              <a:solidFill>
                <a:schemeClr val="lt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lang="en" sz="2100">
                <a:solidFill>
                  <a:schemeClr val="lt2"/>
                </a:solidFill>
              </a:rPr>
              <a:t>However…</a:t>
            </a:r>
            <a:endParaRPr sz="2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2616000" y="113550"/>
            <a:ext cx="386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Distributions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3">
            <a:alphaModFix/>
          </a:blip>
          <a:srcRect b="6454" l="0" r="6454" t="0"/>
          <a:stretch/>
        </p:blipFill>
        <p:spPr>
          <a:xfrm>
            <a:off x="0" y="686250"/>
            <a:ext cx="4450576" cy="339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575" y="686250"/>
            <a:ext cx="4693424" cy="339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/>
        </p:nvSpPr>
        <p:spPr>
          <a:xfrm>
            <a:off x="129900" y="4196075"/>
            <a:ext cx="88332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Histogram distributions showed some had good normal distribution, while others were more skewed. → Dataset was standardized regardless in preprocessing.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Binary Classification in Fraud Detection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This dataset uses a simple method called binary classification to sort transactions.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Transactions are labeled as “0” if they seem normal (non-fraudulent) and “1” if they seem unusual (fraudulent).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This method helps quickly identify which transactions need a closer look for possible fraud.</a:t>
            </a:r>
            <a:endParaRPr sz="1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392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Feed Forward Model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3668700" cy="3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Achieve</a:t>
            </a:r>
            <a:r>
              <a:rPr lang="en"/>
              <a:t> initial baseline for </a:t>
            </a:r>
            <a:r>
              <a:rPr lang="en"/>
              <a:t>comparison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Relatively unoptimized.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Achieves</a:t>
            </a:r>
            <a:r>
              <a:rPr lang="en"/>
              <a:t> test loss and accuracy of </a:t>
            </a:r>
            <a:r>
              <a:rPr i="1" lang="en"/>
              <a:t>0.009</a:t>
            </a:r>
            <a:r>
              <a:rPr lang="en"/>
              <a:t> and  </a:t>
            </a:r>
            <a:r>
              <a:rPr i="1" lang="en"/>
              <a:t>99.79%</a:t>
            </a:r>
            <a:r>
              <a:rPr lang="en"/>
              <a:t> respectively.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Note: Basic logistic regression model achieves 96.82% accuracy.</a:t>
            </a:r>
            <a:endParaRPr sz="1500"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375" y="445025"/>
            <a:ext cx="4732225" cy="431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5700"/>
            <a:ext cx="4530000" cy="3578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2" y="225700"/>
            <a:ext cx="4592871" cy="357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163800" y="3919550"/>
            <a:ext cx="4202400" cy="73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</a:rPr>
              <a:t>Figure 1</a:t>
            </a:r>
            <a:r>
              <a:rPr lang="en" sz="1800">
                <a:solidFill>
                  <a:schemeClr val="lt2"/>
                </a:solidFill>
              </a:rPr>
              <a:t> - Training and Validation Loss Overtime(First)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4767238" y="3919550"/>
            <a:ext cx="4202400" cy="73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</a:rPr>
              <a:t>Figure 1.1</a:t>
            </a:r>
            <a:r>
              <a:rPr lang="en" sz="1800">
                <a:solidFill>
                  <a:schemeClr val="lt2"/>
                </a:solidFill>
              </a:rPr>
              <a:t> - Training and Validation Accuracy Overtime(First)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214100"/>
            <a:ext cx="24720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Model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850" y="369388"/>
            <a:ext cx="5533075" cy="44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 txBox="1"/>
          <p:nvPr/>
        </p:nvSpPr>
        <p:spPr>
          <a:xfrm>
            <a:off x="101775" y="1683700"/>
            <a:ext cx="3196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 u="sng">
                <a:solidFill>
                  <a:schemeClr val="lt2"/>
                </a:solidFill>
              </a:rPr>
              <a:t>Test Loss</a:t>
            </a:r>
            <a:r>
              <a:rPr lang="en" sz="1800">
                <a:solidFill>
                  <a:schemeClr val="lt2"/>
                </a:solidFill>
              </a:rPr>
              <a:t>: 0.003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 u="sng">
                <a:solidFill>
                  <a:schemeClr val="lt2"/>
                </a:solidFill>
              </a:rPr>
              <a:t>Test Accuracy</a:t>
            </a:r>
            <a:r>
              <a:rPr lang="en" sz="1800">
                <a:solidFill>
                  <a:schemeClr val="lt2"/>
                </a:solidFill>
              </a:rPr>
              <a:t>: 99.92%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Roughly</a:t>
            </a:r>
            <a:r>
              <a:rPr lang="en" sz="1800">
                <a:solidFill>
                  <a:schemeClr val="lt2"/>
                </a:solidFill>
              </a:rPr>
              <a:t> same compute time.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No regularization applied due to lack of overfitting.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/>
        </p:nvSpPr>
        <p:spPr>
          <a:xfrm>
            <a:off x="163800" y="3919550"/>
            <a:ext cx="4202400" cy="73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</a:rPr>
              <a:t>Figure 2</a:t>
            </a:r>
            <a:r>
              <a:rPr lang="en" sz="1800">
                <a:solidFill>
                  <a:schemeClr val="lt2"/>
                </a:solidFill>
              </a:rPr>
              <a:t> - Training and Validation Loss Overtime(Second)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4767238" y="3919550"/>
            <a:ext cx="4202400" cy="73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</a:rPr>
              <a:t>Figure 2.1</a:t>
            </a:r>
            <a:r>
              <a:rPr lang="en" sz="1800">
                <a:solidFill>
                  <a:schemeClr val="lt2"/>
                </a:solidFill>
              </a:rPr>
              <a:t> - Training and Validation Accuracy Overtime(Second)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5700"/>
            <a:ext cx="4529955" cy="35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2450" y="225700"/>
            <a:ext cx="4572000" cy="35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Model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164725" y="1572350"/>
            <a:ext cx="2976000" cy="22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Test Loss</a:t>
            </a:r>
            <a:r>
              <a:rPr lang="en"/>
              <a:t>: 0.002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Test Accuracy</a:t>
            </a:r>
            <a:r>
              <a:rPr lang="en"/>
              <a:t>: 99.95%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Much longer compute time.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550" y="176475"/>
            <a:ext cx="5339749" cy="47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/>
        </p:nvSpPr>
        <p:spPr>
          <a:xfrm>
            <a:off x="163800" y="3919550"/>
            <a:ext cx="4202400" cy="73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</a:rPr>
              <a:t>Figure 3</a:t>
            </a:r>
            <a:r>
              <a:rPr lang="en" sz="1800">
                <a:solidFill>
                  <a:schemeClr val="lt2"/>
                </a:solidFill>
              </a:rPr>
              <a:t> - Training and Validation Loss Overtime(Third)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4767250" y="3919550"/>
            <a:ext cx="4202400" cy="73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</a:rPr>
              <a:t>Figure 3.1</a:t>
            </a:r>
            <a:r>
              <a:rPr lang="en" sz="1800">
                <a:solidFill>
                  <a:schemeClr val="lt2"/>
                </a:solidFill>
              </a:rPr>
              <a:t> - Training and Validation Accuracy Overtime(Third)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5700"/>
            <a:ext cx="4530000" cy="357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2450" y="225700"/>
            <a:ext cx="4572000" cy="35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from Initial Models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52475"/>
            <a:ext cx="8448300" cy="3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Large amount of training data prevents model from being able to overfit, but allows it to learn effectively.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Increasing model complexity provides very minimal performance improvements.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u="sng"/>
              <a:t>Final Model Objective</a:t>
            </a:r>
            <a:r>
              <a:rPr lang="en" sz="2200"/>
              <a:t>: Create a balanced model of complexity and speed to allow for real time detection with very high accuracy.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Target Accuracy → 99.9%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of Credit Cards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U.S., 84% of the adult population has </a:t>
            </a:r>
            <a:r>
              <a:rPr lang="en"/>
              <a:t>at least</a:t>
            </a:r>
            <a:r>
              <a:rPr lang="en"/>
              <a:t> one credit card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That is about 572 million total credit cards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used in the place of cash for transactions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works by establishing a line of credit with the bank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Credit is a form of borrowing where one can borrow upto a maximum limit set by the bank, which the person will pay back at the end of each month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method of transaction can be convenient due to not needing to hold onto as much cash on one’s person and instead can use a credit card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be dangerous however if a credit card is stolen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297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</a:t>
            </a:r>
            <a:r>
              <a:rPr lang="en"/>
              <a:t>Model</a:t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164725" y="1572350"/>
            <a:ext cx="3473100" cy="32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Test Loss</a:t>
            </a:r>
            <a:r>
              <a:rPr lang="en"/>
              <a:t>: 0.002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Test Accuracy</a:t>
            </a:r>
            <a:r>
              <a:rPr lang="en"/>
              <a:t>: 99.95%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performance to third model, but with greatly reduced complexity and faster prediction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Prediction Time</a:t>
            </a:r>
            <a:r>
              <a:rPr lang="en"/>
              <a:t>: ~5 seconds for entire test dataset</a:t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825" y="106925"/>
            <a:ext cx="5506175" cy="48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451250" y="96250"/>
            <a:ext cx="22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Regularization?</a:t>
            </a:r>
            <a:endParaRPr sz="2220"/>
          </a:p>
        </p:txBody>
      </p:sp>
      <p:sp>
        <p:nvSpPr>
          <p:cNvPr id="189" name="Google Shape;189;p33"/>
          <p:cNvSpPr txBox="1"/>
          <p:nvPr/>
        </p:nvSpPr>
        <p:spPr>
          <a:xfrm>
            <a:off x="374850" y="668950"/>
            <a:ext cx="8394300" cy="43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" sz="2200">
                <a:solidFill>
                  <a:schemeClr val="lt2"/>
                </a:solidFill>
              </a:rPr>
              <a:t>Regularization generally didn’t help with model performance.</a:t>
            </a:r>
            <a:endParaRPr sz="2200">
              <a:solidFill>
                <a:schemeClr val="lt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" sz="2200">
                <a:solidFill>
                  <a:schemeClr val="lt2"/>
                </a:solidFill>
              </a:rPr>
              <a:t>Three versions applied: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AutoNum type="arabicPeriod"/>
            </a:pPr>
            <a:r>
              <a:rPr lang="en" sz="2200">
                <a:solidFill>
                  <a:schemeClr val="lt2"/>
                </a:solidFill>
              </a:rPr>
              <a:t>Dropout + L1 → Most aggressive regularization</a:t>
            </a:r>
            <a:endParaRPr sz="2200">
              <a:solidFill>
                <a:schemeClr val="lt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AutoNum type="arabicPeriod"/>
            </a:pPr>
            <a:r>
              <a:rPr lang="en" sz="2200">
                <a:solidFill>
                  <a:schemeClr val="lt2"/>
                </a:solidFill>
              </a:rPr>
              <a:t>Dropout + L2 → Less aggressive</a:t>
            </a:r>
            <a:endParaRPr sz="2200">
              <a:solidFill>
                <a:schemeClr val="lt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AutoNum type="arabicPeriod"/>
            </a:pPr>
            <a:r>
              <a:rPr lang="en" sz="2200">
                <a:solidFill>
                  <a:schemeClr val="lt2"/>
                </a:solidFill>
              </a:rPr>
              <a:t>Dropout Only → Least aggressive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" sz="2200">
                <a:solidFill>
                  <a:schemeClr val="lt2"/>
                </a:solidFill>
              </a:rPr>
              <a:t>All three reduced model performance and increased prediction time from 2-4 seconds.</a:t>
            </a:r>
            <a:endParaRPr sz="2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0"/>
            <a:ext cx="18933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Dropout + L1</a:t>
            </a:r>
            <a:endParaRPr sz="2220"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525" y="581700"/>
            <a:ext cx="8072925" cy="45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0"/>
            <a:ext cx="18933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Dropout + L2</a:t>
            </a:r>
            <a:endParaRPr sz="2220"/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93" y="581700"/>
            <a:ext cx="8188419" cy="45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0"/>
            <a:ext cx="18933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Dropout Only</a:t>
            </a:r>
            <a:endParaRPr sz="2220"/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600" y="581700"/>
            <a:ext cx="6422794" cy="45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311700" y="124225"/>
            <a:ext cx="574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 + Implications?</a:t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311700" y="859750"/>
            <a:ext cx="8598000" cy="3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Model is capable of real time detection(5 seconds for </a:t>
            </a:r>
            <a:r>
              <a:rPr i="1" lang="en" sz="2200"/>
              <a:t>entire</a:t>
            </a:r>
            <a:r>
              <a:rPr i="1" lang="en" sz="2200"/>
              <a:t> </a:t>
            </a:r>
            <a:r>
              <a:rPr lang="en" sz="2200"/>
              <a:t>test set)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 terms of improvements, analyze other performance metrics to identify if there is an imbalance between fraud or not fraud being detected.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Further</a:t>
            </a:r>
            <a:r>
              <a:rPr lang="en" sz="2200"/>
              <a:t> speed up prediction time while retaining high performance.</a:t>
            </a:r>
            <a:endParaRPr sz="2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</a:t>
            </a:r>
            <a:endParaRPr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700" y="1017725"/>
            <a:ext cx="8520600" cy="38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12700" lvl="0" marL="368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Radage, Kalle. “Credit Card Fraud in 2023.” </a:t>
            </a:r>
            <a:r>
              <a:rPr i="1" lang="en" sz="1200">
                <a:solidFill>
                  <a:schemeClr val="dk1"/>
                </a:solidFill>
              </a:rPr>
              <a:t>Credit Card Processing and Merchant Account</a:t>
            </a:r>
            <a:r>
              <a:rPr lang="en" sz="1200">
                <a:solidFill>
                  <a:schemeClr val="dk1"/>
                </a:solidFill>
              </a:rPr>
              <a:t>, Clearly Payments, 13 Aug. 2023, </a:t>
            </a:r>
            <a:r>
              <a:rPr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www.clearlypayments.com/blog/credit-card-fraud-in-2023/#:~:text=Year%20after%20year%2C%20credit%20card,attempted%20fraud%20transactions%20follows%20suit</a:t>
            </a:r>
            <a:r>
              <a:rPr lang="en" sz="1200">
                <a:solidFill>
                  <a:schemeClr val="dk1"/>
                </a:solidFill>
              </a:rPr>
              <a:t>. </a:t>
            </a:r>
            <a:endParaRPr sz="1200">
              <a:solidFill>
                <a:schemeClr val="dk1"/>
              </a:solidFill>
            </a:endParaRPr>
          </a:p>
          <a:p>
            <a:pPr indent="-12700" lvl="0" marL="368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White, Alexandria. “Here’s How Credit Card Fraud Happens and Tips to Protect Yourself.” </a:t>
            </a:r>
            <a:r>
              <a:rPr i="1" lang="en" sz="1200">
                <a:solidFill>
                  <a:schemeClr val="dk1"/>
                </a:solidFill>
              </a:rPr>
              <a:t>CNBC</a:t>
            </a:r>
            <a:r>
              <a:rPr lang="en" sz="1200">
                <a:solidFill>
                  <a:schemeClr val="dk1"/>
                </a:solidFill>
              </a:rPr>
              <a:t>, CNBC, 25 Sept. 2023, </a:t>
            </a:r>
            <a:r>
              <a:rPr lang="en" sz="12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www.cnbc.com/select/credit-card-fraud/</a:t>
            </a:r>
            <a:r>
              <a:rPr lang="en" sz="1200">
                <a:solidFill>
                  <a:schemeClr val="dk1"/>
                </a:solidFill>
              </a:rPr>
              <a:t>. </a:t>
            </a:r>
            <a:endParaRPr sz="1200">
              <a:solidFill>
                <a:schemeClr val="dk1"/>
              </a:solidFill>
            </a:endParaRPr>
          </a:p>
          <a:p>
            <a:pPr indent="-12700" lvl="0" marL="368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Balaban, Daniella. “Top 10 Credit Card Fraud Detection Solutions in 2023.” </a:t>
            </a:r>
            <a:r>
              <a:rPr i="1" lang="en" sz="1200">
                <a:solidFill>
                  <a:schemeClr val="dk1"/>
                </a:solidFill>
              </a:rPr>
              <a:t>CybeReady</a:t>
            </a:r>
            <a:r>
              <a:rPr lang="en" sz="1200">
                <a:solidFill>
                  <a:schemeClr val="dk1"/>
                </a:solidFill>
              </a:rPr>
              <a:t>, CybeReady, 3 May 2023, </a:t>
            </a:r>
            <a:r>
              <a:rPr lang="en" sz="12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cybeready.com/top-10-credit-card-fraud-detection-solutions-in-2023#:~:text=Predictive%20modeling%20systems%20use%20advanced,specific%20types%20of%20fraudulent%20activities</a:t>
            </a:r>
            <a:r>
              <a:rPr lang="en" sz="1200">
                <a:solidFill>
                  <a:schemeClr val="dk1"/>
                </a:solidFill>
              </a:rPr>
              <a:t>. </a:t>
            </a:r>
            <a:endParaRPr sz="1200">
              <a:solidFill>
                <a:schemeClr val="dk1"/>
              </a:solidFill>
            </a:endParaRPr>
          </a:p>
          <a:p>
            <a:pPr indent="-12700" lvl="0" marL="368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Kovalenko, Olena. “Credit Card Fraud Detection Using Machine Learning: SPD Technology.” </a:t>
            </a:r>
            <a:r>
              <a:rPr i="1" lang="en" sz="1200">
                <a:solidFill>
                  <a:schemeClr val="dk1"/>
                </a:solidFill>
              </a:rPr>
              <a:t>SPD Technology</a:t>
            </a:r>
            <a:r>
              <a:rPr lang="en" sz="1200">
                <a:solidFill>
                  <a:schemeClr val="dk1"/>
                </a:solidFill>
              </a:rPr>
              <a:t>, SPD Technology, 28 Sept. 2023, </a:t>
            </a:r>
            <a:r>
              <a:rPr lang="en" sz="12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spd.tech/machine-learning/credit-card-fraud-detection/#:~:text=Unsupervised%20Machine%20Learning%20methods%20use,by%20similarities%20without%20manual%20labeling</a:t>
            </a:r>
            <a:r>
              <a:rPr lang="en" sz="1200">
                <a:solidFill>
                  <a:schemeClr val="dk1"/>
                </a:solidFill>
              </a:rPr>
              <a:t>. </a:t>
            </a:r>
            <a:endParaRPr sz="1200">
              <a:solidFill>
                <a:schemeClr val="dk1"/>
              </a:solidFill>
            </a:endParaRPr>
          </a:p>
          <a:p>
            <a:pPr indent="-12700" lvl="0" marL="368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Hare, Valerie. “The Cost of Credit Card Fraud.” </a:t>
            </a:r>
            <a:r>
              <a:rPr i="1" lang="en" sz="1200">
                <a:solidFill>
                  <a:schemeClr val="dk1"/>
                </a:solidFill>
              </a:rPr>
              <a:t>Tokenex</a:t>
            </a:r>
            <a:r>
              <a:rPr lang="en" sz="1200">
                <a:solidFill>
                  <a:schemeClr val="dk1"/>
                </a:solidFill>
              </a:rPr>
              <a:t>, tokenex, 11 Oct. 2022, </a:t>
            </a:r>
            <a:r>
              <a:rPr lang="en" sz="1200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www.tokenex.com/blog/vh-the-cost-of-credit-card-fraud/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highlight>
                  <a:srgbClr val="1E1E1E"/>
                </a:highlight>
              </a:rPr>
              <a:t>Dataset: https://www.kaggle.com/datasets/nelgiriyewithana/credit-card-fraud-detection-dataset-2023</a:t>
            </a:r>
            <a:endParaRPr sz="1150">
              <a:solidFill>
                <a:schemeClr val="dk1"/>
              </a:solidFill>
              <a:highlight>
                <a:srgbClr val="1E1E1E"/>
              </a:highlight>
            </a:endParaRPr>
          </a:p>
          <a:p>
            <a:pPr indent="-12700" lvl="0" marL="3683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Dangers of a Stolen Credit Card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credit card is stolen and used, this is called credit card fraud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the ability for a person to spend </a:t>
            </a:r>
            <a:r>
              <a:rPr lang="en"/>
              <a:t>up to</a:t>
            </a:r>
            <a:r>
              <a:rPr lang="en"/>
              <a:t> the maximum threshold amount, a thief can spend a lot of money using a stolen credit </a:t>
            </a:r>
            <a:r>
              <a:rPr lang="en"/>
              <a:t>card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ways a credit card can be stolen include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physically stealing the card, using a skimming device in public places like gas stations, and hacking into financial databases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person whose credit card has been stolen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Unauthorized charges, identity theft, and reduce their credit card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banks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credit </a:t>
            </a:r>
            <a:r>
              <a:rPr lang="en"/>
              <a:t>card</a:t>
            </a:r>
            <a:r>
              <a:rPr lang="en"/>
              <a:t> users, they given some protection against unwanted charges from the bank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bank is liable to pay for the credit without reimbursement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means that the bank have to use their money to pay off the charges from the credit card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It can also lead to needing police investigations into the matter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for this project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shown, credit cards are a common transactional tool for adults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the prevalence in society, this means there will be many </a:t>
            </a:r>
            <a:r>
              <a:rPr lang="en"/>
              <a:t>thieves</a:t>
            </a:r>
            <a:r>
              <a:rPr lang="en"/>
              <a:t> trying to steal credit cards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important to be able to detect credit card fraud to </a:t>
            </a:r>
            <a:r>
              <a:rPr lang="en"/>
              <a:t>protect credit card users and limit the losses from the bank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the utilization of machine learning and AI, models have been developed in order to detect when credit card fraud occurs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will utilize one common model for how this is done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Current Solutions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Rule Based System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Anomaly Detection 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Predictive Model Systems</a:t>
            </a:r>
            <a:endParaRPr sz="1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Rule Based Systems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Rule-based systems are a foundational approach in detecting fraud. They work by applying a set of pre-established rules to identify potentially fraudulent transactions.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These rules include criteria like transaction amounts that exceed a certain limit, transactions from unfamiliar locations, or rapid frequency of transactions.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While great in identifying known fraud patterns, these systems can sometimes have problems in detecting new and evolving types of fraud.</a:t>
            </a:r>
            <a:endParaRPr sz="1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Anomaly Detection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Anomaly detection is a more advanced way to find fraud. It uses special algorithms to notice when a transaction is different from what a person usually does.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For example, if someone suddenly spends a lot more money than usual, or in a place they don't usually shop, the system might flag this as unusual.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This method keeps learning and getting better over time, so it's good at catching new and complicated types of fraud</a:t>
            </a:r>
            <a:endParaRPr sz="18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Predictive Model Systems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Predictive models are at the forefront of fighting fraud. They use past information about fraud and current transaction data to guess if a new transaction might be fraud.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These models get smarter over time, learning from new data to become better at spotting fraud.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What's important is that they work fast, spotting possible fraud right as it happens, so we can act quickly.</a:t>
            </a:r>
            <a:endParaRPr sz="1800">
              <a:solidFill>
                <a:srgbClr val="ADADA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The Data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311700" y="1152475"/>
            <a:ext cx="8520600" cy="21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The dataset is here is a credit card fraud detection dataset in 2023 and it has 28 distinct features, identified as V1 through V28. 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It contains various metadata like where and when each purchase was made.</a:t>
            </a:r>
            <a:endParaRPr sz="18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Char char="●"/>
            </a:pPr>
            <a:r>
              <a:rPr lang="en" sz="1800">
                <a:solidFill>
                  <a:srgbClr val="ADADAD"/>
                </a:solidFill>
              </a:rPr>
              <a:t>To protect people's privacy, the dataset uses non-specific details, so personal information stays private.</a:t>
            </a:r>
            <a:endParaRPr sz="1800">
              <a:solidFill>
                <a:srgbClr val="ADADAD"/>
              </a:solidFill>
            </a:endParaRPr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65199"/>
            <a:ext cx="9143999" cy="14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