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s/comment1.xml" ContentType="application/vnd.openxmlformats-officedocument.presentationml.comments+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commentAuthors.xml><?xml version="1.0" encoding="utf-8"?>
<p:cmAuthorLst xmlns:p="http://schemas.openxmlformats.org/presentationml/2006/main" xmlns:r="http://schemas.openxmlformats.org/officeDocument/2006/relationships" xmlns:a="http://schemas.openxmlformats.org/drawingml/2006/main">
  <p:cmAuthor id="1" name="admin" initials="a" lastIdx="1" clrIdx="0"/>
</p:cmAuthorLst>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74" d="100"/>
          <a:sy n="74" d="100"/>
        </p:scale>
        <p:origin x="352" y="48"/>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commentAuthors" Target="commentAuthors.xml"/><Relationship Id="rId21" Type="http://schemas.openxmlformats.org/officeDocument/2006/relationships/customXml" Target="../customXml/item1.xml"/><Relationship Id="rId22" Type="http://schemas.openxmlformats.org/officeDocument/2006/relationships/customXmlProps" Target="../customXml/itemProps1.xml"/><Relationship Id="rId23" Type="http://schemas.openxmlformats.org/officeDocument/2006/relationships/theme" Target="theme/theme1.xml"/></Relationships>
</file>

<file path=ppt/comments/comment1.xml><?xml version="1.0" encoding="utf-8"?>
<p:cmLst xmlns:p="http://schemas.openxmlformats.org/presentationml/2006/main" xmlns:r="http://schemas.openxmlformats.org/officeDocument/2006/relationships" xmlns:a="http://schemas.openxmlformats.org/drawingml/2006/main">
  <p:cm authorId="1" dt="2024-04-20T21:04:35.970"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3" name=""/>
        <p:cNvGrpSpPr/>
        <p:nvPr/>
      </p:nvGrpSpPr>
      <p:grpSpPr>
        <a:xfrm>
          <a:off x="0" y="0"/>
          <a:ext cx="0" cy="0"/>
          <a:chOff x="0" y="0"/>
          <a:chExt cx="0" cy="0"/>
        </a:xfrm>
      </p:grpSpPr>
      <p:sp>
        <p:nvSpPr>
          <p:cNvPr id="1048676"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7"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24-04-2024</a:t>
            </a:fld>
            <a:endParaRPr lang="en-IN"/>
          </a:p>
        </p:txBody>
      </p:sp>
      <p:sp>
        <p:nvSpPr>
          <p:cNvPr id="1048678"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9"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0"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81"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4/24/2024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8" name=""/>
        <p:cNvGrpSpPr/>
        <p:nvPr/>
      </p:nvGrpSpPr>
      <p:grpSpPr>
        <a:xfrm>
          <a:off x="0" y="0"/>
          <a:ext cx="0" cy="0"/>
          <a:chOff x="0" y="0"/>
          <a:chExt cx="0" cy="0"/>
        </a:xfrm>
      </p:grpSpPr>
      <p:sp>
        <p:nvSpPr>
          <p:cNvPr id="1048647" name="Title 1"/>
          <p:cNvSpPr>
            <a:spLocks noGrp="1"/>
          </p:cNvSpPr>
          <p:nvPr>
            <p:ph type="title"/>
          </p:nvPr>
        </p:nvSpPr>
        <p:spPr>
          <a:xfrm>
            <a:off x="581192" y="702156"/>
            <a:ext cx="11029616" cy="1013800"/>
          </a:xfrm>
        </p:spPr>
        <p:txBody>
          <a:bodyPr/>
          <a:p>
            <a:r>
              <a:rPr lang="en-US"/>
              <a:t>Click to edit Master title style</a:t>
            </a:r>
          </a:p>
        </p:txBody>
      </p:sp>
      <p:sp>
        <p:nvSpPr>
          <p:cNvPr id="1048648"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Date Placeholder 3"/>
          <p:cNvSpPr>
            <a:spLocks noGrp="1"/>
          </p:cNvSpPr>
          <p:nvPr>
            <p:ph type="dt" sz="half" idx="10"/>
          </p:nvPr>
        </p:nvSpPr>
        <p:spPr/>
        <p:txBody>
          <a:bodyPr/>
          <a:p>
            <a:fld id="{2CED4963-E985-44C4-B8C4-FDD613B7C2F8}" type="datetime1">
              <a:rPr lang="en-US" smtClean="0"/>
              <a:t>4/24/2024</a:t>
            </a:fld>
            <a:endParaRPr lang="en-US"/>
          </a:p>
        </p:txBody>
      </p:sp>
      <p:sp>
        <p:nvSpPr>
          <p:cNvPr id="1048650" name="Footer Placeholder 4"/>
          <p:cNvSpPr>
            <a:spLocks noGrp="1"/>
          </p:cNvSpPr>
          <p:nvPr>
            <p:ph type="ftr" sz="quarter" idx="11"/>
          </p:nvPr>
        </p:nvSpPr>
        <p:spPr>
          <a:xfrm>
            <a:off x="581192" y="6423914"/>
            <a:ext cx="6917210" cy="365125"/>
          </a:xfrm>
          <a:prstGeom prst="rect"/>
        </p:spPr>
        <p:txBody>
          <a:bodyPr/>
          <a:p>
            <a:endParaRPr lang="en-US"/>
          </a:p>
        </p:txBody>
      </p:sp>
      <p:sp>
        <p:nvSpPr>
          <p:cNvPr id="1048651"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6" name=""/>
        <p:cNvGrpSpPr/>
        <p:nvPr/>
      </p:nvGrpSpPr>
      <p:grpSpPr>
        <a:xfrm>
          <a:off x="0" y="0"/>
          <a:ext cx="0" cy="0"/>
          <a:chOff x="0" y="0"/>
          <a:chExt cx="0" cy="0"/>
        </a:xfrm>
      </p:grpSpPr>
      <p:sp>
        <p:nvSpPr>
          <p:cNvPr id="1048632"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3"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34"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6"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7"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8" name="Date Placeholder 10"/>
          <p:cNvSpPr>
            <a:spLocks noGrp="1"/>
          </p:cNvSpPr>
          <p:nvPr>
            <p:ph type="dt" sz="half" idx="10"/>
          </p:nvPr>
        </p:nvSpPr>
        <p:spPr/>
        <p:txBody>
          <a:bodyPr/>
          <a:p>
            <a:fld id="{ED291B17-9318-49DB-B28B-6E5994AE9581}" type="datetime1">
              <a:rPr lang="en-US" smtClean="0"/>
              <a:t>4/24/2024</a:t>
            </a:fld>
            <a:endParaRPr lang="en-US"/>
          </a:p>
        </p:txBody>
      </p:sp>
      <p:sp>
        <p:nvSpPr>
          <p:cNvPr id="1048639" name="Footer Placeholder 11"/>
          <p:cNvSpPr>
            <a:spLocks noGrp="1"/>
          </p:cNvSpPr>
          <p:nvPr>
            <p:ph type="ftr" sz="quarter" idx="11"/>
          </p:nvPr>
        </p:nvSpPr>
        <p:spPr>
          <a:xfrm>
            <a:off x="581192" y="6423914"/>
            <a:ext cx="6917210" cy="365125"/>
          </a:xfrm>
          <a:prstGeom prst="rect"/>
        </p:spPr>
        <p:txBody>
          <a:bodyPr/>
          <a:p>
            <a:endParaRPr lang="en-US"/>
          </a:p>
        </p:txBody>
      </p:sp>
      <p:sp>
        <p:nvSpPr>
          <p:cNvPr id="1048640"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0"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4/24/2024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9" name=""/>
        <p:cNvGrpSpPr/>
        <p:nvPr/>
      </p:nvGrpSpPr>
      <p:grpSpPr>
        <a:xfrm>
          <a:off x="0" y="0"/>
          <a:ext cx="0" cy="0"/>
          <a:chOff x="0" y="0"/>
          <a:chExt cx="0" cy="0"/>
        </a:xfrm>
      </p:grpSpPr>
      <p:sp>
        <p:nvSpPr>
          <p:cNvPr id="1048652"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3"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54"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5" name="Date Placeholder 6"/>
          <p:cNvSpPr>
            <a:spLocks noGrp="1"/>
          </p:cNvSpPr>
          <p:nvPr>
            <p:ph type="dt" sz="half" idx="10"/>
          </p:nvPr>
        </p:nvSpPr>
        <p:spPr/>
        <p:txBody>
          <a:bodyPr/>
          <a:p>
            <a:fld id="{B2497495-0637-405E-AE64-5CC7506D51F5}" type="datetime1">
              <a:rPr lang="en-US" smtClean="0"/>
              <a:t>4/24/2024</a:t>
            </a:fld>
            <a:endParaRPr lang="en-US"/>
          </a:p>
        </p:txBody>
      </p:sp>
      <p:sp>
        <p:nvSpPr>
          <p:cNvPr id="1048656" name="Footer Placeholder 8"/>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9" name=""/>
        <p:cNvGrpSpPr/>
        <p:nvPr/>
      </p:nvGrpSpPr>
      <p:grpSpPr>
        <a:xfrm>
          <a:off x="0" y="0"/>
          <a:ext cx="0" cy="0"/>
          <a:chOff x="0" y="0"/>
          <a:chExt cx="0" cy="0"/>
        </a:xfrm>
      </p:grpSpPr>
      <p:sp>
        <p:nvSpPr>
          <p:cNvPr id="1048613" name="Title 1"/>
          <p:cNvSpPr>
            <a:spLocks noGrp="1"/>
          </p:cNvSpPr>
          <p:nvPr>
            <p:ph type="title"/>
          </p:nvPr>
        </p:nvSpPr>
        <p:spPr>
          <a:xfrm>
            <a:off x="581193" y="729658"/>
            <a:ext cx="11029616" cy="492855"/>
          </a:xfrm>
        </p:spPr>
        <p:txBody>
          <a:bodyPr/>
          <a:p>
            <a:r>
              <a:rPr lang="en-US"/>
              <a:t>Click to edit Master title style</a:t>
            </a:r>
          </a:p>
        </p:txBody>
      </p:sp>
      <p:sp>
        <p:nvSpPr>
          <p:cNvPr id="1048614"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15"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16" name="Date Placeholder 4"/>
          <p:cNvSpPr>
            <a:spLocks noGrp="1"/>
          </p:cNvSpPr>
          <p:nvPr>
            <p:ph type="dt" sz="half" idx="10"/>
          </p:nvPr>
        </p:nvSpPr>
        <p:spPr/>
        <p:txBody>
          <a:bodyPr/>
          <a:p>
            <a:fld id="{7BFFD690-9426-415D-8B65-26881E07B2D4}" type="datetime1">
              <a:rPr lang="en-US" smtClean="0"/>
              <a:t>4/24/2024</a:t>
            </a:fld>
            <a:endParaRPr lang="en-US"/>
          </a:p>
        </p:txBody>
      </p:sp>
      <p:sp>
        <p:nvSpPr>
          <p:cNvPr id="1048617" name="Footer Placeholder 5"/>
          <p:cNvSpPr>
            <a:spLocks noGrp="1"/>
          </p:cNvSpPr>
          <p:nvPr>
            <p:ph type="ftr" sz="quarter" idx="11"/>
          </p:nvPr>
        </p:nvSpPr>
        <p:spPr>
          <a:xfrm>
            <a:off x="581192" y="6423914"/>
            <a:ext cx="6917210" cy="365125"/>
          </a:xfrm>
          <a:prstGeom prst="rect"/>
        </p:spPr>
        <p:txBody>
          <a:bodyPr/>
          <a:p>
            <a:endParaRPr lang="en-US"/>
          </a:p>
        </p:txBody>
      </p:sp>
      <p:sp>
        <p:nvSpPr>
          <p:cNvPr id="1048618"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50" name=""/>
        <p:cNvGrpSpPr/>
        <p:nvPr/>
      </p:nvGrpSpPr>
      <p:grpSpPr>
        <a:xfrm>
          <a:off x="0" y="0"/>
          <a:ext cx="0" cy="0"/>
          <a:chOff x="0" y="0"/>
          <a:chExt cx="0" cy="0"/>
        </a:xfrm>
      </p:grpSpPr>
      <p:sp>
        <p:nvSpPr>
          <p:cNvPr id="1048658" name="Title 1"/>
          <p:cNvSpPr>
            <a:spLocks noGrp="1"/>
          </p:cNvSpPr>
          <p:nvPr>
            <p:ph type="title"/>
          </p:nvPr>
        </p:nvSpPr>
        <p:spPr>
          <a:xfrm>
            <a:off x="581193" y="729658"/>
            <a:ext cx="11029616" cy="988332"/>
          </a:xfrm>
        </p:spPr>
        <p:txBody>
          <a:bodyPr/>
          <a:p>
            <a:r>
              <a:rPr lang="en-US"/>
              <a:t>Click to edit Master title style</a:t>
            </a:r>
          </a:p>
        </p:txBody>
      </p:sp>
      <p:sp>
        <p:nvSpPr>
          <p:cNvPr id="1048659"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0"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1"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2"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3" name="Date Placeholder 6"/>
          <p:cNvSpPr>
            <a:spLocks noGrp="1"/>
          </p:cNvSpPr>
          <p:nvPr>
            <p:ph type="dt" sz="half" idx="10"/>
          </p:nvPr>
        </p:nvSpPr>
        <p:spPr/>
        <p:txBody>
          <a:bodyPr/>
          <a:p>
            <a:fld id="{04C4989A-474C-40DE-95B9-011C28B71673}" type="datetime1">
              <a:rPr lang="en-US" smtClean="0"/>
              <a:t>4/24/2024</a:t>
            </a:fld>
            <a:endParaRPr lang="en-US"/>
          </a:p>
        </p:txBody>
      </p:sp>
      <p:sp>
        <p:nvSpPr>
          <p:cNvPr id="1048664" name="Footer Placeholder 7"/>
          <p:cNvSpPr>
            <a:spLocks noGrp="1"/>
          </p:cNvSpPr>
          <p:nvPr>
            <p:ph type="ftr" sz="quarter" idx="11"/>
          </p:nvPr>
        </p:nvSpPr>
        <p:spPr>
          <a:xfrm>
            <a:off x="581192" y="6423914"/>
            <a:ext cx="6917210" cy="365125"/>
          </a:xfrm>
          <a:prstGeom prst="rect"/>
        </p:spPr>
        <p:txBody>
          <a:bodyPr/>
          <a:p>
            <a:endParaRPr lang="en-US"/>
          </a:p>
        </p:txBody>
      </p:sp>
      <p:sp>
        <p:nvSpPr>
          <p:cNvPr id="1048665"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4" name=""/>
        <p:cNvGrpSpPr/>
        <p:nvPr/>
      </p:nvGrpSpPr>
      <p:grpSpPr>
        <a:xfrm>
          <a:off x="0" y="0"/>
          <a:ext cx="0" cy="0"/>
          <a:chOff x="0" y="0"/>
          <a:chExt cx="0" cy="0"/>
        </a:xfrm>
      </p:grpSpPr>
      <p:sp>
        <p:nvSpPr>
          <p:cNvPr id="1048627" name="Title 1"/>
          <p:cNvSpPr>
            <a:spLocks noGrp="1"/>
          </p:cNvSpPr>
          <p:nvPr>
            <p:ph type="title"/>
          </p:nvPr>
        </p:nvSpPr>
        <p:spPr>
          <a:xfrm>
            <a:off x="575894" y="729658"/>
            <a:ext cx="11029616" cy="592246"/>
          </a:xfrm>
        </p:spPr>
        <p:txBody>
          <a:bodyPr/>
          <a:p>
            <a:r>
              <a:rPr lang="en-US"/>
              <a:t>Click to edit Master title style</a:t>
            </a:r>
          </a:p>
        </p:txBody>
      </p:sp>
      <p:sp>
        <p:nvSpPr>
          <p:cNvPr id="1048628" name="Date Placeholder 2"/>
          <p:cNvSpPr>
            <a:spLocks noGrp="1"/>
          </p:cNvSpPr>
          <p:nvPr>
            <p:ph type="dt" sz="half" idx="10"/>
          </p:nvPr>
        </p:nvSpPr>
        <p:spPr/>
        <p:txBody>
          <a:bodyPr/>
          <a:p>
            <a:fld id="{5DB4ED54-5B5E-4A04-93D3-5772E3CE3818}" type="datetime1">
              <a:rPr lang="en-US" smtClean="0"/>
              <a:t>4/24/2024</a:t>
            </a:fld>
            <a:endParaRPr lang="en-US"/>
          </a:p>
        </p:txBody>
      </p:sp>
      <p:sp>
        <p:nvSpPr>
          <p:cNvPr id="1048629" name="Footer Placeholder 3"/>
          <p:cNvSpPr>
            <a:spLocks noGrp="1"/>
          </p:cNvSpPr>
          <p:nvPr>
            <p:ph type="ftr" sz="quarter" idx="11"/>
          </p:nvPr>
        </p:nvSpPr>
        <p:spPr>
          <a:xfrm>
            <a:off x="581192" y="6423914"/>
            <a:ext cx="6917210" cy="365125"/>
          </a:xfrm>
          <a:prstGeom prst="rect"/>
        </p:spPr>
        <p:txBody>
          <a:bodyPr/>
          <a:p>
            <a:endParaRPr lang="en-US"/>
          </a:p>
        </p:txBody>
      </p:sp>
      <p:sp>
        <p:nvSpPr>
          <p:cNvPr id="1048630"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1" name=""/>
        <p:cNvGrpSpPr/>
        <p:nvPr/>
      </p:nvGrpSpPr>
      <p:grpSpPr>
        <a:xfrm>
          <a:off x="0" y="0"/>
          <a:ext cx="0" cy="0"/>
          <a:chOff x="0" y="0"/>
          <a:chExt cx="0" cy="0"/>
        </a:xfrm>
      </p:grpSpPr>
      <p:sp>
        <p:nvSpPr>
          <p:cNvPr id="1048666" name="Date Placeholder 1"/>
          <p:cNvSpPr>
            <a:spLocks noGrp="1"/>
          </p:cNvSpPr>
          <p:nvPr>
            <p:ph type="dt" sz="half" idx="10"/>
          </p:nvPr>
        </p:nvSpPr>
        <p:spPr/>
        <p:txBody>
          <a:bodyPr/>
          <a:p>
            <a:fld id="{4EDE50D6-574B-40AF-946F-D52A04ADE379}" type="datetime1">
              <a:rPr lang="en-US" smtClean="0"/>
              <a:t>4/24/2024</a:t>
            </a:fld>
            <a:endParaRPr lang="en-US"/>
          </a:p>
        </p:txBody>
      </p:sp>
      <p:sp>
        <p:nvSpPr>
          <p:cNvPr id="1048667" name="Footer Placeholder 2"/>
          <p:cNvSpPr>
            <a:spLocks noGrp="1"/>
          </p:cNvSpPr>
          <p:nvPr>
            <p:ph type="ftr" sz="quarter" idx="11"/>
          </p:nvPr>
        </p:nvSpPr>
        <p:spPr>
          <a:xfrm>
            <a:off x="581192" y="6423914"/>
            <a:ext cx="6917210" cy="365125"/>
          </a:xfrm>
          <a:prstGeom prst="rect"/>
        </p:spPr>
        <p:txBody>
          <a:bodyPr/>
          <a:p>
            <a:endParaRPr lang="en-US"/>
          </a:p>
        </p:txBody>
      </p:sp>
      <p:sp>
        <p:nvSpPr>
          <p:cNvPr id="1048668"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2" name=""/>
        <p:cNvGrpSpPr/>
        <p:nvPr/>
      </p:nvGrpSpPr>
      <p:grpSpPr>
        <a:xfrm>
          <a:off x="0" y="0"/>
          <a:ext cx="0" cy="0"/>
          <a:chOff x="0" y="0"/>
          <a:chExt cx="0" cy="0"/>
        </a:xfrm>
      </p:grpSpPr>
      <p:sp>
        <p:nvSpPr>
          <p:cNvPr id="1048669"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0"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71"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2"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3" name="Date Placeholder 7"/>
          <p:cNvSpPr>
            <a:spLocks noGrp="1"/>
          </p:cNvSpPr>
          <p:nvPr>
            <p:ph type="dt" sz="half" idx="10"/>
          </p:nvPr>
        </p:nvSpPr>
        <p:spPr>
          <a:xfrm>
            <a:off x="7605951" y="6456916"/>
            <a:ext cx="2844799" cy="365125"/>
          </a:xfrm>
        </p:spPr>
        <p:txBody>
          <a:bodyPr/>
          <a:p>
            <a:fld id="{D82884F1-FFEA-405F-9602-3DCA865EDA4E}" type="datetime1">
              <a:rPr lang="en-US" smtClean="0"/>
              <a:t>4/24/2024</a:t>
            </a:fld>
            <a:endParaRPr lang="en-US"/>
          </a:p>
        </p:txBody>
      </p:sp>
      <p:sp>
        <p:nvSpPr>
          <p:cNvPr id="1048674" name="Footer Placeholder 9"/>
          <p:cNvSpPr>
            <a:spLocks noGrp="1"/>
          </p:cNvSpPr>
          <p:nvPr>
            <p:ph type="ftr" sz="quarter" idx="11"/>
          </p:nvPr>
        </p:nvSpPr>
        <p:spPr>
          <a:xfrm>
            <a:off x="581192" y="6452590"/>
            <a:ext cx="6917210" cy="365125"/>
          </a:xfrm>
          <a:prstGeom prst="rect"/>
        </p:spPr>
        <p:txBody>
          <a:bodyPr/>
          <a:p>
            <a:endParaRPr lang="en-US"/>
          </a:p>
        </p:txBody>
      </p:sp>
      <p:sp>
        <p:nvSpPr>
          <p:cNvPr id="1048675"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7" name=""/>
        <p:cNvGrpSpPr/>
        <p:nvPr/>
      </p:nvGrpSpPr>
      <p:grpSpPr>
        <a:xfrm>
          <a:off x="0" y="0"/>
          <a:ext cx="0" cy="0"/>
          <a:chOff x="0" y="0"/>
          <a:chExt cx="0" cy="0"/>
        </a:xfrm>
      </p:grpSpPr>
      <p:sp>
        <p:nvSpPr>
          <p:cNvPr id="1048641"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42"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43"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4" name="Date Placeholder 4"/>
          <p:cNvSpPr>
            <a:spLocks noGrp="1"/>
          </p:cNvSpPr>
          <p:nvPr>
            <p:ph type="dt" sz="half" idx="10"/>
          </p:nvPr>
        </p:nvSpPr>
        <p:spPr/>
        <p:txBody>
          <a:bodyPr/>
          <a:p>
            <a:fld id="{7E18DB4A-8810-4A10-AD5C-D5E2C667F5B3}" type="datetime1">
              <a:rPr lang="en-US" smtClean="0"/>
              <a:t>4/24/2024</a:t>
            </a:fld>
            <a:endParaRPr lang="en-US"/>
          </a:p>
        </p:txBody>
      </p:sp>
      <p:sp>
        <p:nvSpPr>
          <p:cNvPr id="1048645"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46"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4/24/2024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70" latinLnBrk="0" marL="30607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70" latinLnBrk="0" marL="62992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69875" latinLnBrk="0" marL="899795"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315" latinLnBrk="0" marL="124206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315" latinLnBrk="0" marL="1602105"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89992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27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49999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79971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slideLayout" Target="../slideLayouts/slideLayout4.xml"/><Relationship Id="rId7" Type="http://schemas.openxmlformats.org/officeDocument/2006/relationships/comments" Target="../comments/commen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hyperlink" Target="https://www.kaggle.com/datasets" TargetMode="External"/><Relationship Id="rId2" Type="http://schemas.openxmlformats.org/officeDocument/2006/relationships/hyperlink" Target="https://pandas.pvdata.org/pandas-docs/stable/user%20guide/index.html" TargetMode="External"/><Relationship Id="rId3"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normAutofit fontScale="90000"/>
          </a:bodyPr>
          <a:p>
            <a:pPr algn="ctr"/>
            <a:r>
              <a:rPr altLang="en-US" b="1" dirty="0" lang="en-IN">
                <a:solidFill>
                  <a:schemeClr val="accent1"/>
                </a:solidFill>
                <a:latin typeface="Arial" panose="020B0604020202020204" pitchFamily="34" charset="0"/>
                <a:cs typeface="Arial" panose="020B0604020202020204" pitchFamily="34" charset="0"/>
              </a:rPr>
              <a:t>STUDENTS PERFORMANCE</a:t>
            </a:r>
            <a:r>
              <a:rPr b="1" dirty="0" lang="en-US">
                <a:solidFill>
                  <a:schemeClr val="accent1"/>
                </a:solidFill>
                <a:latin typeface="Arial" panose="020B0604020202020204" pitchFamily="34" charset="0"/>
                <a:cs typeface="Arial" panose="020B0604020202020204" pitchFamily="34" charset="0"/>
              </a:rPr>
              <a:t> </a:t>
            </a:r>
            <a:r>
              <a:rPr altLang="en-US" b="1" dirty="0" lang="en-IN">
                <a:solidFill>
                  <a:schemeClr val="accent1"/>
                </a:solidFill>
                <a:latin typeface="Arial" panose="020B0604020202020204" pitchFamily="34" charset="0"/>
                <a:cs typeface="Arial" panose="020B0604020202020204" pitchFamily="34" charset="0"/>
              </a:rPr>
              <a:t>IN EXAMS ANALYSIS</a:t>
            </a:r>
            <a:r>
              <a:rPr b="1" dirty="0" lang="en-US">
                <a:solidFill>
                  <a:schemeClr val="accent1"/>
                </a:solidFill>
                <a:latin typeface="Arial" panose="020B0604020202020204" pitchFamily="34" charset="0"/>
                <a:cs typeface="Arial" panose="020B0604020202020204" pitchFamily="34" charset="0"/>
              </a:rPr>
              <a:t>  </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panose="020B0604020202020204"/>
                <a:cs typeface="Arial" panose="020B0604020202020204"/>
              </a:rPr>
              <a:t>CAPSTONE PROJECT</a:t>
            </a:r>
          </a:p>
        </p:txBody>
      </p:sp>
      <p:sp>
        <p:nvSpPr>
          <p:cNvPr id="1048591" name="TextBox 3"/>
          <p:cNvSpPr txBox="1"/>
          <p:nvPr/>
        </p:nvSpPr>
        <p:spPr>
          <a:xfrm>
            <a:off x="3117529" y="4586365"/>
            <a:ext cx="7980183" cy="1920240"/>
          </a:xfrm>
          <a:prstGeom prst="rect"/>
          <a:noFill/>
        </p:spPr>
        <p:txBody>
          <a:bodyPr anchor="t" bIns="45720" lIns="91440" rIns="91440" rtlCol="0" tIns="45720" wrap="square">
            <a:spAutoFit/>
          </a:bodyPr>
          <a:p>
            <a:r>
              <a:rPr b="1" dirty="0" sz="2000" lang="en-US">
                <a:solidFill>
                  <a:schemeClr val="accent1">
                    <a:lumMod val="75000"/>
                  </a:schemeClr>
                </a:solidFill>
                <a:latin typeface="Arial" panose="020B0604020202020204" pitchFamily="34" charset="0"/>
                <a:cs typeface="Arial" panose="020B0604020202020204" pitchFamily="34" charset="0"/>
              </a:rPr>
              <a:t>Presented By:</a:t>
            </a:r>
          </a:p>
          <a:p>
            <a:pPr indent="0">
              <a:buNone/>
            </a:pPr>
            <a:r>
              <a:rPr altLang="en-US" b="1" dirty="0" sz="2000" lang="en-US">
                <a:solidFill>
                  <a:schemeClr val="accent1">
                    <a:lumMod val="75000"/>
                  </a:schemeClr>
                </a:solidFill>
                <a:latin typeface="Arial" panose="020B0604020202020204"/>
                <a:cs typeface="Arial" panose="020B0604020202020204"/>
              </a:rPr>
              <a:t>H</a:t>
            </a:r>
            <a:r>
              <a:rPr altLang="en-US" b="1" dirty="0" sz="2000" lang="en-US">
                <a:solidFill>
                  <a:schemeClr val="accent1">
                    <a:lumMod val="75000"/>
                  </a:schemeClr>
                </a:solidFill>
                <a:latin typeface="Arial" panose="020B0604020202020204"/>
                <a:cs typeface="Arial" panose="020B0604020202020204"/>
              </a:rPr>
              <a:t>a</a:t>
            </a:r>
            <a:r>
              <a:rPr altLang="en-US" b="1" dirty="0" sz="2000" lang="en-US">
                <a:solidFill>
                  <a:schemeClr val="accent1">
                    <a:lumMod val="75000"/>
                  </a:schemeClr>
                </a:solidFill>
                <a:latin typeface="Arial" panose="020B0604020202020204"/>
                <a:cs typeface="Arial" panose="020B0604020202020204"/>
              </a:rPr>
              <a:t>k</a:t>
            </a:r>
            <a:r>
              <a:rPr altLang="en-US" b="1" dirty="0" sz="2000" lang="en-US">
                <a:solidFill>
                  <a:schemeClr val="accent1">
                    <a:lumMod val="75000"/>
                  </a:schemeClr>
                </a:solidFill>
                <a:latin typeface="Arial" panose="020B0604020202020204"/>
                <a:cs typeface="Arial" panose="020B0604020202020204"/>
              </a:rPr>
              <a:t>eshraj </a:t>
            </a:r>
            <a:r>
              <a:rPr altLang="en-US" b="1" dirty="0" sz="2000" lang="en-US">
                <a:solidFill>
                  <a:schemeClr val="accent1">
                    <a:lumMod val="75000"/>
                  </a:schemeClr>
                </a:solidFill>
                <a:latin typeface="Arial" panose="020B0604020202020204"/>
                <a:cs typeface="Arial" panose="020B0604020202020204"/>
              </a:rPr>
              <a:t>J</a:t>
            </a:r>
            <a:endParaRPr altLang="en-US" lang="zh-CN"/>
          </a:p>
          <a:p>
            <a:r>
              <a:rPr b="1" dirty="0" sz="2000" lang="en-US">
                <a:solidFill>
                  <a:schemeClr val="accent1">
                    <a:lumMod val="75000"/>
                  </a:schemeClr>
                </a:solidFill>
                <a:latin typeface="Arial" panose="020B0604020202020204"/>
                <a:cs typeface="Arial" panose="020B0604020202020204"/>
              </a:rPr>
              <a:t>20213080</a:t>
            </a:r>
            <a:r>
              <a:rPr b="1" dirty="0" sz="2000" lang="en-US">
                <a:solidFill>
                  <a:schemeClr val="accent1">
                    <a:lumMod val="75000"/>
                  </a:schemeClr>
                </a:solidFill>
                <a:latin typeface="Arial" panose="020B0604020202020204"/>
                <a:cs typeface="Arial" panose="020B0604020202020204"/>
              </a:rPr>
              <a:t>1</a:t>
            </a:r>
            <a:r>
              <a:rPr b="1" dirty="0" sz="2000" lang="en-US">
                <a:solidFill>
                  <a:schemeClr val="accent1">
                    <a:lumMod val="75000"/>
                  </a:schemeClr>
                </a:solidFill>
                <a:latin typeface="Arial" panose="020B0604020202020204"/>
                <a:cs typeface="Arial" panose="020B0604020202020204"/>
              </a:rPr>
              <a:t>7</a:t>
            </a:r>
            <a:endParaRPr altLang="en-US" lang="zh-CN"/>
          </a:p>
          <a:p>
            <a:r>
              <a:rPr altLang="en-US" b="1" dirty="0" sz="2000" lang="en-IN">
                <a:solidFill>
                  <a:schemeClr val="accent1">
                    <a:lumMod val="75000"/>
                  </a:schemeClr>
                </a:solidFill>
                <a:latin typeface="Arial" panose="020B0604020202020204"/>
                <a:cs typeface="Arial" panose="020B0604020202020204"/>
              </a:rPr>
              <a:t>College name: Algappa College of Technology , Anna University</a:t>
            </a:r>
          </a:p>
          <a:p>
            <a:r>
              <a:rPr altLang="en-US" b="1" dirty="0" sz="2000" lang="en-IN">
                <a:solidFill>
                  <a:schemeClr val="accent1">
                    <a:lumMod val="75000"/>
                  </a:schemeClr>
                </a:solidFill>
                <a:latin typeface="Arial" panose="020B0604020202020204"/>
                <a:cs typeface="Arial" panose="020B0604020202020204"/>
              </a:rPr>
              <a:t>Department: </a:t>
            </a:r>
            <a:r>
              <a:rPr altLang="en-US" b="1" dirty="0" sz="2000" lang="en-IN" err="1">
                <a:solidFill>
                  <a:schemeClr val="accent1">
                    <a:lumMod val="75000"/>
                  </a:schemeClr>
                </a:solidFill>
                <a:latin typeface="Arial" panose="020B0604020202020204"/>
                <a:cs typeface="Arial" panose="020B0604020202020204"/>
              </a:rPr>
              <a:t>B.Tech</a:t>
            </a:r>
            <a:r>
              <a:rPr altLang="en-US" b="1" sz="2000" lang="en-IN">
                <a:solidFill>
                  <a:schemeClr val="accent1">
                    <a:lumMod val="75000"/>
                  </a:schemeClr>
                </a:solidFill>
                <a:latin typeface="Arial" panose="020B0604020202020204"/>
                <a:cs typeface="Arial" panose="020B0604020202020204"/>
              </a:rPr>
              <a:t> Pharmaceutical </a:t>
            </a:r>
            <a:r>
              <a:rPr altLang="en-US" b="1" dirty="0" sz="2000" lang="en-IN">
                <a:solidFill>
                  <a:schemeClr val="accent1">
                    <a:lumMod val="75000"/>
                  </a:schemeClr>
                </a:solidFill>
                <a:latin typeface="Arial" panose="020B0604020202020204"/>
                <a:cs typeface="Arial" panose="020B0604020202020204"/>
              </a:rPr>
              <a:t>technology</a:t>
            </a:r>
          </a:p>
          <a:p>
            <a:endParaRPr altLang="en-US" b="1" dirty="0" sz="2000" lang="en-IN">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9" name="Title 1"/>
          <p:cNvSpPr>
            <a:spLocks noGrp="1"/>
          </p:cNvSpPr>
          <p:nvPr>
            <p:ph type="title"/>
          </p:nvPr>
        </p:nvSpPr>
        <p:spPr>
          <a:xfrm>
            <a:off x="315763" y="707433"/>
            <a:ext cx="11029616" cy="492855"/>
          </a:xfrm>
        </p:spPr>
        <p:txBody>
          <a:bodyPr>
            <a:normAutofit/>
          </a:bodyPr>
          <a:p>
            <a:r>
              <a:rPr altLang="en-US" b="1" sz="4000" lang="en-IN">
                <a:solidFill>
                  <a:schemeClr val="accent1"/>
                </a:solidFill>
                <a:latin typeface="Arial" panose="020B0604020202020204" pitchFamily="34" charset="0"/>
                <a:cs typeface="Arial" panose="020B0604020202020204" pitchFamily="34" charset="0"/>
              </a:rPr>
              <a:t>RESULT</a:t>
            </a:r>
          </a:p>
        </p:txBody>
      </p:sp>
      <p:pic>
        <p:nvPicPr>
          <p:cNvPr id="2097153" name="Content Placeholder 12" descr="download"/>
          <p:cNvPicPr>
            <a:picLocks noChangeAspect="1" noGrp="1"/>
          </p:cNvPicPr>
          <p:nvPr>
            <p:ph sz="half" idx="1"/>
          </p:nvPr>
        </p:nvPicPr>
        <p:blipFill>
          <a:blip xmlns:r="http://schemas.openxmlformats.org/officeDocument/2006/relationships" r:embed="rId1"/>
          <a:stretch>
            <a:fillRect/>
          </a:stretch>
        </p:blipFill>
        <p:spPr>
          <a:xfrm>
            <a:off x="147320" y="1291590"/>
            <a:ext cx="3323590" cy="2596515"/>
          </a:xfrm>
          <a:prstGeom prst="rect"/>
        </p:spPr>
      </p:pic>
      <p:pic>
        <p:nvPicPr>
          <p:cNvPr id="2097154" name="Content Placeholder 13" descr="download (1)"/>
          <p:cNvPicPr>
            <a:picLocks noChangeAspect="1" noGrp="1"/>
          </p:cNvPicPr>
          <p:nvPr>
            <p:ph sz="half" idx="2"/>
          </p:nvPr>
        </p:nvPicPr>
        <p:blipFill>
          <a:blip xmlns:r="http://schemas.openxmlformats.org/officeDocument/2006/relationships" r:embed="rId2"/>
          <a:stretch>
            <a:fillRect/>
          </a:stretch>
        </p:blipFill>
        <p:spPr>
          <a:xfrm>
            <a:off x="3900170" y="1233805"/>
            <a:ext cx="3192145" cy="2597150"/>
          </a:xfrm>
          <a:prstGeom prst="rect"/>
        </p:spPr>
      </p:pic>
      <p:pic>
        <p:nvPicPr>
          <p:cNvPr id="2097155" name="Picture 14" descr="download (2)"/>
          <p:cNvPicPr>
            <a:picLocks noChangeAspect="1"/>
          </p:cNvPicPr>
          <p:nvPr/>
        </p:nvPicPr>
        <p:blipFill>
          <a:blip xmlns:r="http://schemas.openxmlformats.org/officeDocument/2006/relationships" r:embed="rId3"/>
          <a:stretch>
            <a:fillRect/>
          </a:stretch>
        </p:blipFill>
        <p:spPr>
          <a:xfrm>
            <a:off x="3509010" y="4260850"/>
            <a:ext cx="4393565" cy="2597150"/>
          </a:xfrm>
          <a:prstGeom prst="rect"/>
        </p:spPr>
      </p:pic>
      <p:pic>
        <p:nvPicPr>
          <p:cNvPr id="2097156" name="Picture 15" descr="download (3)"/>
          <p:cNvPicPr>
            <a:picLocks noChangeAspect="1"/>
          </p:cNvPicPr>
          <p:nvPr/>
        </p:nvPicPr>
        <p:blipFill>
          <a:blip xmlns:r="http://schemas.openxmlformats.org/officeDocument/2006/relationships" r:embed="rId4"/>
          <a:stretch>
            <a:fillRect/>
          </a:stretch>
        </p:blipFill>
        <p:spPr>
          <a:xfrm>
            <a:off x="411480" y="4291330"/>
            <a:ext cx="2794635" cy="2566670"/>
          </a:xfrm>
          <a:prstGeom prst="rect"/>
        </p:spPr>
      </p:pic>
      <p:pic>
        <p:nvPicPr>
          <p:cNvPr id="2097157" name="Picture 16" descr="download (4)"/>
          <p:cNvPicPr>
            <a:picLocks noChangeAspect="1"/>
          </p:cNvPicPr>
          <p:nvPr/>
        </p:nvPicPr>
        <p:blipFill>
          <a:blip xmlns:r="http://schemas.openxmlformats.org/officeDocument/2006/relationships" r:embed="rId5"/>
          <a:stretch>
            <a:fillRect/>
          </a:stretch>
        </p:blipFill>
        <p:spPr>
          <a:xfrm>
            <a:off x="7902575" y="1872615"/>
            <a:ext cx="3465830" cy="3713480"/>
          </a:xfrm>
          <a:prstGeom prst="rect"/>
        </p:spPr>
      </p:pic>
      <p:cxnSp>
        <p:nvCxnSpPr>
          <p:cNvPr id="3145728" name="Straight Connector 17"/>
          <p:cNvCxnSpPr>
            <a:cxnSpLocks/>
          </p:cNvCxnSpPr>
          <p:nvPr/>
        </p:nvCxnSpPr>
        <p:spPr>
          <a:xfrm flipV="1">
            <a:off x="629285" y="3924935"/>
            <a:ext cx="7273290" cy="53975"/>
          </a:xfrm>
          <a:prstGeom prst="line"/>
        </p:spPr>
        <p:style>
          <a:lnRef idx="2">
            <a:schemeClr val="accent1"/>
          </a:lnRef>
          <a:fillRef idx="0">
            <a:srgbClr val="FFFFFF"/>
          </a:fillRef>
          <a:effectRef idx="0">
            <a:srgbClr val="FFFFFF"/>
          </a:effectRef>
          <a:fontRef idx="minor">
            <a:schemeClr val="tx1"/>
          </a:fontRef>
        </p:style>
      </p:cxnSp>
      <p:cxnSp>
        <p:nvCxnSpPr>
          <p:cNvPr id="3145729" name="Straight Connector 18"/>
          <p:cNvCxnSpPr>
            <a:cxnSpLocks/>
          </p:cNvCxnSpPr>
          <p:nvPr/>
        </p:nvCxnSpPr>
        <p:spPr>
          <a:xfrm>
            <a:off x="7872730" y="1111250"/>
            <a:ext cx="43815" cy="5583555"/>
          </a:xfrm>
          <a:prstGeom prst="line"/>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20" name="Title 4"/>
          <p:cNvSpPr>
            <a:spLocks noGrp="1"/>
          </p:cNvSpPr>
          <p:nvPr>
            <p:ph type="title"/>
          </p:nvPr>
        </p:nvSpPr>
        <p:spPr/>
        <p:txBody>
          <a:bodyPr>
            <a:normAutofit/>
          </a:bodyPr>
          <a:p>
            <a:r>
              <a:rPr b="1" sz="4400" lang="en-US">
                <a:solidFill>
                  <a:schemeClr val="accent1"/>
                </a:solidFill>
                <a:latin typeface="Arial" panose="020B0604020202020204"/>
                <a:ea typeface="+mj-lt"/>
                <a:cs typeface="Arial" panose="020B0604020202020204"/>
              </a:rPr>
              <a:t>Conclusion</a:t>
            </a:r>
            <a:endParaRPr lang="en-US"/>
          </a:p>
        </p:txBody>
      </p:sp>
      <p:sp>
        <p:nvSpPr>
          <p:cNvPr id="1048621" name="Content Placeholder 1"/>
          <p:cNvSpPr>
            <a:spLocks noGrp="1"/>
          </p:cNvSpPr>
          <p:nvPr>
            <p:ph idx="1"/>
          </p:nvPr>
        </p:nvSpPr>
        <p:spPr/>
        <p:txBody>
          <a:bodyPr>
            <a:normAutofit/>
          </a:bodyPr>
          <a:p>
            <a:pPr indent="-305435" marL="305435"/>
            <a:r>
              <a:rPr b="1" dirty="0" sz="2000" lang="en-US">
                <a:latin typeface="Arial" panose="020B0604020202020204" pitchFamily="34" charset="0"/>
                <a:cs typeface="Arial" panose="020B0604020202020204" pitchFamily="34" charset="0"/>
              </a:rPr>
              <a:t>In Conclusion,After analyzing the data on student performance in exams, it is evident that various factors play significant roles in influencing academic outcomes. Gender, ethnicity, parental level of education, access to lunch, and participation in test preparation courses all contribute to variations in student performance. Specifically</a:t>
            </a:r>
            <a:r>
              <a:rPr altLang="en-US" b="1" dirty="0" sz="2000" lang="en-IN">
                <a:latin typeface="Arial" panose="020B0604020202020204" pitchFamily="34" charset="0"/>
                <a:cs typeface="Arial" panose="020B0604020202020204" pitchFamily="34" charset="0"/>
              </a:rPr>
              <a:t>,</a:t>
            </a:r>
            <a:r>
              <a:rPr b="1" dirty="0" sz="2000" lang="en-US">
                <a:latin typeface="Arial" panose="020B0604020202020204" pitchFamily="34" charset="0"/>
                <a:cs typeface="Arial" panose="020B0604020202020204" pitchFamily="34" charset="0"/>
              </a:rPr>
              <a:t> any dispar</a:t>
            </a:r>
            <a:r>
              <a:rPr altLang="en-US" b="1" dirty="0" sz="2000" lang="en-IN">
                <a:latin typeface="Arial" panose="020B0604020202020204" pitchFamily="34" charset="0"/>
                <a:cs typeface="Arial" panose="020B0604020202020204" pitchFamily="34" charset="0"/>
              </a:rPr>
              <a:t>ity s</a:t>
            </a:r>
            <a:r>
              <a:rPr b="1" dirty="0" sz="2000" lang="en-US">
                <a:latin typeface="Arial" panose="020B0604020202020204" pitchFamily="34" charset="0"/>
                <a:cs typeface="Arial" panose="020B0604020202020204" pitchFamily="34" charset="0"/>
              </a:rPr>
              <a:t>tudents from a lower Socioeconomic status have a lower avg in all course subjects</a:t>
            </a:r>
            <a:r>
              <a:rPr altLang="en-US" b="1" dirty="0" sz="2000" lang="en-IN">
                <a:latin typeface="Arial" panose="020B0604020202020204" pitchFamily="34" charset="0"/>
                <a:cs typeface="Arial" panose="020B0604020202020204" pitchFamily="34" charset="0"/>
              </a:rPr>
              <a:t> and Students who get Standard Lunch tend to perform better than students who got free/reduced lunch </a:t>
            </a:r>
            <a:r>
              <a:rPr b="1" dirty="0" sz="2000" lang="en-US">
                <a:latin typeface="Arial" panose="020B0604020202020204" pitchFamily="34" charset="0"/>
                <a:cs typeface="Arial" panose="020B0604020202020204" pitchFamily="34" charset="0"/>
              </a:rPr>
              <a:t> observed among different groups</a:t>
            </a:r>
            <a:r>
              <a:rPr altLang="en-US" b="1" dirty="0" sz="2000" lang="en-IN">
                <a:latin typeface="Arial" panose="020B0604020202020204" pitchFamily="34" charset="0"/>
                <a:cs typeface="Arial" panose="020B0604020202020204" pitchFamily="34" charset="0"/>
              </a:rPr>
              <a:t>and maths grades differs largely between genders</a:t>
            </a:r>
            <a:r>
              <a:rPr b="1" dirty="0" sz="2000" lang="en-US">
                <a:latin typeface="Arial" panose="020B0604020202020204" pitchFamily="34" charset="0"/>
                <a:cs typeface="Arial" panose="020B0604020202020204" pitchFamily="34" charset="0"/>
              </a:rPr>
              <a:t>]. These findings underscore the importance of addressing equity in education and implementing targeted interventions to support students from diverse backgrounds in achieving academic success.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2" name="Content Placeholder 2"/>
          <p:cNvSpPr>
            <a:spLocks noGrp="1"/>
          </p:cNvSpPr>
          <p:nvPr>
            <p:ph idx="1"/>
          </p:nvPr>
        </p:nvSpPr>
        <p:spPr/>
        <p:txBody>
          <a:bodyPr/>
          <a:p>
            <a:pPr indent="0" marL="0">
              <a:buNone/>
            </a:pPr>
            <a:endParaRPr b="1" dirty="0" sz="2000" lang="en-US"/>
          </a:p>
          <a:p>
            <a:pPr indent="-305435" marL="305435"/>
            <a:endParaRPr dirty="0" lang="en-US"/>
          </a:p>
        </p:txBody>
      </p:sp>
      <p:sp>
        <p:nvSpPr>
          <p:cNvPr id="1048623"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panose="020B0604020202020204"/>
                <a:cs typeface="Arial" panose="020B0604020202020204"/>
              </a:rPr>
              <a:t>Future scope</a:t>
            </a:r>
          </a:p>
        </p:txBody>
      </p:sp>
      <p:sp>
        <p:nvSpPr>
          <p:cNvPr id="1048624" name="TextBox 5"/>
          <p:cNvSpPr txBox="1"/>
          <p:nvPr/>
        </p:nvSpPr>
        <p:spPr>
          <a:xfrm>
            <a:off x="581192" y="1723149"/>
            <a:ext cx="10391608" cy="3784600"/>
          </a:xfrm>
          <a:prstGeom prst="rect"/>
          <a:noFill/>
        </p:spPr>
        <p:txBody>
          <a:bodyPr wrap="square">
            <a:spAutoFit/>
          </a:bodyPr>
          <a:p>
            <a:pPr indent="-342900" marL="342900">
              <a:buFont typeface="Arial" panose="020B0604020202020204" pitchFamily="34" charset="0"/>
              <a:buChar char="•"/>
            </a:pPr>
            <a:r>
              <a:rPr b="1" dirty="0" sz="2000" lang="en-IN">
                <a:latin typeface="Arial" panose="020B0604020202020204" pitchFamily="34" charset="0"/>
                <a:cs typeface="Arial" panose="020B0604020202020204" pitchFamily="34" charset="0"/>
              </a:rPr>
              <a:t>By leveraging historical data and machine learning algorithms, educational institutions can develop models to predict the likelihood of academic success for individual students based on their demographic and socioeconomic characteristics.</a:t>
            </a:r>
          </a:p>
          <a:p>
            <a:pPr indent="0">
              <a:buFont typeface="Arial" panose="020B0604020202020204" pitchFamily="34" charset="0"/>
              <a:buNone/>
            </a:pPr>
            <a:r>
              <a:rPr b="1" dirty="0" sz="2000" lang="en-IN">
                <a:latin typeface="Arial" panose="020B0604020202020204" pitchFamily="34" charset="0"/>
                <a:cs typeface="Arial" panose="020B0604020202020204" pitchFamily="34" charset="0"/>
              </a:rPr>
              <a:t> </a:t>
            </a:r>
          </a:p>
          <a:p>
            <a:pPr indent="-342900" marL="342900">
              <a:buFont typeface="Arial" panose="020B0604020202020204" pitchFamily="34" charset="0"/>
              <a:buChar char="•"/>
            </a:pPr>
            <a:r>
              <a:rPr b="1" dirty="0" sz="2000" lang="en-IN">
                <a:latin typeface="Arial" panose="020B0604020202020204" pitchFamily="34" charset="0"/>
                <a:cs typeface="Arial" panose="020B0604020202020204" pitchFamily="34" charset="0"/>
              </a:rPr>
              <a:t>This proactive approach can help identify at-risk students early on and implement targeted interventions to improve their academic performance and overall educational experience. </a:t>
            </a:r>
          </a:p>
          <a:p>
            <a:pPr indent="0">
              <a:buFont typeface="Arial" panose="020B0604020202020204" pitchFamily="34" charset="0"/>
              <a:buNone/>
            </a:pPr>
            <a:endParaRPr b="1" dirty="0" sz="2000" lang="en-IN">
              <a:latin typeface="Arial" panose="020B0604020202020204" pitchFamily="34" charset="0"/>
              <a:cs typeface="Arial" panose="020B0604020202020204" pitchFamily="34" charset="0"/>
            </a:endParaRPr>
          </a:p>
          <a:p>
            <a:pPr indent="-342900" marL="342900">
              <a:buFont typeface="Arial" panose="020B0604020202020204" pitchFamily="34" charset="0"/>
              <a:buChar char="•"/>
            </a:pPr>
            <a:r>
              <a:rPr b="1" dirty="0" sz="2000" lang="en-IN">
                <a:latin typeface="Arial" panose="020B0604020202020204" pitchFamily="34" charset="0"/>
                <a:cs typeface="Arial" panose="020B0604020202020204" pitchFamily="34" charset="0"/>
              </a:rPr>
              <a:t>Additionally, further research could explore the intersectionality of these factors to gain a deeper understanding of how multiple variables interact to influence student outcomes.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5" name="Title 4"/>
          <p:cNvSpPr>
            <a:spLocks noGrp="1"/>
          </p:cNvSpPr>
          <p:nvPr>
            <p:ph type="title"/>
          </p:nvPr>
        </p:nvSpPr>
        <p:spPr/>
        <p:txBody>
          <a:bodyPr>
            <a:normAutofit/>
          </a:bodyPr>
          <a:p>
            <a:r>
              <a:rPr b="1" sz="4400" lang="en-US">
                <a:solidFill>
                  <a:schemeClr val="accent1"/>
                </a:solidFill>
                <a:latin typeface="Arial" panose="020B0604020202020204"/>
                <a:ea typeface="+mj-lt"/>
                <a:cs typeface="Arial" panose="020B0604020202020204"/>
              </a:rPr>
              <a:t>References</a:t>
            </a:r>
            <a:endParaRPr lang="en-US"/>
          </a:p>
        </p:txBody>
      </p:sp>
      <p:sp>
        <p:nvSpPr>
          <p:cNvPr id="1048626" name="Content Placeholder 1"/>
          <p:cNvSpPr>
            <a:spLocks noGrp="1"/>
          </p:cNvSpPr>
          <p:nvPr>
            <p:ph idx="1"/>
          </p:nvPr>
        </p:nvSpPr>
        <p:spPr/>
        <p:txBody>
          <a:bodyPr>
            <a:normAutofit/>
          </a:bodyPr>
          <a:p>
            <a:r>
              <a:rPr dirty="0" sz="2400" lang="en-IN">
                <a:hlinkClick r:id="rId1"/>
              </a:rPr>
              <a:t>https://www.kaggle.com/datasets</a:t>
            </a:r>
            <a:endParaRPr dirty="0" sz="2400" lang="en-IN"/>
          </a:p>
          <a:p>
            <a:r>
              <a:rPr dirty="0" sz="2400" lang="en-IN">
                <a:hlinkClick r:id="rId2"/>
              </a:rPr>
              <a:t>https://pandas.pvdata.org/pandas-docs/stable/user guide/index.html</a:t>
            </a:r>
            <a:endParaRPr dirty="0" sz="2400" lang="en-IN"/>
          </a:p>
          <a:p>
            <a:r>
              <a:rPr dirty="0" sz="2400" lang="en-IN"/>
              <a:t>https://seaborn.pydata.org/</a:t>
            </a:r>
          </a:p>
          <a:p>
            <a:r>
              <a:rPr dirty="0" sz="2400" lang="en-IN"/>
              <a:t>https://matplotlib.org/stable/contents.html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31"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panose="020B0604020202020204"/>
                <a:ea typeface="+mn-lt"/>
                <a:cs typeface="Arial" panose="020B0604020202020204"/>
              </a:rPr>
              <a:t>  </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Arial" panose="020B0604020202020204"/>
              </a:rPr>
              <a:t>Problem Statement </a:t>
            </a:r>
          </a:p>
          <a:p>
            <a:pPr indent="-305435" marL="305435"/>
            <a:r>
              <a:rPr b="1" dirty="0" sz="2000" lang="en-US">
                <a:latin typeface="Arial" panose="020B0604020202020204"/>
                <a:ea typeface="+mn-lt"/>
                <a:cs typeface="Arial" panose="020B0604020202020204"/>
              </a:rPr>
              <a:t>Proposed System/Solution</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Calibri" panose="020F0502020204030204"/>
              </a:rPr>
              <a:t>System </a:t>
            </a:r>
            <a:r>
              <a:rPr b="1" dirty="0" sz="2000" lang="en-US">
                <a:latin typeface="Arial" panose="020B0604020202020204"/>
                <a:ea typeface="+mn-lt"/>
                <a:cs typeface="+mn-lt"/>
              </a:rPr>
              <a:t>Development Approach</a:t>
            </a:r>
            <a:endParaRPr dirty="0" lang="en-US">
              <a:latin typeface="Arial" panose="020B0604020202020204"/>
              <a:ea typeface="+mn-lt"/>
              <a:cs typeface="+mn-lt"/>
            </a:endParaRPr>
          </a:p>
          <a:p>
            <a:pPr indent="-305435" marL="305435"/>
            <a:r>
              <a:rPr b="1" dirty="0" sz="2000" lang="en-US">
                <a:latin typeface="Arial" panose="020B0604020202020204"/>
                <a:ea typeface="+mn-lt"/>
                <a:cs typeface="+mn-lt"/>
              </a:rPr>
              <a:t>Algorithm &amp; Deployment  </a:t>
            </a:r>
            <a:endParaRPr dirty="0" lang="en-US">
              <a:latin typeface="Arial" panose="020B0604020202020204"/>
              <a:cs typeface="Calibri" panose="020F0502020204030204"/>
            </a:endParaRPr>
          </a:p>
          <a:p>
            <a:pPr indent="-305435" marL="305435"/>
            <a:r>
              <a:rPr b="1" dirty="0" sz="2000" lang="en-US">
                <a:latin typeface="Arial" panose="020B0604020202020204"/>
                <a:ea typeface="+mn-lt"/>
                <a:cs typeface="Arial" panose="020B0604020202020204"/>
              </a:rPr>
              <a:t>Result </a:t>
            </a:r>
          </a:p>
          <a:p>
            <a:pPr indent="-305435" marL="305435"/>
            <a:r>
              <a:rPr b="1" dirty="0" sz="2000" lang="en-US">
                <a:latin typeface="Arial" panose="020B0604020202020204"/>
                <a:ea typeface="+mn-lt"/>
                <a:cs typeface="Arial" panose="020B0604020202020204"/>
              </a:rPr>
              <a:t>Conclusion</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Arial" panose="020B0604020202020204"/>
              </a:rPr>
              <a:t>Future Scope</a:t>
            </a:r>
          </a:p>
          <a:p>
            <a:pPr indent="-305435" marL="305435"/>
            <a:r>
              <a:rPr b="1" dirty="0" sz="2000" lang="en-US">
                <a:latin typeface="Arial" panose="020B0604020202020204"/>
                <a:ea typeface="+mn-lt"/>
                <a:cs typeface="Arial" panose="020B0604020202020204"/>
              </a:rPr>
              <a:t>References</a:t>
            </a:r>
            <a:endParaRPr dirty="0" lang="en-US">
              <a:latin typeface="Arial" panose="020B0604020202020204"/>
              <a:cs typeface="Arial" panose="020B0604020202020204"/>
            </a:endParaRPr>
          </a:p>
          <a:p>
            <a:pPr indent="-305435" marL="305435"/>
            <a:endParaRPr dirty="0"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305435" marL="305435"/>
            <a:r>
              <a:rPr b="1" dirty="0" sz="2400" lang="en-IN">
                <a:latin typeface="Arial" panose="020B0604020202020204" pitchFamily="34" charset="0"/>
                <a:cs typeface="Arial" panose="020B0604020202020204" pitchFamily="34" charset="0"/>
              </a:rPr>
              <a:t>This project aims to understand how student performance (test scores) is influenced by various factors, including Gender,Parental Level of Education, Lunch.</a:t>
            </a:r>
          </a:p>
          <a:p>
            <a:pPr indent="-305435" marL="305435"/>
            <a:endParaRPr b="1" dirty="0" sz="2400" lang="en-IN">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dirty="0" sz="1200" lang="en-IN">
              <a:latin typeface="Calibri" panose="020F0502020204030204"/>
              <a:cs typeface="Calibri" panose="020F0502020204030204"/>
            </a:endParaRPr>
          </a:p>
          <a:p>
            <a:pPr indent="0" marL="0">
              <a:buNone/>
            </a:pPr>
            <a:endParaRPr dirty="0" lang="en-IN"/>
          </a:p>
        </p:txBody>
      </p:sp>
      <p:sp>
        <p:nvSpPr>
          <p:cNvPr id="1048601" name="TextBox 6"/>
          <p:cNvSpPr txBox="1"/>
          <p:nvPr/>
        </p:nvSpPr>
        <p:spPr>
          <a:xfrm>
            <a:off x="581192" y="1745705"/>
            <a:ext cx="10908844" cy="3749041"/>
          </a:xfrm>
          <a:prstGeom prst="rect"/>
          <a:noFill/>
        </p:spPr>
        <p:txBody>
          <a:bodyPr wrap="square">
            <a:spAutoFit/>
          </a:bodyPr>
          <a:p>
            <a:pPr indent="-285750" marL="285750">
              <a:buFont typeface="Arial" panose="020B0604020202020204" pitchFamily="34" charset="0"/>
              <a:buChar char="•"/>
            </a:pPr>
            <a:r>
              <a:rPr b="1" dirty="0" sz="2000" lang="en-IN">
                <a:latin typeface="Arial" panose="020B0604020202020204" pitchFamily="34" charset="0"/>
                <a:cs typeface="Arial" panose="020B0604020202020204" pitchFamily="34" charset="0"/>
              </a:rPr>
              <a:t>Utilizing advanced machine learning algorithms, our solution will </a:t>
            </a:r>
            <a:r>
              <a:rPr b="1" dirty="0" sz="2000" lang="en-IN" err="1">
                <a:latin typeface="Arial" panose="020B0604020202020204" pitchFamily="34" charset="0"/>
                <a:cs typeface="Arial" panose="020B0604020202020204" pitchFamily="34" charset="0"/>
              </a:rPr>
              <a:t>analyze</a:t>
            </a:r>
            <a:r>
              <a:rPr b="1" dirty="0" sz="2000" lang="en-IN">
                <a:latin typeface="Arial" panose="020B0604020202020204" pitchFamily="34" charset="0"/>
                <a:cs typeface="Arial" panose="020B0604020202020204" pitchFamily="34" charset="0"/>
              </a:rPr>
              <a:t> extensive students performance in exams to establish patterns and correlations.</a:t>
            </a:r>
          </a:p>
          <a:p>
            <a:endParaRPr b="1" dirty="0" sz="2000" lang="en-IN">
              <a:latin typeface="Arial" panose="020B0604020202020204" pitchFamily="34" charset="0"/>
              <a:cs typeface="Arial" panose="020B0604020202020204" pitchFamily="34" charset="0"/>
            </a:endParaRPr>
          </a:p>
          <a:p>
            <a:pPr indent="-285750" marL="285750">
              <a:buFont typeface="Arial" panose="020B0604020202020204" pitchFamily="34" charset="0"/>
              <a:buChar char="•"/>
            </a:pPr>
            <a:r>
              <a:rPr b="1" dirty="0" sz="2000" lang="en-IN">
                <a:latin typeface="Arial" panose="020B0604020202020204" pitchFamily="34" charset="0"/>
                <a:cs typeface="Arial" panose="020B0604020202020204" pitchFamily="34" charset="0"/>
              </a:rPr>
              <a:t>Solution could be to conduct a comprehensive statistical analysis using techniques such as regression analysis or machine learning algorithms. </a:t>
            </a:r>
          </a:p>
          <a:p>
            <a:pPr indent="-285750" marL="285750">
              <a:buFont typeface="Arial" panose="020B0604020202020204" pitchFamily="34" charset="0"/>
              <a:buChar char="•"/>
            </a:pPr>
            <a:endParaRPr b="1" dirty="0" sz="2000" lang="en-IN">
              <a:latin typeface="Arial" panose="020B0604020202020204" pitchFamily="34" charset="0"/>
              <a:cs typeface="Arial" panose="020B0604020202020204" pitchFamily="34" charset="0"/>
            </a:endParaRPr>
          </a:p>
          <a:p>
            <a:pPr indent="-285750" marL="285750">
              <a:buFont typeface="Arial" panose="020B0604020202020204" pitchFamily="34" charset="0"/>
              <a:buChar char="•"/>
            </a:pPr>
            <a:r>
              <a:rPr b="1" dirty="0" sz="2000" lang="en-IN">
                <a:latin typeface="Arial" panose="020B0604020202020204" pitchFamily="34" charset="0"/>
                <a:cs typeface="Arial" panose="020B0604020202020204" pitchFamily="34" charset="0"/>
              </a:rPr>
              <a:t>This would involve examining the correlation between student performance and each of the mentioned factors (gender, race, parental level of education, lunch, test preparation course) while controlling for other variables. </a:t>
            </a:r>
          </a:p>
          <a:p>
            <a:pPr indent="-285750" marL="285750">
              <a:buFont typeface="Arial" panose="020B0604020202020204" pitchFamily="34" charset="0"/>
              <a:buChar char="•"/>
            </a:pPr>
            <a:endParaRPr b="1" dirty="0" sz="2000" lang="en-IN">
              <a:latin typeface="Arial" panose="020B0604020202020204" pitchFamily="34" charset="0"/>
              <a:cs typeface="Arial" panose="020B0604020202020204" pitchFamily="34" charset="0"/>
            </a:endParaRPr>
          </a:p>
          <a:p>
            <a:pPr indent="-285750" marL="285750">
              <a:buFont typeface="Arial" panose="020B0604020202020204" pitchFamily="34" charset="0"/>
              <a:buChar char="•"/>
            </a:pPr>
            <a:r>
              <a:rPr b="1" dirty="0" sz="2000" lang="en-IN">
                <a:latin typeface="Arial" panose="020B0604020202020204" pitchFamily="34" charset="0"/>
                <a:cs typeface="Arial" panose="020B0604020202020204" pitchFamily="34" charset="0"/>
              </a:rPr>
              <a:t>Additionally, visualizations like matplotblob, seaborn can help to illustrate patterns and relationships in the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2"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panose="020B0604020202020204"/>
                <a:ea typeface="+mj-lt"/>
                <a:cs typeface="Arial" panose="020B0604020202020204"/>
              </a:rPr>
              <a:t>System  Approach</a:t>
            </a:r>
            <a:endParaRPr sz="4400" lang="en-US">
              <a:solidFill>
                <a:schemeClr val="accent1"/>
              </a:solidFill>
              <a:latin typeface="Calibri Light" panose="020F0302020204030204"/>
              <a:cs typeface="Calibri Light" panose="020F0302020204030204"/>
            </a:endParaRPr>
          </a:p>
        </p:txBody>
      </p:sp>
      <p:sp>
        <p:nvSpPr>
          <p:cNvPr id="1048603" name="Content Placeholder 1"/>
          <p:cNvSpPr>
            <a:spLocks noGrp="1"/>
          </p:cNvSpPr>
          <p:nvPr>
            <p:ph idx="1"/>
          </p:nvPr>
        </p:nvSpPr>
        <p:spPr/>
        <p:txBody>
          <a:bodyPr/>
          <a:p>
            <a:pPr indent="0" marL="0">
              <a:buNone/>
            </a:pPr>
            <a:r>
              <a:rPr b="1" dirty="0" sz="2000" lang="en-US">
                <a:solidFill>
                  <a:srgbClr val="0F0F0F"/>
                </a:solidFill>
                <a:latin typeface="Arial" panose="020B0604020202020204" pitchFamily="34" charset="0"/>
                <a:cs typeface="Arial" panose="020B0604020202020204" pitchFamily="34" charset="0"/>
              </a:rPr>
              <a:t>Building the proposed solution would involve a combination of data processing, feature engineering, and machine learning. Here are the key system and library requirements:</a:t>
            </a:r>
          </a:p>
          <a:p>
            <a:pPr indent="0" marL="0">
              <a:buNone/>
            </a:pPr>
            <a:r>
              <a:rPr b="1" dirty="0" sz="2000" lang="en-US">
                <a:solidFill>
                  <a:srgbClr val="0F0F0F"/>
                </a:solidFill>
                <a:latin typeface="Arial" panose="020B0604020202020204" pitchFamily="34" charset="0"/>
                <a:cs typeface="Arial" panose="020B0604020202020204" pitchFamily="34" charset="0"/>
              </a:rPr>
              <a:t>System Requirements:</a:t>
            </a:r>
          </a:p>
          <a:p>
            <a:pPr indent="-342900" marL="342900">
              <a:buAutoNum type="arabicPeriod"/>
            </a:pPr>
            <a:r>
              <a:rPr b="1" dirty="0" sz="2000" lang="en-US">
                <a:solidFill>
                  <a:srgbClr val="0F0F0F"/>
                </a:solidFill>
                <a:latin typeface="Arial" panose="020B0604020202020204" pitchFamily="34" charset="0"/>
                <a:cs typeface="Arial" panose="020B0604020202020204" pitchFamily="34" charset="0"/>
              </a:rPr>
              <a:t>Hardware:- A computer with sufficient processing power, preferably with multiple cores or a GPU for faster training of machine learning models.- Adequate RAM to handle the size of the dataset and computational requirements. </a:t>
            </a:r>
          </a:p>
          <a:p>
            <a:pPr indent="-342900" marL="342900">
              <a:buAutoNum type="arabicPeriod"/>
            </a:pPr>
            <a:r>
              <a:rPr b="1" dirty="0" sz="2000" lang="en-US">
                <a:solidFill>
                  <a:srgbClr val="0F0F0F"/>
                </a:solidFill>
                <a:latin typeface="Arial" panose="020B0604020202020204" pitchFamily="34" charset="0"/>
                <a:cs typeface="Arial" panose="020B0604020202020204" pitchFamily="34" charset="0"/>
              </a:rPr>
              <a:t>Software: An operating system compatible with the required machine learning libraries (e.g., Windows, Linux, macOS).</a:t>
            </a:r>
            <a:endParaRPr b="1" dirty="0" sz="2000" lang="en-IN">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4"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panose="020B0604020202020204"/>
                <a:ea typeface="+mj-lt"/>
                <a:cs typeface="Arial" panose="020B0604020202020204"/>
              </a:rPr>
              <a:t>System  Approach</a:t>
            </a:r>
            <a:endParaRPr sz="4400" lang="en-US">
              <a:solidFill>
                <a:schemeClr val="accent1"/>
              </a:solidFill>
              <a:latin typeface="Calibri Light" panose="020F0302020204030204"/>
              <a:cs typeface="Calibri Light" panose="020F0302020204030204"/>
            </a:endParaRPr>
          </a:p>
        </p:txBody>
      </p:sp>
      <p:sp>
        <p:nvSpPr>
          <p:cNvPr id="1048605" name="Content Placeholder 1"/>
          <p:cNvSpPr>
            <a:spLocks noGrp="1"/>
          </p:cNvSpPr>
          <p:nvPr>
            <p:ph idx="1"/>
          </p:nvPr>
        </p:nvSpPr>
        <p:spPr/>
        <p:txBody>
          <a:bodyPr/>
          <a:p>
            <a:pPr indent="0" marL="0">
              <a:buNone/>
            </a:pPr>
            <a:r>
              <a:rPr b="1" dirty="0" sz="2000" lang="en-US">
                <a:solidFill>
                  <a:srgbClr val="0F0F0F"/>
                </a:solidFill>
                <a:latin typeface="Arial" panose="020B0604020202020204" pitchFamily="34" charset="0"/>
                <a:cs typeface="Arial" panose="020B0604020202020204" pitchFamily="34" charset="0"/>
              </a:rPr>
              <a:t>Library Requirements:</a:t>
            </a:r>
          </a:p>
          <a:p>
            <a:pPr indent="-342900" marL="342900">
              <a:buAutoNum type="arabicPeriod"/>
            </a:pPr>
            <a:r>
              <a:rPr b="1" dirty="0" sz="2000" lang="en-US">
                <a:solidFill>
                  <a:srgbClr val="0F0F0F"/>
                </a:solidFill>
                <a:latin typeface="Arial" panose="020B0604020202020204" pitchFamily="34" charset="0"/>
                <a:cs typeface="Arial" panose="020B0604020202020204" pitchFamily="34" charset="0"/>
              </a:rPr>
              <a:t>Data Processing and Analysis:- </a:t>
            </a:r>
          </a:p>
          <a:p>
            <a:pPr indent="0" marL="0">
              <a:buNone/>
            </a:pPr>
            <a:r>
              <a:rPr b="1" dirty="0" sz="2000" lang="en-US">
                <a:solidFill>
                  <a:srgbClr val="0F0F0F"/>
                </a:solidFill>
                <a:latin typeface="Arial" panose="020B0604020202020204" pitchFamily="34" charset="0"/>
                <a:cs typeface="Arial" panose="020B0604020202020204" pitchFamily="34" charset="0"/>
              </a:rPr>
              <a:t>      Pandas: For data manipulation and analysis.- </a:t>
            </a:r>
          </a:p>
          <a:p>
            <a:pPr indent="0" marL="0">
              <a:buNone/>
            </a:pPr>
            <a:r>
              <a:rPr b="1" dirty="0" sz="2000" lang="en-US">
                <a:solidFill>
                  <a:srgbClr val="0F0F0F"/>
                </a:solidFill>
                <a:latin typeface="Arial" panose="020B0604020202020204" pitchFamily="34" charset="0"/>
                <a:cs typeface="Arial" panose="020B0604020202020204" pitchFamily="34" charset="0"/>
              </a:rPr>
              <a:t>      NumPy: For numerical operations on data.</a:t>
            </a:r>
          </a:p>
          <a:p>
            <a:pPr indent="-342900" marL="342900">
              <a:buAutoNum type="arabicPeriod" startAt="2"/>
            </a:pPr>
            <a:r>
              <a:rPr b="1" dirty="0" sz="2000" lang="en-US">
                <a:solidFill>
                  <a:srgbClr val="0F0F0F"/>
                </a:solidFill>
                <a:latin typeface="Arial" panose="020B0604020202020204" pitchFamily="34" charset="0"/>
                <a:cs typeface="Arial" panose="020B0604020202020204" pitchFamily="34" charset="0"/>
              </a:rPr>
              <a:t>Data Visualization:- </a:t>
            </a:r>
          </a:p>
          <a:p>
            <a:pPr indent="0" marL="0">
              <a:buNone/>
            </a:pPr>
            <a:r>
              <a:rPr b="1" dirty="0" sz="2000" lang="en-US">
                <a:solidFill>
                  <a:srgbClr val="0F0F0F"/>
                </a:solidFill>
                <a:latin typeface="Arial" panose="020B0604020202020204" pitchFamily="34" charset="0"/>
                <a:cs typeface="Arial" panose="020B0604020202020204" pitchFamily="34" charset="0"/>
              </a:rPr>
              <a:t>      Matplotlib and </a:t>
            </a:r>
            <a:r>
              <a:rPr altLang="en-US" b="1" dirty="0" sz="2000" lang="en-IN">
                <a:solidFill>
                  <a:srgbClr val="0F0F0F"/>
                </a:solidFill>
                <a:latin typeface="Arial" panose="020B0604020202020204" pitchFamily="34" charset="0"/>
                <a:cs typeface="Arial" panose="020B0604020202020204" pitchFamily="34" charset="0"/>
              </a:rPr>
              <a:t>Seaborn </a:t>
            </a:r>
            <a:r>
              <a:rPr b="1" dirty="0" sz="2000" lang="en-US">
                <a:solidFill>
                  <a:srgbClr val="0F0F0F"/>
                </a:solidFill>
                <a:latin typeface="Arial" panose="020B0604020202020204" pitchFamily="34" charset="0"/>
                <a:cs typeface="Arial" panose="020B0604020202020204" pitchFamily="34" charset="0"/>
              </a:rPr>
              <a:t>: For creating visualizations to understand data patterns.</a:t>
            </a:r>
          </a:p>
          <a:p>
            <a:pPr indent="0" marL="0">
              <a:buNone/>
            </a:pPr>
            <a:r>
              <a:rPr b="1" dirty="0" sz="2000" lang="en-US">
                <a:solidFill>
                  <a:srgbClr val="0F0F0F"/>
                </a:solidFill>
                <a:latin typeface="Arial" panose="020B0604020202020204" pitchFamily="34" charset="0"/>
                <a:cs typeface="Arial" panose="020B0604020202020204" pitchFamily="34" charset="0"/>
              </a:rPr>
              <a:t>      </a:t>
            </a:r>
            <a:endParaRPr b="1" dirty="0" sz="2000" lang="en-IN">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6" name="Title 4"/>
          <p:cNvSpPr>
            <a:spLocks noGrp="1"/>
          </p:cNvSpPr>
          <p:nvPr>
            <p:ph type="title"/>
          </p:nvPr>
        </p:nvSpPr>
        <p:spPr/>
        <p:txBody>
          <a:bodyPr>
            <a:normAutofit/>
          </a:bodyPr>
          <a:p>
            <a:r>
              <a:rPr b="1" sz="4400" lang="en-US">
                <a:solidFill>
                  <a:schemeClr val="accent1"/>
                </a:solidFill>
                <a:latin typeface="Arial" panose="020B0604020202020204"/>
                <a:ea typeface="+mj-lt"/>
                <a:cs typeface="Arial" panose="020B0604020202020204"/>
              </a:rPr>
              <a:t>Algorithm &amp; Deployment</a:t>
            </a:r>
            <a:endParaRPr lang="en-US"/>
          </a:p>
        </p:txBody>
      </p:sp>
      <p:sp>
        <p:nvSpPr>
          <p:cNvPr id="1048607" name="Content Placeholder 1"/>
          <p:cNvSpPr>
            <a:spLocks noGrp="1"/>
          </p:cNvSpPr>
          <p:nvPr>
            <p:ph idx="1"/>
          </p:nvPr>
        </p:nvSpPr>
        <p:spPr/>
        <p:txBody>
          <a:bodyPr>
            <a:normAutofit/>
          </a:bodyPr>
          <a:p>
            <a:pPr algn="ctr" indent="0" marL="0">
              <a:buNone/>
            </a:pPr>
            <a:r>
              <a:rPr b="1" dirty="0" sz="1800" lang="en-IN">
                <a:latin typeface="Arial" panose="020B0604020202020204" pitchFamily="34" charset="0"/>
                <a:cs typeface="Arial" panose="020B0604020202020204" pitchFamily="34" charset="0"/>
              </a:rPr>
              <a:t>Designing an algorithm for analyzing student performance typically involves several steps:</a:t>
            </a:r>
          </a:p>
          <a:p>
            <a:pPr algn="ctr" indent="0" marL="0">
              <a:buNone/>
            </a:pPr>
            <a:endParaRPr b="1" dirty="0" sz="1800" lang="en-IN">
              <a:latin typeface="Arial" panose="020B0604020202020204" pitchFamily="34" charset="0"/>
              <a:cs typeface="Arial" panose="020B0604020202020204" pitchFamily="34" charset="0"/>
            </a:endParaRPr>
          </a:p>
          <a:p>
            <a:pPr algn="ctr" indent="0" marL="0">
              <a:buNone/>
            </a:pPr>
            <a:r>
              <a:rPr b="1" dirty="0" sz="1800" lang="en-IN">
                <a:latin typeface="Arial" panose="020B0604020202020204" pitchFamily="34" charset="0"/>
                <a:cs typeface="Arial" panose="020B0604020202020204" pitchFamily="34" charset="0"/>
              </a:rPr>
              <a:t>1. *Data Collection*: Gather data on students' performance in exams, including scores, demographic information (gender, ethnicity), parental level of education, lunch status, and whether they took a test preparation course.</a:t>
            </a:r>
          </a:p>
          <a:p>
            <a:pPr algn="ctr" indent="0" marL="0">
              <a:buNone/>
            </a:pPr>
            <a:endParaRPr b="1" dirty="0" sz="1800" lang="en-IN">
              <a:latin typeface="Arial" panose="020B0604020202020204" pitchFamily="34" charset="0"/>
              <a:cs typeface="Arial" panose="020B0604020202020204" pitchFamily="34" charset="0"/>
            </a:endParaRPr>
          </a:p>
          <a:p>
            <a:pPr algn="ctr" indent="0" marL="0">
              <a:buNone/>
            </a:pPr>
            <a:r>
              <a:rPr b="1" dirty="0" sz="1800" lang="en-IN">
                <a:latin typeface="Arial" panose="020B0604020202020204" pitchFamily="34" charset="0"/>
                <a:cs typeface="Arial" panose="020B0604020202020204" pitchFamily="34" charset="0"/>
              </a:rPr>
              <a:t>2. *Data Cleaning and Preprocessing*: Clean the data by removing any errors or inconsistencies, and preprocess it by handling missing values and encoding categorical variables.</a:t>
            </a:r>
          </a:p>
          <a:p>
            <a:pPr algn="ctr" indent="0" marL="0">
              <a:buNone/>
            </a:pPr>
            <a:endParaRPr b="1" dirty="0" sz="1800" lang="en-IN">
              <a:latin typeface="Arial" panose="020B0604020202020204" pitchFamily="34" charset="0"/>
              <a:cs typeface="Arial" panose="020B0604020202020204" pitchFamily="34" charset="0"/>
            </a:endParaRPr>
          </a:p>
          <a:p>
            <a:pPr algn="ctr" indent="0" marL="0">
              <a:buNone/>
            </a:pPr>
            <a:r>
              <a:rPr b="1" dirty="0" sz="1800" lang="en-IN">
                <a:latin typeface="Arial" panose="020B0604020202020204" pitchFamily="34" charset="0"/>
                <a:cs typeface="Arial" panose="020B0604020202020204" pitchFamily="34" charset="0"/>
              </a:rPr>
              <a:t>3. *Feature Engineering*: Create new features or transform existing ones to better represent the relationships between the variables. For example, you might create a feature indicating whether a student received free lunch or not based on their lunch status.</a:t>
            </a:r>
          </a:p>
          <a:p>
            <a:pPr algn="ctr" indent="0" marL="0">
              <a:buNone/>
            </a:pPr>
            <a:endParaRPr b="1" dirty="0" sz="1800" lang="en-IN">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8" name="Title 4"/>
          <p:cNvSpPr>
            <a:spLocks noGrp="1"/>
          </p:cNvSpPr>
          <p:nvPr>
            <p:ph type="title"/>
          </p:nvPr>
        </p:nvSpPr>
        <p:spPr/>
        <p:txBody>
          <a:bodyPr>
            <a:normAutofit/>
          </a:bodyPr>
          <a:p>
            <a:r>
              <a:rPr b="1" sz="4400" lang="en-US">
                <a:solidFill>
                  <a:schemeClr val="accent1"/>
                </a:solidFill>
                <a:latin typeface="Arial" panose="020B0604020202020204"/>
                <a:ea typeface="+mj-lt"/>
                <a:cs typeface="Arial" panose="020B0604020202020204"/>
              </a:rPr>
              <a:t>Algorithm &amp; Deployment</a:t>
            </a:r>
            <a:endParaRPr lang="en-US"/>
          </a:p>
        </p:txBody>
      </p:sp>
      <p:sp>
        <p:nvSpPr>
          <p:cNvPr id="1048609" name="Content Placeholder 1"/>
          <p:cNvSpPr>
            <a:spLocks noGrp="1"/>
          </p:cNvSpPr>
          <p:nvPr>
            <p:ph idx="1"/>
          </p:nvPr>
        </p:nvSpPr>
        <p:spPr/>
        <p:txBody>
          <a:bodyPr/>
          <a:p>
            <a:pPr algn="ctr" indent="0" marL="0">
              <a:buNone/>
            </a:pPr>
            <a:r>
              <a:rPr dirty="0" sz="2000" lang="en-IN">
                <a:latin typeface="Arial" panose="020B0604020202020204" pitchFamily="34" charset="0"/>
                <a:cs typeface="Arial" panose="020B0604020202020204" pitchFamily="34" charset="0"/>
              </a:rPr>
              <a:t>4</a:t>
            </a:r>
            <a:r>
              <a:rPr b="1" dirty="0" sz="2000" lang="en-IN">
                <a:latin typeface="Arial" panose="020B0604020202020204" pitchFamily="34" charset="0"/>
                <a:cs typeface="Arial" panose="020B0604020202020204" pitchFamily="34" charset="0"/>
              </a:rPr>
              <a:t>. *Model Selection*: Choose appropriate machine learning models for predicting student performance based on the features available. This could include regression models, classification models, or more complex models like random forests or neural networks.</a:t>
            </a:r>
          </a:p>
          <a:p>
            <a:pPr algn="ctr" indent="0" marL="0">
              <a:buNone/>
            </a:pPr>
            <a:endParaRPr b="1" dirty="0" sz="2000" lang="en-IN">
              <a:latin typeface="Arial" panose="020B0604020202020204" pitchFamily="34" charset="0"/>
              <a:cs typeface="Arial" panose="020B0604020202020204" pitchFamily="34" charset="0"/>
            </a:endParaRPr>
          </a:p>
          <a:p>
            <a:pPr algn="ctr" indent="0" marL="0">
              <a:buNone/>
            </a:pPr>
            <a:r>
              <a:rPr b="1" dirty="0" sz="2000" lang="en-IN">
                <a:latin typeface="Arial" panose="020B0604020202020204" pitchFamily="34" charset="0"/>
                <a:cs typeface="Arial" panose="020B0604020202020204" pitchFamily="34" charset="0"/>
              </a:rPr>
              <a:t>5. *Model Training*: Train the chosen model on a portion of the data, using techniques like cross-validation to ensure generalization to unseen data.</a:t>
            </a:r>
          </a:p>
          <a:p>
            <a:pPr algn="ctr" indent="0" marL="0">
              <a:buNone/>
            </a:pPr>
            <a:endParaRPr b="1" dirty="0" sz="2000" lang="en-IN">
              <a:latin typeface="Arial" panose="020B0604020202020204" pitchFamily="34" charset="0"/>
              <a:cs typeface="Arial" panose="020B0604020202020204" pitchFamily="34" charset="0"/>
            </a:endParaRPr>
          </a:p>
          <a:p>
            <a:pPr algn="ctr" indent="0" marL="0">
              <a:buNone/>
            </a:pPr>
            <a:r>
              <a:rPr b="1" dirty="0" sz="2000" lang="en-IN">
                <a:latin typeface="Arial" panose="020B0604020202020204" pitchFamily="34" charset="0"/>
                <a:cs typeface="Arial" panose="020B0604020202020204" pitchFamily="34" charset="0"/>
              </a:rPr>
              <a:t>6. *Model Evaluation*: Evaluate the performance of the trained model using appropriate metrics, such as accuracy, precision, recall, or mean squared error, depending on the nature of the problem (classification or regression).</a:t>
            </a:r>
          </a:p>
        </p:txBody>
      </p:sp>
      <p:sp>
        <p:nvSpPr>
          <p:cNvPr id="1048610" name="Text Box 2"/>
          <p:cNvSpPr txBox="1"/>
          <p:nvPr/>
        </p:nvSpPr>
        <p:spPr>
          <a:xfrm>
            <a:off x="895350" y="2171700"/>
            <a:ext cx="3820795" cy="199390"/>
          </a:xfrm>
          <a:prstGeom prst="rect"/>
          <a:noFill/>
        </p:spPr>
        <p:txBody>
          <a:bodyPr rtlCol="0" wrap="square">
            <a:noAutofit/>
          </a:bodyPr>
          <a:p>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1" name="Title 4"/>
          <p:cNvSpPr>
            <a:spLocks noGrp="1"/>
          </p:cNvSpPr>
          <p:nvPr>
            <p:ph type="title"/>
          </p:nvPr>
        </p:nvSpPr>
        <p:spPr/>
        <p:txBody>
          <a:bodyPr>
            <a:normAutofit/>
          </a:bodyPr>
          <a:p>
            <a:r>
              <a:rPr b="1" sz="4400" lang="en-US">
                <a:solidFill>
                  <a:schemeClr val="accent1"/>
                </a:solidFill>
                <a:latin typeface="Arial" panose="020B0604020202020204"/>
                <a:ea typeface="+mj-lt"/>
                <a:cs typeface="Arial" panose="020B0604020202020204"/>
              </a:rPr>
              <a:t>Algorithm &amp; Deployment</a:t>
            </a:r>
            <a:endParaRPr lang="en-US"/>
          </a:p>
        </p:txBody>
      </p:sp>
      <p:sp>
        <p:nvSpPr>
          <p:cNvPr id="1048612" name="Text Box 2"/>
          <p:cNvSpPr txBox="1"/>
          <p:nvPr/>
        </p:nvSpPr>
        <p:spPr>
          <a:xfrm>
            <a:off x="3048000" y="1721485"/>
            <a:ext cx="6096000" cy="3784600"/>
          </a:xfrm>
          <a:prstGeom prst="rect"/>
          <a:noFill/>
        </p:spPr>
        <p:txBody>
          <a:bodyPr anchor="t" rtlCol="0" wrap="square">
            <a:spAutoFit/>
          </a:bodyPr>
          <a:p>
            <a:r>
              <a:rPr b="1" sz="2000" lang="en-US">
                <a:latin typeface="Arial" panose="020B0604020202020204" pitchFamily="34" charset="0"/>
                <a:cs typeface="Arial" panose="020B0604020202020204" pitchFamily="34" charset="0"/>
              </a:rPr>
              <a:t>7. *Deployment*: Deploy the trained model in a suitable environment, such as a web application or API, where it can be used to make predictions on new data.</a:t>
            </a:r>
          </a:p>
          <a:p>
            <a:endParaRPr b="1" sz="2000" lang="en-US">
              <a:latin typeface="Arial" panose="020B0604020202020204" pitchFamily="34" charset="0"/>
              <a:cs typeface="Arial" panose="020B0604020202020204" pitchFamily="34" charset="0"/>
            </a:endParaRPr>
          </a:p>
          <a:p>
            <a:r>
              <a:rPr b="1" sz="2000" lang="en-US">
                <a:latin typeface="Arial" panose="020B0604020202020204" pitchFamily="34" charset="0"/>
                <a:cs typeface="Arial" panose="020B0604020202020204" pitchFamily="34" charset="0"/>
              </a:rPr>
              <a:t>When deploying the model, it's important to consider factors like scalability, latency, and security. Additionally, regular monitoring and updates may be necessary to ensure the model continues to perform well as new data becomes available or as the underlying factors influencing student performance change over time.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selva bharathi</cp:lastModifiedBy>
  <dcterms:created xsi:type="dcterms:W3CDTF">2021-05-26T05:50:00Z</dcterms:created>
  <dcterms:modified xsi:type="dcterms:W3CDTF">2024-04-28T09:28:06Z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079b36d0024f4ebe89748d703e03130b</vt:lpwstr>
  </property>
  <property fmtid="{D5CDD505-2E9C-101B-9397-08002B2CF9AE}" pid="4" name="KSOProductBuildVer">
    <vt:lpwstr>1033-12.2.0.13472</vt:lpwstr>
  </property>
</Properties>
</file>