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1769D-4421-4FB3-8304-C163ABC60674}" type="doc">
      <dgm:prSet loTypeId="urn:microsoft.com/office/officeart/2005/8/layout/vList2" loCatId="list" qsTypeId="urn:microsoft.com/office/officeart/2005/8/quickstyle/simple1" qsCatId="simple" csTypeId="urn:microsoft.com/office/officeart/2005/8/colors/accent1_4" csCatId="accent1"/>
      <dgm:spPr/>
      <dgm:t>
        <a:bodyPr/>
        <a:lstStyle/>
        <a:p>
          <a:endParaRPr lang="en-US"/>
        </a:p>
      </dgm:t>
    </dgm:pt>
    <dgm:pt modelId="{777D566C-628A-4CB9-BA2F-B5D809789ECB}">
      <dgm:prSet/>
      <dgm:spPr/>
      <dgm:t>
        <a:bodyPr/>
        <a:lstStyle/>
        <a:p>
          <a:r>
            <a:rPr lang="en-US" b="0" i="0" dirty="0"/>
            <a:t>The world population in 2050 is the key motivator</a:t>
          </a:r>
          <a:endParaRPr lang="en-US" dirty="0"/>
        </a:p>
      </dgm:t>
    </dgm:pt>
    <dgm:pt modelId="{F4F8E5FB-E50F-4F1E-95B7-49FAD51C490D}" type="parTrans" cxnId="{A32BFAA3-46A0-4C13-BB4E-D7FCF06D3248}">
      <dgm:prSet/>
      <dgm:spPr/>
      <dgm:t>
        <a:bodyPr/>
        <a:lstStyle/>
        <a:p>
          <a:endParaRPr lang="en-US"/>
        </a:p>
      </dgm:t>
    </dgm:pt>
    <dgm:pt modelId="{BD063759-614F-4B11-A715-A1BD50D582FB}" type="sibTrans" cxnId="{A32BFAA3-46A0-4C13-BB4E-D7FCF06D3248}">
      <dgm:prSet/>
      <dgm:spPr/>
      <dgm:t>
        <a:bodyPr/>
        <a:lstStyle/>
        <a:p>
          <a:endParaRPr lang="en-US"/>
        </a:p>
      </dgm:t>
    </dgm:pt>
    <dgm:pt modelId="{36415D30-97B9-4F3E-A87D-5F223B204F1E}">
      <dgm:prSet/>
      <dgm:spPr/>
      <dgm:t>
        <a:bodyPr/>
        <a:lstStyle/>
        <a:p>
          <a:r>
            <a:rPr lang="en-US" b="0" i="0"/>
            <a:t>Consideration of all parties is key to success</a:t>
          </a:r>
          <a:endParaRPr lang="en-US"/>
        </a:p>
      </dgm:t>
    </dgm:pt>
    <dgm:pt modelId="{1C131684-B9F7-4ADF-8A21-52DA7B7C8A49}" type="parTrans" cxnId="{BC8EE783-9898-4CB8-B260-FDE14CE5739F}">
      <dgm:prSet/>
      <dgm:spPr/>
      <dgm:t>
        <a:bodyPr/>
        <a:lstStyle/>
        <a:p>
          <a:endParaRPr lang="en-US"/>
        </a:p>
      </dgm:t>
    </dgm:pt>
    <dgm:pt modelId="{6EFB772E-3CA6-48F5-B1DB-2AB6B9B437BA}" type="sibTrans" cxnId="{BC8EE783-9898-4CB8-B260-FDE14CE5739F}">
      <dgm:prSet/>
      <dgm:spPr/>
      <dgm:t>
        <a:bodyPr/>
        <a:lstStyle/>
        <a:p>
          <a:endParaRPr lang="en-US"/>
        </a:p>
      </dgm:t>
    </dgm:pt>
    <dgm:pt modelId="{B5108E10-187E-4207-9E91-44DB6784567F}">
      <dgm:prSet/>
      <dgm:spPr/>
      <dgm:t>
        <a:bodyPr/>
        <a:lstStyle/>
        <a:p>
          <a:r>
            <a:rPr lang="en-US" b="0" i="0"/>
            <a:t>Adoption is hinged on solving roadblocks</a:t>
          </a:r>
          <a:endParaRPr lang="en-US"/>
        </a:p>
      </dgm:t>
    </dgm:pt>
    <dgm:pt modelId="{2FE02740-A097-4793-BAAF-E2EB7143493A}" type="parTrans" cxnId="{7F71E761-1058-4AD2-8805-5C00169D071D}">
      <dgm:prSet/>
      <dgm:spPr/>
      <dgm:t>
        <a:bodyPr/>
        <a:lstStyle/>
        <a:p>
          <a:endParaRPr lang="en-US"/>
        </a:p>
      </dgm:t>
    </dgm:pt>
    <dgm:pt modelId="{BBAF0F0A-2CF5-4DE1-B10B-0F290B916CB0}" type="sibTrans" cxnId="{7F71E761-1058-4AD2-8805-5C00169D071D}">
      <dgm:prSet/>
      <dgm:spPr/>
      <dgm:t>
        <a:bodyPr/>
        <a:lstStyle/>
        <a:p>
          <a:endParaRPr lang="en-US"/>
        </a:p>
      </dgm:t>
    </dgm:pt>
    <dgm:pt modelId="{F8BE4AC4-5DF2-48DC-A00B-FFD203F53A4F}">
      <dgm:prSet/>
      <dgm:spPr/>
      <dgm:t>
        <a:bodyPr/>
        <a:lstStyle/>
        <a:p>
          <a:r>
            <a:rPr lang="en-US" b="0" i="0"/>
            <a:t>Digitalization is the next Agricultural Revolution</a:t>
          </a:r>
          <a:endParaRPr lang="en-US"/>
        </a:p>
      </dgm:t>
    </dgm:pt>
    <dgm:pt modelId="{01125C7E-1B10-4460-852D-5ACBC5B2857E}" type="parTrans" cxnId="{76A3C28D-C9C7-40AA-AF09-AB119BE9BBC5}">
      <dgm:prSet/>
      <dgm:spPr/>
      <dgm:t>
        <a:bodyPr/>
        <a:lstStyle/>
        <a:p>
          <a:endParaRPr lang="en-US"/>
        </a:p>
      </dgm:t>
    </dgm:pt>
    <dgm:pt modelId="{7CFBCD7B-B12C-48ED-B4A4-4B31F83EF0DE}" type="sibTrans" cxnId="{76A3C28D-C9C7-40AA-AF09-AB119BE9BBC5}">
      <dgm:prSet/>
      <dgm:spPr/>
      <dgm:t>
        <a:bodyPr/>
        <a:lstStyle/>
        <a:p>
          <a:endParaRPr lang="en-US"/>
        </a:p>
      </dgm:t>
    </dgm:pt>
    <dgm:pt modelId="{3A8E1AFB-A325-CC4F-832F-7F2F293668E4}" type="pres">
      <dgm:prSet presAssocID="{A011769D-4421-4FB3-8304-C163ABC60674}" presName="linear" presStyleCnt="0">
        <dgm:presLayoutVars>
          <dgm:animLvl val="lvl"/>
          <dgm:resizeHandles val="exact"/>
        </dgm:presLayoutVars>
      </dgm:prSet>
      <dgm:spPr/>
    </dgm:pt>
    <dgm:pt modelId="{A772FC7A-7874-BF43-87C0-A399C5F88E6D}" type="pres">
      <dgm:prSet presAssocID="{777D566C-628A-4CB9-BA2F-B5D809789ECB}" presName="parentText" presStyleLbl="node1" presStyleIdx="0" presStyleCnt="4">
        <dgm:presLayoutVars>
          <dgm:chMax val="0"/>
          <dgm:bulletEnabled val="1"/>
        </dgm:presLayoutVars>
      </dgm:prSet>
      <dgm:spPr/>
    </dgm:pt>
    <dgm:pt modelId="{93A14185-26B8-CB4D-9D8B-73AE397F9990}" type="pres">
      <dgm:prSet presAssocID="{BD063759-614F-4B11-A715-A1BD50D582FB}" presName="spacer" presStyleCnt="0"/>
      <dgm:spPr/>
    </dgm:pt>
    <dgm:pt modelId="{F590817B-2404-AD4A-B676-C18443FD6523}" type="pres">
      <dgm:prSet presAssocID="{36415D30-97B9-4F3E-A87D-5F223B204F1E}" presName="parentText" presStyleLbl="node1" presStyleIdx="1" presStyleCnt="4">
        <dgm:presLayoutVars>
          <dgm:chMax val="0"/>
          <dgm:bulletEnabled val="1"/>
        </dgm:presLayoutVars>
      </dgm:prSet>
      <dgm:spPr/>
    </dgm:pt>
    <dgm:pt modelId="{ABF973E5-66FF-A444-BFC5-6D56EF409AA8}" type="pres">
      <dgm:prSet presAssocID="{6EFB772E-3CA6-48F5-B1DB-2AB6B9B437BA}" presName="spacer" presStyleCnt="0"/>
      <dgm:spPr/>
    </dgm:pt>
    <dgm:pt modelId="{6B7C5F7A-D400-C84F-8515-27D13EA53870}" type="pres">
      <dgm:prSet presAssocID="{B5108E10-187E-4207-9E91-44DB6784567F}" presName="parentText" presStyleLbl="node1" presStyleIdx="2" presStyleCnt="4">
        <dgm:presLayoutVars>
          <dgm:chMax val="0"/>
          <dgm:bulletEnabled val="1"/>
        </dgm:presLayoutVars>
      </dgm:prSet>
      <dgm:spPr/>
    </dgm:pt>
    <dgm:pt modelId="{DFEFECA2-3302-0246-B2ED-B652C65EF8E6}" type="pres">
      <dgm:prSet presAssocID="{BBAF0F0A-2CF5-4DE1-B10B-0F290B916CB0}" presName="spacer" presStyleCnt="0"/>
      <dgm:spPr/>
    </dgm:pt>
    <dgm:pt modelId="{971335A1-19A3-2B49-A7CC-31BE8674F00B}" type="pres">
      <dgm:prSet presAssocID="{F8BE4AC4-5DF2-48DC-A00B-FFD203F53A4F}" presName="parentText" presStyleLbl="node1" presStyleIdx="3" presStyleCnt="4">
        <dgm:presLayoutVars>
          <dgm:chMax val="0"/>
          <dgm:bulletEnabled val="1"/>
        </dgm:presLayoutVars>
      </dgm:prSet>
      <dgm:spPr/>
    </dgm:pt>
  </dgm:ptLst>
  <dgm:cxnLst>
    <dgm:cxn modelId="{C055B60F-5F65-2C43-969E-49B30E23A73F}" type="presOf" srcId="{A011769D-4421-4FB3-8304-C163ABC60674}" destId="{3A8E1AFB-A325-CC4F-832F-7F2F293668E4}" srcOrd="0" destOrd="0" presId="urn:microsoft.com/office/officeart/2005/8/layout/vList2"/>
    <dgm:cxn modelId="{7F71E761-1058-4AD2-8805-5C00169D071D}" srcId="{A011769D-4421-4FB3-8304-C163ABC60674}" destId="{B5108E10-187E-4207-9E91-44DB6784567F}" srcOrd="2" destOrd="0" parTransId="{2FE02740-A097-4793-BAAF-E2EB7143493A}" sibTransId="{BBAF0F0A-2CF5-4DE1-B10B-0F290B916CB0}"/>
    <dgm:cxn modelId="{33E3986C-4928-EC42-B757-DEA2C1A72498}" type="presOf" srcId="{B5108E10-187E-4207-9E91-44DB6784567F}" destId="{6B7C5F7A-D400-C84F-8515-27D13EA53870}" srcOrd="0" destOrd="0" presId="urn:microsoft.com/office/officeart/2005/8/layout/vList2"/>
    <dgm:cxn modelId="{BC8EE783-9898-4CB8-B260-FDE14CE5739F}" srcId="{A011769D-4421-4FB3-8304-C163ABC60674}" destId="{36415D30-97B9-4F3E-A87D-5F223B204F1E}" srcOrd="1" destOrd="0" parTransId="{1C131684-B9F7-4ADF-8A21-52DA7B7C8A49}" sibTransId="{6EFB772E-3CA6-48F5-B1DB-2AB6B9B437BA}"/>
    <dgm:cxn modelId="{76A3C28D-C9C7-40AA-AF09-AB119BE9BBC5}" srcId="{A011769D-4421-4FB3-8304-C163ABC60674}" destId="{F8BE4AC4-5DF2-48DC-A00B-FFD203F53A4F}" srcOrd="3" destOrd="0" parTransId="{01125C7E-1B10-4460-852D-5ACBC5B2857E}" sibTransId="{7CFBCD7B-B12C-48ED-B4A4-4B31F83EF0DE}"/>
    <dgm:cxn modelId="{A32BFAA3-46A0-4C13-BB4E-D7FCF06D3248}" srcId="{A011769D-4421-4FB3-8304-C163ABC60674}" destId="{777D566C-628A-4CB9-BA2F-B5D809789ECB}" srcOrd="0" destOrd="0" parTransId="{F4F8E5FB-E50F-4F1E-95B7-49FAD51C490D}" sibTransId="{BD063759-614F-4B11-A715-A1BD50D582FB}"/>
    <dgm:cxn modelId="{5CA853B0-E472-A644-B006-4EB18EF0BE33}" type="presOf" srcId="{777D566C-628A-4CB9-BA2F-B5D809789ECB}" destId="{A772FC7A-7874-BF43-87C0-A399C5F88E6D}" srcOrd="0" destOrd="0" presId="urn:microsoft.com/office/officeart/2005/8/layout/vList2"/>
    <dgm:cxn modelId="{001B6EBC-D827-DB4B-9FAD-14EBCA8EC01C}" type="presOf" srcId="{36415D30-97B9-4F3E-A87D-5F223B204F1E}" destId="{F590817B-2404-AD4A-B676-C18443FD6523}" srcOrd="0" destOrd="0" presId="urn:microsoft.com/office/officeart/2005/8/layout/vList2"/>
    <dgm:cxn modelId="{8022BBCC-71E0-8E4C-9552-D6C2D3783F24}" type="presOf" srcId="{F8BE4AC4-5DF2-48DC-A00B-FFD203F53A4F}" destId="{971335A1-19A3-2B49-A7CC-31BE8674F00B}" srcOrd="0" destOrd="0" presId="urn:microsoft.com/office/officeart/2005/8/layout/vList2"/>
    <dgm:cxn modelId="{4BEF502D-A86B-EA46-9352-B88CAFA4B64E}" type="presParOf" srcId="{3A8E1AFB-A325-CC4F-832F-7F2F293668E4}" destId="{A772FC7A-7874-BF43-87C0-A399C5F88E6D}" srcOrd="0" destOrd="0" presId="urn:microsoft.com/office/officeart/2005/8/layout/vList2"/>
    <dgm:cxn modelId="{B51BFF41-93AF-FE46-B295-53CE5E2D065F}" type="presParOf" srcId="{3A8E1AFB-A325-CC4F-832F-7F2F293668E4}" destId="{93A14185-26B8-CB4D-9D8B-73AE397F9990}" srcOrd="1" destOrd="0" presId="urn:microsoft.com/office/officeart/2005/8/layout/vList2"/>
    <dgm:cxn modelId="{34939DE9-EADA-2941-9898-E8F3DD5F9E21}" type="presParOf" srcId="{3A8E1AFB-A325-CC4F-832F-7F2F293668E4}" destId="{F590817B-2404-AD4A-B676-C18443FD6523}" srcOrd="2" destOrd="0" presId="urn:microsoft.com/office/officeart/2005/8/layout/vList2"/>
    <dgm:cxn modelId="{DAA66BFE-F196-0D46-84D7-4731502F82BF}" type="presParOf" srcId="{3A8E1AFB-A325-CC4F-832F-7F2F293668E4}" destId="{ABF973E5-66FF-A444-BFC5-6D56EF409AA8}" srcOrd="3" destOrd="0" presId="urn:microsoft.com/office/officeart/2005/8/layout/vList2"/>
    <dgm:cxn modelId="{662F1CAD-75D7-0947-90BE-BEBF3213656C}" type="presParOf" srcId="{3A8E1AFB-A325-CC4F-832F-7F2F293668E4}" destId="{6B7C5F7A-D400-C84F-8515-27D13EA53870}" srcOrd="4" destOrd="0" presId="urn:microsoft.com/office/officeart/2005/8/layout/vList2"/>
    <dgm:cxn modelId="{9E2D005C-6CDA-C347-9CFF-FD8AA20E4951}" type="presParOf" srcId="{3A8E1AFB-A325-CC4F-832F-7F2F293668E4}" destId="{DFEFECA2-3302-0246-B2ED-B652C65EF8E6}" srcOrd="5" destOrd="0" presId="urn:microsoft.com/office/officeart/2005/8/layout/vList2"/>
    <dgm:cxn modelId="{499097BD-3087-DC44-A54C-68CD20645ECC}" type="presParOf" srcId="{3A8E1AFB-A325-CC4F-832F-7F2F293668E4}" destId="{971335A1-19A3-2B49-A7CC-31BE8674F0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2FC7A-7874-BF43-87C0-A399C5F88E6D}">
      <dsp:nvSpPr>
        <dsp:cNvPr id="0" name=""/>
        <dsp:cNvSpPr/>
      </dsp:nvSpPr>
      <dsp:spPr>
        <a:xfrm>
          <a:off x="0" y="22189"/>
          <a:ext cx="6316266" cy="1193400"/>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The world population in 2050 is the key motivator</a:t>
          </a:r>
          <a:endParaRPr lang="en-US" sz="3000" kern="1200" dirty="0"/>
        </a:p>
      </dsp:txBody>
      <dsp:txXfrm>
        <a:off x="58257" y="80446"/>
        <a:ext cx="6199752" cy="1076886"/>
      </dsp:txXfrm>
    </dsp:sp>
    <dsp:sp modelId="{F590817B-2404-AD4A-B676-C18443FD6523}">
      <dsp:nvSpPr>
        <dsp:cNvPr id="0" name=""/>
        <dsp:cNvSpPr/>
      </dsp:nvSpPr>
      <dsp:spPr>
        <a:xfrm>
          <a:off x="0" y="1301989"/>
          <a:ext cx="6316266" cy="1193400"/>
        </a:xfrm>
        <a:prstGeom prst="roundRect">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Consideration of all parties is key to success</a:t>
          </a:r>
          <a:endParaRPr lang="en-US" sz="3000" kern="1200"/>
        </a:p>
      </dsp:txBody>
      <dsp:txXfrm>
        <a:off x="58257" y="1360246"/>
        <a:ext cx="6199752" cy="1076886"/>
      </dsp:txXfrm>
    </dsp:sp>
    <dsp:sp modelId="{6B7C5F7A-D400-C84F-8515-27D13EA53870}">
      <dsp:nvSpPr>
        <dsp:cNvPr id="0" name=""/>
        <dsp:cNvSpPr/>
      </dsp:nvSpPr>
      <dsp:spPr>
        <a:xfrm>
          <a:off x="0" y="2581789"/>
          <a:ext cx="6316266" cy="1193400"/>
        </a:xfrm>
        <a:prstGeom prst="roundRect">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Adoption is hinged on solving roadblocks</a:t>
          </a:r>
          <a:endParaRPr lang="en-US" sz="3000" kern="1200"/>
        </a:p>
      </dsp:txBody>
      <dsp:txXfrm>
        <a:off x="58257" y="2640046"/>
        <a:ext cx="6199752" cy="1076886"/>
      </dsp:txXfrm>
    </dsp:sp>
    <dsp:sp modelId="{971335A1-19A3-2B49-A7CC-31BE8674F00B}">
      <dsp:nvSpPr>
        <dsp:cNvPr id="0" name=""/>
        <dsp:cNvSpPr/>
      </dsp:nvSpPr>
      <dsp:spPr>
        <a:xfrm>
          <a:off x="0" y="3861590"/>
          <a:ext cx="6316266" cy="1193400"/>
        </a:xfrm>
        <a:prstGeom prst="roundRect">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Digitalization is the next Agricultural Revolution</a:t>
          </a:r>
          <a:endParaRPr lang="en-US" sz="3000" kern="1200"/>
        </a:p>
      </dsp:txBody>
      <dsp:txXfrm>
        <a:off x="58257" y="3919847"/>
        <a:ext cx="6199752" cy="1076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26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1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10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58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3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1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9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95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657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30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5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709630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pened blank ledger on gray background">
            <a:extLst>
              <a:ext uri="{FF2B5EF4-FFF2-40B4-BE49-F238E27FC236}">
                <a16:creationId xmlns:a16="http://schemas.microsoft.com/office/drawing/2014/main" id="{90D3F81F-272F-486C-A92D-7BC8EF87C371}"/>
              </a:ext>
            </a:extLst>
          </p:cNvPr>
          <p:cNvPicPr>
            <a:picLocks noChangeAspect="1"/>
          </p:cNvPicPr>
          <p:nvPr/>
        </p:nvPicPr>
        <p:blipFill rotWithShape="1">
          <a:blip r:embed="rId2"/>
          <a:srcRect t="8939" b="6475"/>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B92D765B-23FD-F748-9584-603256000059}"/>
              </a:ext>
            </a:extLst>
          </p:cNvPr>
          <p:cNvSpPr>
            <a:spLocks noGrp="1"/>
          </p:cNvSpPr>
          <p:nvPr>
            <p:ph type="ctrTitle"/>
          </p:nvPr>
        </p:nvSpPr>
        <p:spPr>
          <a:xfrm>
            <a:off x="565151" y="768334"/>
            <a:ext cx="4134538" cy="2866405"/>
          </a:xfrm>
        </p:spPr>
        <p:txBody>
          <a:bodyPr>
            <a:normAutofit/>
          </a:bodyPr>
          <a:lstStyle/>
          <a:p>
            <a:r>
              <a:rPr lang="en-US" sz="5400" dirty="0"/>
              <a:t>Digital Agriculture</a:t>
            </a:r>
            <a:br>
              <a:rPr lang="en-US" sz="5400" dirty="0"/>
            </a:br>
            <a:r>
              <a:rPr lang="en-US" sz="2200" b="0" dirty="0">
                <a:latin typeface="+mn-lt"/>
                <a:ea typeface="+mn-ea"/>
                <a:cs typeface="+mn-cs"/>
              </a:rPr>
              <a:t>Discussion #1</a:t>
            </a:r>
          </a:p>
        </p:txBody>
      </p:sp>
      <p:sp>
        <p:nvSpPr>
          <p:cNvPr id="3" name="Subtitle 2">
            <a:extLst>
              <a:ext uri="{FF2B5EF4-FFF2-40B4-BE49-F238E27FC236}">
                <a16:creationId xmlns:a16="http://schemas.microsoft.com/office/drawing/2014/main" id="{BF53A907-9D00-EE47-B6E8-9737C786F9CE}"/>
              </a:ext>
            </a:extLst>
          </p:cNvPr>
          <p:cNvSpPr>
            <a:spLocks noGrp="1"/>
          </p:cNvSpPr>
          <p:nvPr>
            <p:ph type="subTitle" idx="1"/>
          </p:nvPr>
        </p:nvSpPr>
        <p:spPr>
          <a:xfrm>
            <a:off x="565151" y="4283239"/>
            <a:ext cx="4134538" cy="1475177"/>
          </a:xfrm>
        </p:spPr>
        <p:txBody>
          <a:bodyPr>
            <a:normAutofit/>
          </a:bodyPr>
          <a:lstStyle/>
          <a:p>
            <a:r>
              <a:rPr lang="en-US" dirty="0"/>
              <a:t>1/19/22</a:t>
            </a:r>
            <a:endParaRPr lang="en-US" baseline="30000" dirty="0"/>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205753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5B58-952F-FB4B-9E4E-7D129CA7A565}"/>
              </a:ext>
            </a:extLst>
          </p:cNvPr>
          <p:cNvSpPr>
            <a:spLocks noGrp="1"/>
          </p:cNvSpPr>
          <p:nvPr>
            <p:ph type="title"/>
          </p:nvPr>
        </p:nvSpPr>
        <p:spPr/>
        <p:txBody>
          <a:bodyPr/>
          <a:lstStyle/>
          <a:p>
            <a:r>
              <a:rPr lang="en-US" dirty="0"/>
              <a:t>What is Digital Ag?</a:t>
            </a:r>
          </a:p>
        </p:txBody>
      </p:sp>
      <p:sp>
        <p:nvSpPr>
          <p:cNvPr id="3" name="Content Placeholder 2">
            <a:extLst>
              <a:ext uri="{FF2B5EF4-FFF2-40B4-BE49-F238E27FC236}">
                <a16:creationId xmlns:a16="http://schemas.microsoft.com/office/drawing/2014/main" id="{598A44C2-CB29-CD42-9E65-0857365C3296}"/>
              </a:ext>
            </a:extLst>
          </p:cNvPr>
          <p:cNvSpPr>
            <a:spLocks noGrp="1"/>
          </p:cNvSpPr>
          <p:nvPr>
            <p:ph idx="1"/>
          </p:nvPr>
        </p:nvSpPr>
        <p:spPr/>
        <p:txBody>
          <a:bodyPr>
            <a:normAutofit/>
          </a:bodyPr>
          <a:lstStyle/>
          <a:p>
            <a:pPr marL="0" indent="0">
              <a:buNone/>
            </a:pPr>
            <a:r>
              <a:rPr lang="en-US" dirty="0"/>
              <a:t>“</a:t>
            </a:r>
            <a:r>
              <a:rPr lang="en-US" sz="1800" dirty="0"/>
              <a:t>Digital Agriculture encompasses both digitization, which refer to the technical process of converting analogue information into digital data, and digitalization, understood as the social process of adoption of computer technologies” (</a:t>
            </a:r>
            <a:r>
              <a:rPr lang="en-US" sz="1800" dirty="0" err="1"/>
              <a:t>Hackfort</a:t>
            </a:r>
            <a:r>
              <a:rPr lang="en-US" sz="1800" dirty="0"/>
              <a:t>).</a:t>
            </a:r>
          </a:p>
        </p:txBody>
      </p:sp>
    </p:spTree>
    <p:extLst>
      <p:ext uri="{BB962C8B-B14F-4D97-AF65-F5344CB8AC3E}">
        <p14:creationId xmlns:p14="http://schemas.microsoft.com/office/powerpoint/2010/main" val="18193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6524482-6591-7D42-A545-8A5F3E6F8380}"/>
              </a:ext>
            </a:extLst>
          </p:cNvPr>
          <p:cNvSpPr>
            <a:spLocks noGrp="1"/>
          </p:cNvSpPr>
          <p:nvPr>
            <p:ph type="title"/>
          </p:nvPr>
        </p:nvSpPr>
        <p:spPr>
          <a:xfrm>
            <a:off x="5224243" y="770890"/>
            <a:ext cx="6400999" cy="1268984"/>
          </a:xfrm>
        </p:spPr>
        <p:txBody>
          <a:bodyPr>
            <a:normAutofit/>
          </a:bodyPr>
          <a:lstStyle/>
          <a:p>
            <a:r>
              <a:rPr lang="en-US" dirty="0"/>
              <a:t>Topic Overview</a:t>
            </a:r>
          </a:p>
        </p:txBody>
      </p:sp>
      <p:sp>
        <p:nvSpPr>
          <p:cNvPr id="3" name="Content Placeholder 2">
            <a:extLst>
              <a:ext uri="{FF2B5EF4-FFF2-40B4-BE49-F238E27FC236}">
                <a16:creationId xmlns:a16="http://schemas.microsoft.com/office/drawing/2014/main" id="{2962DD15-9561-E241-9D4C-8A2B7DE2171D}"/>
              </a:ext>
            </a:extLst>
          </p:cNvPr>
          <p:cNvSpPr>
            <a:spLocks noGrp="1"/>
          </p:cNvSpPr>
          <p:nvPr>
            <p:ph idx="1"/>
          </p:nvPr>
        </p:nvSpPr>
        <p:spPr>
          <a:xfrm>
            <a:off x="5224243" y="2160016"/>
            <a:ext cx="6400999" cy="3601212"/>
          </a:xfrm>
        </p:spPr>
        <p:txBody>
          <a:bodyPr>
            <a:normAutofit/>
          </a:bodyPr>
          <a:lstStyle/>
          <a:p>
            <a:pPr marL="0" indent="0">
              <a:lnSpc>
                <a:spcPct val="90000"/>
              </a:lnSpc>
              <a:buNone/>
            </a:pPr>
            <a:r>
              <a:rPr lang="en-US" sz="1500"/>
              <a:t>The history of agriculture in the world is one of constant innovation in the hopes of improving production, yield, or quality in some fashion. Often these have come as new challenges arise. Today the Ag industry is facing the threat of environmental impacts, increased consumption, resource constraints, and other issues that loom over producers. Similar industries have found success in solving problems through technological advancement and digitalization. The hope of this same method applying to the Ag industry is high, but not without challenges. With concerns properly solved, "Digital Agriculture" has the potential to shape every part of the production process from inputs to consumer. Using technologies such as sensors, decision support tools, artificial intelligence, drones, and more are expected to culminate in a new way of conducting business that promotes sustainability and the thoughtful increase in production needed for our world.</a:t>
            </a:r>
          </a:p>
        </p:txBody>
      </p:sp>
      <p:pic>
        <p:nvPicPr>
          <p:cNvPr id="5" name="Picture 4" descr="Green building in a cornfield">
            <a:extLst>
              <a:ext uri="{FF2B5EF4-FFF2-40B4-BE49-F238E27FC236}">
                <a16:creationId xmlns:a16="http://schemas.microsoft.com/office/drawing/2014/main" id="{17495577-5FD4-4E53-9F66-C4D4D1C8B45B}"/>
              </a:ext>
            </a:extLst>
          </p:cNvPr>
          <p:cNvPicPr>
            <a:picLocks noChangeAspect="1"/>
          </p:cNvPicPr>
          <p:nvPr/>
        </p:nvPicPr>
        <p:blipFill rotWithShape="1">
          <a:blip r:embed="rId2"/>
          <a:srcRect l="19667" r="35002" b="-2"/>
          <a:stretch/>
        </p:blipFill>
        <p:spPr>
          <a:xfrm>
            <a:off x="20" y="1"/>
            <a:ext cx="4657325" cy="6857999"/>
          </a:xfrm>
          <a:prstGeom prst="rect">
            <a:avLst/>
          </a:prstGeom>
        </p:spPr>
      </p:pic>
      <p:cxnSp>
        <p:nvCxnSpPr>
          <p:cNvPr id="35"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01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4CB7D-0486-5F44-B4DA-D7D7AD78B63F}"/>
              </a:ext>
            </a:extLst>
          </p:cNvPr>
          <p:cNvSpPr>
            <a:spLocks noGrp="1"/>
          </p:cNvSpPr>
          <p:nvPr>
            <p:ph type="title"/>
          </p:nvPr>
        </p:nvSpPr>
        <p:spPr>
          <a:xfrm>
            <a:off x="565150" y="770890"/>
            <a:ext cx="7335835" cy="1268984"/>
          </a:xfrm>
        </p:spPr>
        <p:txBody>
          <a:bodyPr>
            <a:normAutofit/>
          </a:bodyPr>
          <a:lstStyle/>
          <a:p>
            <a:r>
              <a:rPr lang="en-US"/>
              <a:t>Short Synopsis of Readings</a:t>
            </a:r>
            <a:endParaRPr lang="en-US" dirty="0"/>
          </a:p>
        </p:txBody>
      </p:sp>
      <p:sp>
        <p:nvSpPr>
          <p:cNvPr id="63" name="Content Placeholder 2">
            <a:extLst>
              <a:ext uri="{FF2B5EF4-FFF2-40B4-BE49-F238E27FC236}">
                <a16:creationId xmlns:a16="http://schemas.microsoft.com/office/drawing/2014/main" id="{6DD19F0B-88FC-1B46-A846-4DACABCB3573}"/>
              </a:ext>
            </a:extLst>
          </p:cNvPr>
          <p:cNvSpPr>
            <a:spLocks noGrp="1"/>
          </p:cNvSpPr>
          <p:nvPr>
            <p:ph idx="1"/>
          </p:nvPr>
        </p:nvSpPr>
        <p:spPr>
          <a:xfrm>
            <a:off x="565150" y="2160016"/>
            <a:ext cx="7335835" cy="3601212"/>
          </a:xfrm>
        </p:spPr>
        <p:txBody>
          <a:bodyPr>
            <a:normAutofit/>
          </a:bodyPr>
          <a:lstStyle/>
          <a:p>
            <a:pPr marL="457200" indent="-457200">
              <a:lnSpc>
                <a:spcPct val="90000"/>
              </a:lnSpc>
              <a:buFont typeface="+mj-lt"/>
              <a:buAutoNum type="arabicPeriod"/>
            </a:pPr>
            <a:r>
              <a:rPr lang="en-US" sz="1300" b="1" i="1"/>
              <a:t>"Big Data in Smart Farming - A review</a:t>
            </a:r>
            <a:r>
              <a:rPr lang="en-US" sz="1300" i="1"/>
              <a:t>"</a:t>
            </a:r>
            <a:r>
              <a:rPr lang="en-US" sz="1300"/>
              <a:t> : Describes what Big Data is and how it is connected to the future of agriculture. The role, players, effects, and challenges that are associated with the implementation of data are all addressed.</a:t>
            </a:r>
          </a:p>
          <a:p>
            <a:pPr marL="457200" indent="-457200">
              <a:lnSpc>
                <a:spcPct val="90000"/>
              </a:lnSpc>
              <a:buFont typeface="+mj-lt"/>
              <a:buAutoNum type="arabicPeriod"/>
            </a:pPr>
            <a:r>
              <a:rPr lang="en-US" sz="1300" b="1" i="1"/>
              <a:t>"Digital Technologies in Agriculture and Rural Areas"</a:t>
            </a:r>
            <a:r>
              <a:rPr lang="en-US" sz="1300" b="1"/>
              <a:t> </a:t>
            </a:r>
            <a:r>
              <a:rPr lang="en-US" sz="1300"/>
              <a:t>: Highlights the need to consider the effects of digitalization on rural populations, especially in concern of further economic and educational division for these groups.</a:t>
            </a:r>
          </a:p>
          <a:p>
            <a:pPr marL="457200" indent="-457200">
              <a:lnSpc>
                <a:spcPct val="90000"/>
              </a:lnSpc>
              <a:buFont typeface="+mj-lt"/>
              <a:buAutoNum type="arabicPeriod"/>
            </a:pPr>
            <a:r>
              <a:rPr lang="en-US" sz="1300" b="1" i="1"/>
              <a:t>"Patterns of Inequalities in Digital Agriculture”</a:t>
            </a:r>
            <a:r>
              <a:rPr lang="en-US" sz="1300" i="1"/>
              <a:t>: A Systematic Literature Review"</a:t>
            </a:r>
            <a:r>
              <a:rPr lang="en-US" sz="1300"/>
              <a:t> : Provides 5 common ways in which inequalities are or will occur between corporate entities and farmers, while introducing how both intentional product and policy can overcome these.</a:t>
            </a:r>
          </a:p>
          <a:p>
            <a:pPr marL="457200" indent="-457200">
              <a:lnSpc>
                <a:spcPct val="90000"/>
              </a:lnSpc>
              <a:buFont typeface="+mj-lt"/>
              <a:buAutoNum type="arabicPeriod"/>
            </a:pPr>
            <a:r>
              <a:rPr lang="en-US" sz="1300" b="1" i="1"/>
              <a:t>"Agriculture’s connected future: How technology can yield new growth"</a:t>
            </a:r>
            <a:r>
              <a:rPr lang="en-US" sz="1300"/>
              <a:t> : Focuses on the need for connectivity in order for advancement in Digital Ag and joining industries; also includes numerical projections of size and scope of various industries and how they may grow.</a:t>
            </a:r>
          </a:p>
          <a:p>
            <a:pPr marL="457200" indent="-457200">
              <a:lnSpc>
                <a:spcPct val="90000"/>
              </a:lnSpc>
              <a:buFont typeface="+mj-lt"/>
              <a:buAutoNum type="arabicPeriod"/>
            </a:pPr>
            <a:r>
              <a:rPr lang="en-US" sz="1300" b="1" i="1"/>
              <a:t>"Digital Agriculture"</a:t>
            </a:r>
            <a:r>
              <a:rPr lang="en-US" sz="1300" b="1"/>
              <a:t> </a:t>
            </a:r>
            <a:r>
              <a:rPr lang="en-US" sz="1300"/>
              <a:t>: Provides a broad overview of the context of Digital Agriculture and shares a vision for the future with Digital Ag.</a:t>
            </a:r>
          </a:p>
          <a:p>
            <a:pPr>
              <a:lnSpc>
                <a:spcPct val="90000"/>
              </a:lnSpc>
            </a:pPr>
            <a:endParaRPr lang="en-US" sz="1300"/>
          </a:p>
        </p:txBody>
      </p:sp>
      <p:cxnSp>
        <p:nvCxnSpPr>
          <p:cNvPr id="10" name="Straight Connector 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3" name="Oval 12">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608912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F6E8C-7ACA-2E46-9EEF-FD4DCB187602}"/>
              </a:ext>
            </a:extLst>
          </p:cNvPr>
          <p:cNvSpPr>
            <a:spLocks noGrp="1"/>
          </p:cNvSpPr>
          <p:nvPr>
            <p:ph type="title"/>
          </p:nvPr>
        </p:nvSpPr>
        <p:spPr>
          <a:xfrm>
            <a:off x="565150" y="2485898"/>
            <a:ext cx="3608387" cy="3395472"/>
          </a:xfrm>
        </p:spPr>
        <p:txBody>
          <a:bodyPr anchor="b">
            <a:normAutofit/>
          </a:bodyPr>
          <a:lstStyle/>
          <a:p>
            <a:r>
              <a:rPr lang="en-US" dirty="0"/>
              <a:t>Key Takeaways</a:t>
            </a:r>
          </a:p>
        </p:txBody>
      </p:sp>
      <p:grpSp>
        <p:nvGrpSpPr>
          <p:cNvPr id="11" name="Group 10">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7" name="Straight Connector 16">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0578FC1-271B-4C79-AEE1-B564C47427AA}"/>
              </a:ext>
            </a:extLst>
          </p:cNvPr>
          <p:cNvGraphicFramePr>
            <a:graphicFrameLocks noGrp="1"/>
          </p:cNvGraphicFramePr>
          <p:nvPr>
            <p:ph idx="1"/>
            <p:extLst>
              <p:ext uri="{D42A27DB-BD31-4B8C-83A1-F6EECF244321}">
                <p14:modId xmlns:p14="http://schemas.microsoft.com/office/powerpoint/2010/main" val="441036122"/>
              </p:ext>
            </p:extLst>
          </p:nvPr>
        </p:nvGraphicFramePr>
        <p:xfrm>
          <a:off x="5224243" y="685667"/>
          <a:ext cx="6316267" cy="5077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893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6" name="Oval 5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5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Oval 6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Oval 6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1" name="Straight Connector 8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Head with Gears">
            <a:extLst>
              <a:ext uri="{FF2B5EF4-FFF2-40B4-BE49-F238E27FC236}">
                <a16:creationId xmlns:a16="http://schemas.microsoft.com/office/drawing/2014/main" id="{A754967B-EC72-460B-B73F-6425AB6A5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44708" y="706600"/>
            <a:ext cx="2695801" cy="2695801"/>
          </a:xfrm>
          <a:prstGeom prst="rect">
            <a:avLst/>
          </a:prstGeom>
        </p:spPr>
      </p:pic>
      <p:cxnSp>
        <p:nvCxnSpPr>
          <p:cNvPr id="85" name="Straight Connector 8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50A58F28-1204-B14E-A3CB-D6EAC4FC8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8" name="Oval 87">
              <a:extLst>
                <a:ext uri="{FF2B5EF4-FFF2-40B4-BE49-F238E27FC236}">
                  <a16:creationId xmlns:a16="http://schemas.microsoft.com/office/drawing/2014/main" id="{29764EA9-1018-4444-A261-716130789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41">
              <a:extLst>
                <a:ext uri="{FF2B5EF4-FFF2-40B4-BE49-F238E27FC236}">
                  <a16:creationId xmlns:a16="http://schemas.microsoft.com/office/drawing/2014/main" id="{5D51C7DA-5177-5144-984B-00F10F561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42">
              <a:extLst>
                <a:ext uri="{FF2B5EF4-FFF2-40B4-BE49-F238E27FC236}">
                  <a16:creationId xmlns:a16="http://schemas.microsoft.com/office/drawing/2014/main" id="{4B12F2B7-1732-7B44-A39D-5F2EBDE40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3">
              <a:extLst>
                <a:ext uri="{FF2B5EF4-FFF2-40B4-BE49-F238E27FC236}">
                  <a16:creationId xmlns:a16="http://schemas.microsoft.com/office/drawing/2014/main" id="{E3C016CB-983A-A949-9D9F-D5C818C7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4">
              <a:extLst>
                <a:ext uri="{FF2B5EF4-FFF2-40B4-BE49-F238E27FC236}">
                  <a16:creationId xmlns:a16="http://schemas.microsoft.com/office/drawing/2014/main" id="{D5187172-558E-D84E-899F-EB162C03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5">
              <a:extLst>
                <a:ext uri="{FF2B5EF4-FFF2-40B4-BE49-F238E27FC236}">
                  <a16:creationId xmlns:a16="http://schemas.microsoft.com/office/drawing/2014/main" id="{39DD5291-E906-9B41-A0DD-C8B79F985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46">
              <a:extLst>
                <a:ext uri="{FF2B5EF4-FFF2-40B4-BE49-F238E27FC236}">
                  <a16:creationId xmlns:a16="http://schemas.microsoft.com/office/drawing/2014/main" id="{5221D107-563F-9147-B04E-A54D4D4CB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FB734584-78BB-A142-A875-19AA0848A822}"/>
              </a:ext>
            </a:extLst>
          </p:cNvPr>
          <p:cNvSpPr txBox="1"/>
          <p:nvPr/>
        </p:nvSpPr>
        <p:spPr>
          <a:xfrm>
            <a:off x="565150" y="1785937"/>
            <a:ext cx="7335835" cy="369332"/>
          </a:xfrm>
          <a:prstGeom prst="rect">
            <a:avLst/>
          </a:prstGeom>
          <a:solidFill>
            <a:schemeClr val="accent5">
              <a:lumMod val="20000"/>
              <a:lumOff val="80000"/>
            </a:schemeClr>
          </a:solidFill>
        </p:spPr>
        <p:txBody>
          <a:bodyPr wrap="square" rtlCol="0">
            <a:spAutoFit/>
          </a:bodyPr>
          <a:lstStyle/>
          <a:p>
            <a:endParaRPr lang="en-US" dirty="0"/>
          </a:p>
        </p:txBody>
      </p:sp>
      <p:sp>
        <p:nvSpPr>
          <p:cNvPr id="131" name="Title 1">
            <a:extLst>
              <a:ext uri="{FF2B5EF4-FFF2-40B4-BE49-F238E27FC236}">
                <a16:creationId xmlns:a16="http://schemas.microsoft.com/office/drawing/2014/main" id="{E2AA87EC-DE81-8640-B787-8F9464C067AE}"/>
              </a:ext>
            </a:extLst>
          </p:cNvPr>
          <p:cNvSpPr>
            <a:spLocks noGrp="1"/>
          </p:cNvSpPr>
          <p:nvPr>
            <p:ph type="title"/>
          </p:nvPr>
        </p:nvSpPr>
        <p:spPr>
          <a:xfrm>
            <a:off x="565150" y="768335"/>
            <a:ext cx="7335835" cy="1017602"/>
          </a:xfrm>
        </p:spPr>
        <p:txBody>
          <a:bodyPr vert="horz" lIns="91440" tIns="45720" rIns="91440" bIns="45720" rtlCol="0" anchor="t">
            <a:noAutofit/>
          </a:bodyPr>
          <a:lstStyle/>
          <a:p>
            <a:r>
              <a:rPr lang="en-US" sz="4800" dirty="0"/>
              <a:t>Your Takeaways</a:t>
            </a:r>
          </a:p>
        </p:txBody>
      </p:sp>
    </p:spTree>
    <p:extLst>
      <p:ext uri="{BB962C8B-B14F-4D97-AF65-F5344CB8AC3E}">
        <p14:creationId xmlns:p14="http://schemas.microsoft.com/office/powerpoint/2010/main" val="339617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6E8C-7ACA-2E46-9EEF-FD4DCB187602}"/>
              </a:ext>
            </a:extLst>
          </p:cNvPr>
          <p:cNvSpPr>
            <a:spLocks noGrp="1"/>
          </p:cNvSpPr>
          <p:nvPr>
            <p:ph type="title"/>
          </p:nvPr>
        </p:nvSpPr>
        <p:spPr/>
        <p:txBody>
          <a:bodyPr>
            <a:normAutofit fontScale="90000"/>
          </a:bodyPr>
          <a:lstStyle/>
          <a:p>
            <a:r>
              <a:rPr lang="en-US" dirty="0"/>
              <a:t>Main Discussion and Prompted Questions</a:t>
            </a:r>
          </a:p>
        </p:txBody>
      </p:sp>
      <p:sp>
        <p:nvSpPr>
          <p:cNvPr id="3" name="Content Placeholder 2">
            <a:extLst>
              <a:ext uri="{FF2B5EF4-FFF2-40B4-BE49-F238E27FC236}">
                <a16:creationId xmlns:a16="http://schemas.microsoft.com/office/drawing/2014/main" id="{2B58EDCF-32E1-014C-847A-A9DA0A11913E}"/>
              </a:ext>
            </a:extLst>
          </p:cNvPr>
          <p:cNvSpPr>
            <a:spLocks noGrp="1"/>
          </p:cNvSpPr>
          <p:nvPr>
            <p:ph idx="1"/>
          </p:nvPr>
        </p:nvSpPr>
        <p:spPr/>
        <p:txBody>
          <a:bodyPr>
            <a:normAutofit/>
          </a:bodyPr>
          <a:lstStyle/>
          <a:p>
            <a:r>
              <a:rPr lang="en-US" sz="1600" dirty="0"/>
              <a:t>What are the current roadblocks of Digital Ag? How can they be solved?</a:t>
            </a:r>
          </a:p>
          <a:p>
            <a:r>
              <a:rPr lang="en-US" sz="1600" dirty="0"/>
              <a:t>How does collaboration play a role in Digital Ag, and what impact does, or could it have?</a:t>
            </a:r>
          </a:p>
          <a:p>
            <a:r>
              <a:rPr lang="en-US" sz="1600" dirty="0"/>
              <a:t>Where is Digital Ag being used today and who has been successful? Why have they been successful?</a:t>
            </a:r>
          </a:p>
          <a:p>
            <a:r>
              <a:rPr lang="en-US" sz="1600" dirty="0"/>
              <a:t>Who is being targeted for adoption, and what metrics are important to this group(s)?</a:t>
            </a:r>
            <a:endParaRPr lang="en-US" sz="1800" dirty="0"/>
          </a:p>
          <a:p>
            <a:pPr marL="0" indent="0">
              <a:buNone/>
            </a:pPr>
            <a:endParaRPr lang="en-US" sz="1800" b="1" i="1" u="sng" dirty="0"/>
          </a:p>
          <a:p>
            <a:pPr marL="457200" indent="-457200">
              <a:buFont typeface="+mj-lt"/>
              <a:buAutoNum type="arabicPeriod"/>
            </a:pPr>
            <a:endParaRPr lang="en-US" dirty="0"/>
          </a:p>
        </p:txBody>
      </p:sp>
    </p:spTree>
    <p:extLst>
      <p:ext uri="{BB962C8B-B14F-4D97-AF65-F5344CB8AC3E}">
        <p14:creationId xmlns:p14="http://schemas.microsoft.com/office/powerpoint/2010/main" val="75390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9"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0"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18789-4FA0-E345-AAB7-1F3A6342A406}"/>
              </a:ext>
            </a:extLst>
          </p:cNvPr>
          <p:cNvSpPr>
            <a:spLocks noGrp="1"/>
          </p:cNvSpPr>
          <p:nvPr>
            <p:ph type="title"/>
          </p:nvPr>
        </p:nvSpPr>
        <p:spPr>
          <a:xfrm>
            <a:off x="565150" y="768335"/>
            <a:ext cx="7335835" cy="1017602"/>
          </a:xfrm>
        </p:spPr>
        <p:txBody>
          <a:bodyPr vert="horz" lIns="91440" tIns="45720" rIns="91440" bIns="45720" rtlCol="0" anchor="t">
            <a:noAutofit/>
          </a:bodyPr>
          <a:lstStyle/>
          <a:p>
            <a:r>
              <a:rPr lang="en-US" sz="4800" dirty="0"/>
              <a:t>Additional Notes</a:t>
            </a:r>
          </a:p>
        </p:txBody>
      </p:sp>
      <p:pic>
        <p:nvPicPr>
          <p:cNvPr id="7" name="Graphic 6" descr="Paperclip">
            <a:extLst>
              <a:ext uri="{FF2B5EF4-FFF2-40B4-BE49-F238E27FC236}">
                <a16:creationId xmlns:a16="http://schemas.microsoft.com/office/drawing/2014/main" id="{4CEE8C3C-810A-4E26-A722-0BB0D38764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44708" y="706600"/>
            <a:ext cx="2695801" cy="2695801"/>
          </a:xfrm>
          <a:prstGeom prst="rect">
            <a:avLst/>
          </a:prstGeom>
        </p:spPr>
      </p:pic>
      <p:cxnSp>
        <p:nvCxnSpPr>
          <p:cNvPr id="121" name="Straight Connector 8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2" name="Group 85">
            <a:extLst>
              <a:ext uri="{FF2B5EF4-FFF2-40B4-BE49-F238E27FC236}">
                <a16:creationId xmlns:a16="http://schemas.microsoft.com/office/drawing/2014/main" id="{50A58F28-1204-B14E-A3CB-D6EAC4FC8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3" name="Oval 86">
              <a:extLst>
                <a:ext uri="{FF2B5EF4-FFF2-40B4-BE49-F238E27FC236}">
                  <a16:creationId xmlns:a16="http://schemas.microsoft.com/office/drawing/2014/main" id="{29764EA9-1018-4444-A261-716130789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41">
              <a:extLst>
                <a:ext uri="{FF2B5EF4-FFF2-40B4-BE49-F238E27FC236}">
                  <a16:creationId xmlns:a16="http://schemas.microsoft.com/office/drawing/2014/main" id="{5D51C7DA-5177-5144-984B-00F10F561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42">
              <a:extLst>
                <a:ext uri="{FF2B5EF4-FFF2-40B4-BE49-F238E27FC236}">
                  <a16:creationId xmlns:a16="http://schemas.microsoft.com/office/drawing/2014/main" id="{4B12F2B7-1732-7B44-A39D-5F2EBDE40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43">
              <a:extLst>
                <a:ext uri="{FF2B5EF4-FFF2-40B4-BE49-F238E27FC236}">
                  <a16:creationId xmlns:a16="http://schemas.microsoft.com/office/drawing/2014/main" id="{E3C016CB-983A-A949-9D9F-D5C818C7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4">
              <a:extLst>
                <a:ext uri="{FF2B5EF4-FFF2-40B4-BE49-F238E27FC236}">
                  <a16:creationId xmlns:a16="http://schemas.microsoft.com/office/drawing/2014/main" id="{D5187172-558E-D84E-899F-EB162C03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5">
              <a:extLst>
                <a:ext uri="{FF2B5EF4-FFF2-40B4-BE49-F238E27FC236}">
                  <a16:creationId xmlns:a16="http://schemas.microsoft.com/office/drawing/2014/main" id="{39DD5291-E906-9B41-A0DD-C8B79F985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6">
              <a:extLst>
                <a:ext uri="{FF2B5EF4-FFF2-40B4-BE49-F238E27FC236}">
                  <a16:creationId xmlns:a16="http://schemas.microsoft.com/office/drawing/2014/main" id="{5221D107-563F-9147-B04E-A54D4D4CB7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FB734584-78BB-A142-A875-19AA0848A822}"/>
              </a:ext>
            </a:extLst>
          </p:cNvPr>
          <p:cNvSpPr txBox="1"/>
          <p:nvPr/>
        </p:nvSpPr>
        <p:spPr>
          <a:xfrm>
            <a:off x="565150" y="1785937"/>
            <a:ext cx="7335835" cy="369332"/>
          </a:xfrm>
          <a:prstGeom prst="rect">
            <a:avLst/>
          </a:prstGeom>
          <a:solidFill>
            <a:schemeClr val="accent5">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1467127047"/>
      </p:ext>
    </p:extLst>
  </p:cSld>
  <p:clrMapOvr>
    <a:masterClrMapping/>
  </p:clrMapOvr>
</p:sld>
</file>

<file path=ppt/theme/theme1.xml><?xml version="1.0" encoding="utf-8"?>
<a:theme xmlns:a="http://schemas.openxmlformats.org/drawingml/2006/main" name="Punchcar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{19609EF5-A318-E547-B98A-622596499122}tf16401378</Template>
  <TotalTime>7096</TotalTime>
  <Words>530</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Neue Haas Grotesk Text Pro</vt:lpstr>
      <vt:lpstr>PunchcardVTI</vt:lpstr>
      <vt:lpstr>Digital Agriculture Discussion #1</vt:lpstr>
      <vt:lpstr>What is Digital Ag?</vt:lpstr>
      <vt:lpstr>Topic Overview</vt:lpstr>
      <vt:lpstr>Short Synopsis of Readings</vt:lpstr>
      <vt:lpstr>Key Takeaways</vt:lpstr>
      <vt:lpstr>Your Takeaways</vt:lpstr>
      <vt:lpstr>Main Discussion and Prompted Questions</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Agriculture Discussion #1</dc:title>
  <dc:creator>Adam B Schreck</dc:creator>
  <cp:lastModifiedBy>Adam B Schreck</cp:lastModifiedBy>
  <cp:revision>3</cp:revision>
  <dcterms:created xsi:type="dcterms:W3CDTF">2022-01-19T19:33:21Z</dcterms:created>
  <dcterms:modified xsi:type="dcterms:W3CDTF">2022-01-24T17:50:04Z</dcterms:modified>
</cp:coreProperties>
</file>