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339" r:id="rId4"/>
    <p:sldId id="340" r:id="rId5"/>
    <p:sldId id="341" r:id="rId6"/>
    <p:sldId id="376" r:id="rId7"/>
    <p:sldId id="342" r:id="rId8"/>
    <p:sldId id="343" r:id="rId9"/>
    <p:sldId id="344" r:id="rId10"/>
    <p:sldId id="345" r:id="rId11"/>
    <p:sldId id="380" r:id="rId12"/>
    <p:sldId id="346" r:id="rId13"/>
    <p:sldId id="381" r:id="rId14"/>
    <p:sldId id="382" r:id="rId15"/>
    <p:sldId id="379" r:id="rId16"/>
    <p:sldId id="383" r:id="rId17"/>
    <p:sldId id="378" r:id="rId18"/>
    <p:sldId id="348" r:id="rId19"/>
    <p:sldId id="389" r:id="rId20"/>
    <p:sldId id="349" r:id="rId21"/>
    <p:sldId id="384" r:id="rId22"/>
    <p:sldId id="350" r:id="rId23"/>
    <p:sldId id="385" r:id="rId24"/>
    <p:sldId id="351" r:id="rId25"/>
    <p:sldId id="386" r:id="rId26"/>
    <p:sldId id="352" r:id="rId27"/>
    <p:sldId id="353" r:id="rId28"/>
    <p:sldId id="387" r:id="rId29"/>
    <p:sldId id="354" r:id="rId30"/>
    <p:sldId id="388" r:id="rId31"/>
    <p:sldId id="356" r:id="rId32"/>
    <p:sldId id="357" r:id="rId33"/>
    <p:sldId id="358" r:id="rId34"/>
    <p:sldId id="359" r:id="rId35"/>
    <p:sldId id="360" r:id="rId36"/>
    <p:sldId id="361" r:id="rId37"/>
    <p:sldId id="362" r:id="rId38"/>
    <p:sldId id="363" r:id="rId39"/>
    <p:sldId id="364" r:id="rId40"/>
    <p:sldId id="365" r:id="rId41"/>
    <p:sldId id="366" r:id="rId42"/>
    <p:sldId id="367" r:id="rId43"/>
    <p:sldId id="368" r:id="rId44"/>
    <p:sldId id="370" r:id="rId45"/>
    <p:sldId id="371" r:id="rId46"/>
    <p:sldId id="372" r:id="rId47"/>
    <p:sldId id="373" r:id="rId48"/>
    <p:sldId id="374" r:id="rId49"/>
    <p:sldId id="375" r:id="rId50"/>
    <p:sldId id="297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443F4"/>
    <a:srgbClr val="919191"/>
    <a:srgbClr val="FCFEB9"/>
    <a:srgbClr val="EAEC5E"/>
    <a:srgbClr val="00279F"/>
    <a:srgbClr val="A2C1FE"/>
    <a:srgbClr val="CECECE"/>
    <a:srgbClr val="DADAD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31148" autoAdjust="0"/>
    <p:restoredTop sz="90929"/>
  </p:normalViewPr>
  <p:slideViewPr>
    <p:cSldViewPr>
      <p:cViewPr varScale="1">
        <p:scale>
          <a:sx n="79" d="100"/>
          <a:sy n="79" d="100"/>
        </p:scale>
        <p:origin x="-130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1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9.xml"/><Relationship Id="rId13" Type="http://schemas.openxmlformats.org/officeDocument/2006/relationships/slide" Target="slides/slide44.xml"/><Relationship Id="rId3" Type="http://schemas.openxmlformats.org/officeDocument/2006/relationships/slide" Target="slides/slide16.xml"/><Relationship Id="rId7" Type="http://schemas.openxmlformats.org/officeDocument/2006/relationships/slide" Target="slides/slide27.xml"/><Relationship Id="rId12" Type="http://schemas.openxmlformats.org/officeDocument/2006/relationships/slide" Target="slides/slide43.xml"/><Relationship Id="rId2" Type="http://schemas.openxmlformats.org/officeDocument/2006/relationships/slide" Target="slides/slide12.xml"/><Relationship Id="rId16" Type="http://schemas.openxmlformats.org/officeDocument/2006/relationships/slide" Target="slides/slide49.xml"/><Relationship Id="rId1" Type="http://schemas.openxmlformats.org/officeDocument/2006/relationships/slide" Target="slides/slide9.xml"/><Relationship Id="rId6" Type="http://schemas.openxmlformats.org/officeDocument/2006/relationships/slide" Target="slides/slide24.xml"/><Relationship Id="rId11" Type="http://schemas.openxmlformats.org/officeDocument/2006/relationships/slide" Target="slides/slide41.xml"/><Relationship Id="rId5" Type="http://schemas.openxmlformats.org/officeDocument/2006/relationships/slide" Target="slides/slide21.xml"/><Relationship Id="rId15" Type="http://schemas.openxmlformats.org/officeDocument/2006/relationships/slide" Target="slides/slide47.xml"/><Relationship Id="rId10" Type="http://schemas.openxmlformats.org/officeDocument/2006/relationships/slide" Target="slides/slide39.xml"/><Relationship Id="rId4" Type="http://schemas.openxmlformats.org/officeDocument/2006/relationships/slide" Target="slides/slide18.xml"/><Relationship Id="rId9" Type="http://schemas.openxmlformats.org/officeDocument/2006/relationships/slide" Target="slides/slide37.xml"/><Relationship Id="rId14" Type="http://schemas.openxmlformats.org/officeDocument/2006/relationships/slide" Target="slides/slide4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400800" y="8750300"/>
            <a:ext cx="3873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C3ED82D7-A281-4432-B2D3-69FCDFA8BD26}" type="slidenum">
              <a:rPr lang="en-US" sz="1400"/>
              <a:pPr algn="r"/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400800" y="8750300"/>
            <a:ext cx="3873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BB8D5CCF-918D-4BA8-9679-DBA9D5105EEF}" type="slidenum">
              <a:rPr lang="en-US" sz="1400"/>
              <a:pPr algn="r"/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243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9388" y="171450"/>
            <a:ext cx="1947862" cy="5924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2625" y="171450"/>
            <a:ext cx="5694363" cy="5924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2625" y="1981200"/>
            <a:ext cx="38195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981200"/>
            <a:ext cx="38195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279F"/>
            </a:gs>
            <a:gs pos="100000">
              <a:srgbClr val="00279F">
                <a:gamma/>
                <a:shade val="63529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2625" y="1981200"/>
            <a:ext cx="779145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71450"/>
            <a:ext cx="779145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1030" name="Group 6"/>
          <p:cNvGrpSpPr>
            <a:grpSpLocks/>
          </p:cNvGrpSpPr>
          <p:nvPr/>
        </p:nvGrpSpPr>
        <p:grpSpPr bwMode="auto">
          <a:xfrm>
            <a:off x="0" y="1504950"/>
            <a:ext cx="8039100" cy="71438"/>
            <a:chOff x="0" y="948"/>
            <a:chExt cx="5064" cy="45"/>
          </a:xfrm>
        </p:grpSpPr>
        <p:sp>
          <p:nvSpPr>
            <p:cNvPr id="1028" name="Rectangle 4"/>
            <p:cNvSpPr>
              <a:spLocks noChangeArrowheads="1"/>
            </p:cNvSpPr>
            <p:nvPr/>
          </p:nvSpPr>
          <p:spPr bwMode="auto">
            <a:xfrm>
              <a:off x="0" y="948"/>
              <a:ext cx="5064" cy="23"/>
            </a:xfrm>
            <a:prstGeom prst="rect">
              <a:avLst/>
            </a:prstGeom>
            <a:gradFill rotWithShape="0">
              <a:gsLst>
                <a:gs pos="0">
                  <a:srgbClr val="FAFD00">
                    <a:gamma/>
                    <a:shade val="89804"/>
                    <a:invGamma/>
                  </a:srgbClr>
                </a:gs>
                <a:gs pos="50000">
                  <a:srgbClr val="FAFD00"/>
                </a:gs>
                <a:gs pos="100000">
                  <a:srgbClr val="FAFD00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0" y="982"/>
              <a:ext cx="5064" cy="11"/>
            </a:xfrm>
            <a:prstGeom prst="rect">
              <a:avLst/>
            </a:prstGeom>
            <a:gradFill rotWithShape="0">
              <a:gsLst>
                <a:gs pos="0">
                  <a:srgbClr val="618FFD">
                    <a:gamma/>
                    <a:shade val="80000"/>
                    <a:invGamma/>
                  </a:srgbClr>
                </a:gs>
                <a:gs pos="50000">
                  <a:srgbClr val="618FFD"/>
                </a:gs>
                <a:gs pos="100000">
                  <a:srgbClr val="618FFD">
                    <a:gamma/>
                    <a:shade val="80000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021638" y="1376363"/>
            <a:ext cx="11080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b="1">
                <a:solidFill>
                  <a:schemeClr val="folHlink"/>
                </a:solidFill>
                <a:latin typeface="Arial" charset="0"/>
              </a:rPr>
              <a:t>Chapter 2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u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2C1FE"/>
        </a:buClr>
        <a:buSzPct val="12500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Chapter  2:</a:t>
            </a:r>
            <a:br>
              <a:rPr lang="en-US"/>
            </a:br>
            <a:r>
              <a:rPr lang="en-US"/>
              <a:t>Network Design Essentials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ln/>
        </p:spPr>
        <p:txBody>
          <a:bodyPr/>
          <a:lstStyle/>
          <a:p>
            <a:pPr marL="342900" indent="-342900"/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 Communications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computer addresses data to one or more computers</a:t>
            </a:r>
          </a:p>
          <a:p>
            <a:r>
              <a:rPr lang="en-US"/>
              <a:t>The data is transmitted across the cable in the form of electronic signals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the Signal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Computer addresses the data, breaks it into packets, and sends it across the network as electronic signals</a:t>
            </a:r>
          </a:p>
          <a:p>
            <a:pPr>
              <a:lnSpc>
                <a:spcPct val="90000"/>
              </a:lnSpc>
            </a:pPr>
            <a:r>
              <a:rPr lang="en-US"/>
              <a:t>Signals travel on the backbone; all connected computers receive them</a:t>
            </a:r>
          </a:p>
          <a:p>
            <a:pPr>
              <a:lnSpc>
                <a:spcPct val="90000"/>
              </a:lnSpc>
            </a:pPr>
            <a:r>
              <a:rPr lang="en-US"/>
              <a:t>Because packets are addressed, only those computers that these signals are destined for accept the data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Communication</a:t>
            </a:r>
            <a:br>
              <a:rPr lang="en-US"/>
            </a:br>
            <a:r>
              <a:rPr lang="en-US"/>
              <a:t>on a Bus Network</a:t>
            </a:r>
          </a:p>
        </p:txBody>
      </p:sp>
      <p:pic>
        <p:nvPicPr>
          <p:cNvPr id="250884" name="Picture 4" descr="D:\A1996\Ch02\Fig02-02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1300" y="1905000"/>
            <a:ext cx="6119813" cy="4591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 Communications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Factors affecting speed of a bus network</a:t>
            </a:r>
          </a:p>
          <a:p>
            <a:pPr lvl="1"/>
            <a:r>
              <a:rPr lang="en-US" sz="2400"/>
              <a:t>Number of computers attached to the network (only one computer can send information at a time)</a:t>
            </a:r>
          </a:p>
          <a:p>
            <a:pPr lvl="1"/>
            <a:r>
              <a:rPr lang="en-US" sz="2400"/>
              <a:t>Hardware capabilities of the computers</a:t>
            </a:r>
          </a:p>
          <a:p>
            <a:pPr lvl="1"/>
            <a:r>
              <a:rPr lang="en-US" sz="2400"/>
              <a:t>Number of times a computer tries to send its data</a:t>
            </a:r>
          </a:p>
          <a:p>
            <a:pPr lvl="1"/>
            <a:r>
              <a:rPr lang="en-US" sz="2400"/>
              <a:t>Applications used on the computers</a:t>
            </a:r>
          </a:p>
          <a:p>
            <a:pPr lvl="1"/>
            <a:r>
              <a:rPr lang="en-US" sz="2400"/>
              <a:t>Cables used in the network</a:t>
            </a:r>
          </a:p>
          <a:p>
            <a:pPr lvl="1"/>
            <a:r>
              <a:rPr lang="en-US" sz="2400"/>
              <a:t>Distance between the computers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 Communications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Passive topology</a:t>
            </a:r>
          </a:p>
          <a:p>
            <a:pPr lvl="1"/>
            <a:r>
              <a:rPr lang="en-US"/>
              <a:t>Computers only listen for data being sent; they do not move data</a:t>
            </a:r>
          </a:p>
          <a:p>
            <a:pPr lvl="1"/>
            <a:r>
              <a:rPr lang="en-US"/>
              <a:t>If one computer fails, it has no effect on the rest of the network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Signal Bounce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Occurs when a bus is not terminated and signals continue to traverse the network; prevents other computers from sending data</a:t>
            </a:r>
          </a:p>
          <a:p>
            <a:r>
              <a:rPr lang="en-US"/>
              <a:t>All signals must stop when they reach the end of any segment in a bus topology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Signal Bounce</a:t>
            </a:r>
          </a:p>
        </p:txBody>
      </p:sp>
      <p:pic>
        <p:nvPicPr>
          <p:cNvPr id="337924" name="Picture 4" descr="D:\A1996\Ch02\Fig02-03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3200" y="1905000"/>
            <a:ext cx="6196013" cy="464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Cable Termination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terminator attached to each end of a cable prevents signals from bouncing</a:t>
            </a:r>
          </a:p>
          <a:p>
            <a:r>
              <a:rPr lang="en-US"/>
              <a:t>Cable terminators absorb an electronic signal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Cable Termination</a:t>
            </a:r>
          </a:p>
        </p:txBody>
      </p:sp>
      <p:pic>
        <p:nvPicPr>
          <p:cNvPr id="252932" name="Picture 4" descr="D:\A1996\Ch02\Fig02-04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6988" y="1714500"/>
            <a:ext cx="6550025" cy="4914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BUS NETWORK CONNECTORS</a:t>
            </a:r>
            <a:endParaRPr lang="en-US" dirty="0"/>
          </a:p>
        </p:txBody>
      </p:sp>
      <p:pic>
        <p:nvPicPr>
          <p:cNvPr id="3" name="Picture 5" descr="Fig03-02"/>
          <p:cNvPicPr>
            <a:picLocks noChangeAspect="1" noChangeArrowheads="1"/>
          </p:cNvPicPr>
          <p:nvPr/>
        </p:nvPicPr>
        <p:blipFill>
          <a:blip r:embed="rId2"/>
          <a:srcRect t="20000" b="20000"/>
          <a:stretch>
            <a:fillRect/>
          </a:stretch>
        </p:blipFill>
        <p:spPr bwMode="auto">
          <a:xfrm>
            <a:off x="508000" y="2286000"/>
            <a:ext cx="8126413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Learning 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Design a network layout</a:t>
            </a:r>
          </a:p>
          <a:p>
            <a:r>
              <a:rPr lang="en-US"/>
              <a:t>Understand the various networking topologies</a:t>
            </a:r>
          </a:p>
          <a:p>
            <a:r>
              <a:rPr lang="en-US"/>
              <a:t>Integrate the use of hubs into your network</a:t>
            </a:r>
          </a:p>
          <a:p>
            <a:r>
              <a:rPr lang="en-US"/>
              <a:t>Integrate the use of switches into your network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8008938" y="6497638"/>
            <a:ext cx="11207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>
                <a:solidFill>
                  <a:schemeClr val="folHlink"/>
                </a:solidFill>
                <a:latin typeface="Arial" charset="0"/>
              </a:rPr>
              <a:t>continued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Cable Failure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Occurs when the cable is physically cut or one end becomes disconnected; the cable is no longer terminated and signals can bounce, halting all network activity</a:t>
            </a:r>
          </a:p>
          <a:p>
            <a:r>
              <a:rPr lang="en-US"/>
              <a:t>Computers can still function as standalone systems, but no network communications are possible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Cable Failure</a:t>
            </a:r>
          </a:p>
        </p:txBody>
      </p:sp>
      <p:pic>
        <p:nvPicPr>
          <p:cNvPr id="347140" name="Picture 4" descr="D:\A1996\Ch02\Fig02-05.BMP"/>
          <p:cNvPicPr>
            <a:picLocks noChangeAspect="1" noChangeArrowheads="1"/>
          </p:cNvPicPr>
          <p:nvPr/>
        </p:nvPicPr>
        <p:blipFill>
          <a:blip r:embed="rId3"/>
          <a:srcRect t="5000" b="7500"/>
          <a:stretch>
            <a:fillRect/>
          </a:stretch>
        </p:blipFill>
        <p:spPr bwMode="auto">
          <a:xfrm>
            <a:off x="977900" y="1828800"/>
            <a:ext cx="7186613" cy="4716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 Network Expansion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using Ethernet 10Base2 (thinnet), expand networks by attaching a BNC barrel connector between cable segments</a:t>
            </a:r>
          </a:p>
          <a:p>
            <a:r>
              <a:rPr lang="en-US"/>
              <a:t>Use a repeater to eliminate the effects of signal attenuation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 Topology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Computers are connected by cable segments to a central hub</a:t>
            </a:r>
          </a:p>
          <a:p>
            <a:pPr>
              <a:lnSpc>
                <a:spcPct val="90000"/>
              </a:lnSpc>
            </a:pPr>
            <a:r>
              <a:rPr lang="en-US"/>
              <a:t>Hub receives and retransmits signals down every cable segment to all other computers/devices</a:t>
            </a:r>
          </a:p>
          <a:p>
            <a:pPr>
              <a:lnSpc>
                <a:spcPct val="90000"/>
              </a:lnSpc>
            </a:pPr>
            <a:r>
              <a:rPr lang="en-US"/>
              <a:t>Only the computers that such signals address directly pay attention to or act upon that data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 Topology</a:t>
            </a:r>
          </a:p>
        </p:txBody>
      </p:sp>
      <p:pic>
        <p:nvPicPr>
          <p:cNvPr id="256004" name="Picture 4" descr="D:\A1996\Ch02\Fig02-06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827213"/>
            <a:ext cx="6399213" cy="48021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 Topology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Benefits</a:t>
            </a:r>
          </a:p>
          <a:p>
            <a:pPr lvl="1">
              <a:lnSpc>
                <a:spcPct val="90000"/>
              </a:lnSpc>
            </a:pPr>
            <a:r>
              <a:rPr lang="en-US"/>
              <a:t>Inherent centralization of resources</a:t>
            </a:r>
          </a:p>
          <a:p>
            <a:pPr lvl="1">
              <a:lnSpc>
                <a:spcPct val="90000"/>
              </a:lnSpc>
            </a:pPr>
            <a:r>
              <a:rPr lang="en-US"/>
              <a:t>Higher degree of fault tolerance; if one computer or cable fails, it has no effect on the rest of the network</a:t>
            </a:r>
          </a:p>
          <a:p>
            <a:pPr>
              <a:lnSpc>
                <a:spcPct val="90000"/>
              </a:lnSpc>
            </a:pPr>
            <a:r>
              <a:rPr lang="en-US"/>
              <a:t>Drawbacks</a:t>
            </a:r>
          </a:p>
          <a:p>
            <a:pPr lvl="1">
              <a:lnSpc>
                <a:spcPct val="90000"/>
              </a:lnSpc>
            </a:pPr>
            <a:r>
              <a:rPr lang="en-US"/>
              <a:t>Requires more intricate cable installation</a:t>
            </a:r>
          </a:p>
          <a:p>
            <a:pPr lvl="1">
              <a:lnSpc>
                <a:spcPct val="90000"/>
              </a:lnSpc>
            </a:pPr>
            <a:r>
              <a:rPr lang="en-US"/>
              <a:t>If the hub fails, all other attached computers/devices lose network access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Ring Topology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As a computer receives a signal, it either acts on it or regenerates it and passes it along</a:t>
            </a:r>
          </a:p>
          <a:p>
            <a:r>
              <a:rPr lang="en-US" sz="2800"/>
              <a:t>Signals travel in only one direction around the ring (no termination required)</a:t>
            </a:r>
          </a:p>
          <a:p>
            <a:pPr lvl="1"/>
            <a:r>
              <a:rPr lang="en-US" sz="2400"/>
              <a:t>Token passing</a:t>
            </a:r>
          </a:p>
          <a:p>
            <a:r>
              <a:rPr lang="en-US" sz="2800"/>
              <a:t>Active topology</a:t>
            </a:r>
          </a:p>
          <a:p>
            <a:pPr lvl="1"/>
            <a:r>
              <a:rPr lang="en-US" sz="2400"/>
              <a:t>Every computer in a ring is responsible for retransmitting the token or data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Ring Topology </a:t>
            </a:r>
          </a:p>
        </p:txBody>
      </p:sp>
      <p:pic>
        <p:nvPicPr>
          <p:cNvPr id="258052" name="Picture 4" descr="D:\A1996\Ch02\Fig02-07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7150" y="1762125"/>
            <a:ext cx="6488113" cy="4867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Ring Topology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Advantages</a:t>
            </a:r>
          </a:p>
          <a:p>
            <a:pPr lvl="1">
              <a:lnSpc>
                <a:spcPct val="90000"/>
              </a:lnSpc>
            </a:pPr>
            <a:r>
              <a:rPr lang="en-US"/>
              <a:t>Very fast</a:t>
            </a:r>
          </a:p>
          <a:p>
            <a:pPr lvl="1">
              <a:lnSpc>
                <a:spcPct val="90000"/>
              </a:lnSpc>
            </a:pPr>
            <a:r>
              <a:rPr lang="en-US"/>
              <a:t>“Smart hubs” recognize a computer’s failure and automatically remove the computer from the ring</a:t>
            </a:r>
          </a:p>
          <a:p>
            <a:pPr lvl="1">
              <a:lnSpc>
                <a:spcPct val="90000"/>
              </a:lnSpc>
            </a:pPr>
            <a:r>
              <a:rPr lang="en-US"/>
              <a:t>Able to share network resources fairly</a:t>
            </a:r>
          </a:p>
          <a:p>
            <a:pPr>
              <a:lnSpc>
                <a:spcPct val="90000"/>
              </a:lnSpc>
            </a:pPr>
            <a:r>
              <a:rPr lang="en-US"/>
              <a:t>Drawback</a:t>
            </a:r>
          </a:p>
          <a:p>
            <a:pPr lvl="1">
              <a:lnSpc>
                <a:spcPct val="90000"/>
              </a:lnSpc>
            </a:pPr>
            <a:r>
              <a:rPr lang="en-US"/>
              <a:t>Adding computers consistently degrades network performance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Hubs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Central point of concentration for a star network</a:t>
            </a:r>
          </a:p>
          <a:p>
            <a:r>
              <a:rPr lang="en-US"/>
              <a:t>Pass electronic signals to the network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Explore the variations of the standard networking topologies</a:t>
            </a:r>
          </a:p>
          <a:p>
            <a:r>
              <a:rPr lang="en-US"/>
              <a:t>Select the best network topology for your environment</a:t>
            </a:r>
          </a:p>
          <a:p>
            <a:r>
              <a:rPr lang="en-US"/>
              <a:t>Construct your network layout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Hubs</a:t>
            </a:r>
          </a:p>
        </p:txBody>
      </p:sp>
      <p:pic>
        <p:nvPicPr>
          <p:cNvPr id="401413" name="Picture 5" descr="D:\A1996\Ch02\Fig02-08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827213"/>
            <a:ext cx="6399213" cy="48021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Active Hubs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Regenerate the signals as they receive them and send them along</a:t>
            </a:r>
          </a:p>
          <a:p>
            <a:r>
              <a:rPr lang="en-US"/>
              <a:t>Generally have many ports; sometimes called multiport repeaters</a:t>
            </a:r>
          </a:p>
          <a:p>
            <a:r>
              <a:rPr lang="en-US"/>
              <a:t>Require electrical power to run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Passive Hubs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Simply a central connection point</a:t>
            </a:r>
          </a:p>
          <a:p>
            <a:r>
              <a:rPr lang="en-US"/>
              <a:t>Signal passes through the hub without any amplification or regeneration</a:t>
            </a:r>
          </a:p>
          <a:p>
            <a:r>
              <a:rPr lang="en-US"/>
              <a:t>Require no power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Hybrid Hubs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Interconnect different types of cables</a:t>
            </a:r>
          </a:p>
          <a:p>
            <a:r>
              <a:rPr lang="en-US"/>
              <a:t>Maximize a network’s efficiency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Switches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Special networking devices that manage network connections between any pair of star-wired devices on a network</a:t>
            </a:r>
          </a:p>
          <a:p>
            <a:pPr>
              <a:lnSpc>
                <a:spcPct val="90000"/>
              </a:lnSpc>
            </a:pPr>
            <a:r>
              <a:rPr lang="en-US" sz="2800"/>
              <a:t>Offer greater bandwidth and intelligence</a:t>
            </a:r>
          </a:p>
          <a:p>
            <a:pPr>
              <a:lnSpc>
                <a:spcPct val="90000"/>
              </a:lnSpc>
            </a:pPr>
            <a:r>
              <a:rPr lang="en-US" sz="2800"/>
              <a:t>Support a variety of networking topologies</a:t>
            </a:r>
          </a:p>
          <a:p>
            <a:pPr>
              <a:lnSpc>
                <a:spcPct val="90000"/>
              </a:lnSpc>
            </a:pPr>
            <a:r>
              <a:rPr lang="en-US" sz="2800"/>
              <a:t>Organize groups of devices into virtual LANs</a:t>
            </a:r>
          </a:p>
          <a:p>
            <a:pPr>
              <a:lnSpc>
                <a:spcPct val="90000"/>
              </a:lnSpc>
            </a:pPr>
            <a:r>
              <a:rPr lang="en-US" sz="2800"/>
              <a:t>Manage communications among multiple virtual LANs</a:t>
            </a:r>
          </a:p>
          <a:p>
            <a:pPr>
              <a:lnSpc>
                <a:spcPct val="90000"/>
              </a:lnSpc>
            </a:pPr>
            <a:r>
              <a:rPr lang="en-US" sz="2800"/>
              <a:t>Provide comprehensive network management capabilities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Variations of the Major Topologies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Mesh</a:t>
            </a:r>
          </a:p>
          <a:p>
            <a:r>
              <a:rPr lang="en-US"/>
              <a:t>Star bus</a:t>
            </a:r>
          </a:p>
          <a:p>
            <a:r>
              <a:rPr lang="en-US"/>
              <a:t>Star ring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Mesh Topology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Most fault tolerant but also most expensive</a:t>
            </a:r>
          </a:p>
          <a:p>
            <a:r>
              <a:rPr lang="en-US" sz="2800"/>
              <a:t>All computers connect to each other</a:t>
            </a:r>
          </a:p>
          <a:p>
            <a:r>
              <a:rPr lang="en-US" sz="2800"/>
              <a:t>A single device/cable failure affects network performance only minimally</a:t>
            </a:r>
          </a:p>
          <a:p>
            <a:r>
              <a:rPr lang="en-US" sz="2800"/>
              <a:t>Used on wide area networking to ensure that all sites remain able to communicate in the event of cable failure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Mesh Topology </a:t>
            </a:r>
          </a:p>
        </p:txBody>
      </p:sp>
      <p:pic>
        <p:nvPicPr>
          <p:cNvPr id="267268" name="Picture 4" descr="D:\A1996\Ch02\Fig02-09.BMP"/>
          <p:cNvPicPr>
            <a:picLocks noChangeAspect="1" noChangeArrowheads="1"/>
          </p:cNvPicPr>
          <p:nvPr/>
        </p:nvPicPr>
        <p:blipFill>
          <a:blip r:embed="rId3"/>
          <a:srcRect l="5939" r="5959"/>
          <a:stretch>
            <a:fillRect/>
          </a:stretch>
        </p:blipFill>
        <p:spPr bwMode="auto">
          <a:xfrm>
            <a:off x="1716088" y="1752600"/>
            <a:ext cx="5711825" cy="4864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 Bus Topology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Combines star and bus topologies</a:t>
            </a:r>
          </a:p>
          <a:p>
            <a:pPr>
              <a:lnSpc>
                <a:spcPct val="90000"/>
              </a:lnSpc>
            </a:pPr>
            <a:r>
              <a:rPr lang="en-US"/>
              <a:t>Centralized management</a:t>
            </a:r>
          </a:p>
          <a:p>
            <a:pPr>
              <a:lnSpc>
                <a:spcPct val="90000"/>
              </a:lnSpc>
            </a:pPr>
            <a:r>
              <a:rPr lang="en-US"/>
              <a:t>Star configuration minimizes any single computer failure’s effect on the network</a:t>
            </a:r>
          </a:p>
          <a:p>
            <a:pPr>
              <a:lnSpc>
                <a:spcPct val="90000"/>
              </a:lnSpc>
            </a:pPr>
            <a:r>
              <a:rPr lang="en-US"/>
              <a:t>If a hub fails, the computers attached to it cannot communicate, but other hub-computer connections remain intact and communication continues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 Bus Topology </a:t>
            </a:r>
          </a:p>
        </p:txBody>
      </p:sp>
      <p:pic>
        <p:nvPicPr>
          <p:cNvPr id="269316" name="Picture 4" descr="D:\A1996\Ch02\Fig02-10.BMP"/>
          <p:cNvPicPr>
            <a:picLocks noChangeAspect="1" noChangeArrowheads="1"/>
          </p:cNvPicPr>
          <p:nvPr/>
        </p:nvPicPr>
        <p:blipFill>
          <a:blip r:embed="rId3"/>
          <a:srcRect t="14999" b="14999"/>
          <a:stretch>
            <a:fillRect/>
          </a:stretch>
        </p:blipFill>
        <p:spPr bwMode="auto">
          <a:xfrm>
            <a:off x="508000" y="1981200"/>
            <a:ext cx="8126413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Design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Analyze network requirements</a:t>
            </a:r>
          </a:p>
          <a:p>
            <a:r>
              <a:rPr lang="en-US"/>
              <a:t>Select a network topology and equipment to fit that topology</a:t>
            </a:r>
          </a:p>
          <a:p>
            <a:r>
              <a:rPr lang="en-US"/>
              <a:t>Map out your design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 Ring Topology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Wired as a star; handles network traffic like a ring</a:t>
            </a:r>
          </a:p>
          <a:p>
            <a:r>
              <a:rPr lang="en-US"/>
              <a:t>Centralized management</a:t>
            </a:r>
          </a:p>
          <a:p>
            <a:r>
              <a:rPr lang="en-US"/>
              <a:t>A single computer failure does not affect network traffic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 Ring Topology </a:t>
            </a:r>
          </a:p>
        </p:txBody>
      </p:sp>
      <p:pic>
        <p:nvPicPr>
          <p:cNvPr id="271364" name="Picture 4" descr="D:\A1996\Ch02\Fig02-1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3188" y="1828800"/>
            <a:ext cx="6397625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Interconnecting Multiple Virtual LANs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Modern switches can deliver the same functionality as a hub (which links individual devices together into a LAN) and a router (which links multiple LANs together into an internetwork)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Selecting a Bus Topology </a:t>
            </a:r>
          </a:p>
        </p:txBody>
      </p:sp>
      <p:pic>
        <p:nvPicPr>
          <p:cNvPr id="273412" name="Picture 4" descr="D:\A1996\Ch02\Tbl02-01.BMP"/>
          <p:cNvPicPr>
            <a:picLocks noChangeAspect="1" noChangeArrowheads="1"/>
          </p:cNvPicPr>
          <p:nvPr/>
        </p:nvPicPr>
        <p:blipFill>
          <a:blip r:embed="rId3"/>
          <a:srcRect t="30019" b="30045"/>
          <a:stretch>
            <a:fillRect/>
          </a:stretch>
        </p:blipFill>
        <p:spPr bwMode="auto">
          <a:xfrm>
            <a:off x="506413" y="2209800"/>
            <a:ext cx="8129587" cy="2435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Selecting a Ring Topology</a:t>
            </a:r>
          </a:p>
        </p:txBody>
      </p:sp>
      <p:pic>
        <p:nvPicPr>
          <p:cNvPr id="275460" name="Picture 4" descr="D:\A1996\Ch02\Tbl02-02.BMP"/>
          <p:cNvPicPr>
            <a:picLocks noChangeAspect="1" noChangeArrowheads="1"/>
          </p:cNvPicPr>
          <p:nvPr/>
        </p:nvPicPr>
        <p:blipFill>
          <a:blip r:embed="rId3"/>
          <a:srcRect t="27499" b="27499"/>
          <a:stretch>
            <a:fillRect/>
          </a:stretch>
        </p:blipFill>
        <p:spPr bwMode="auto">
          <a:xfrm>
            <a:off x="508000" y="2209800"/>
            <a:ext cx="8126413" cy="274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Selecting a Star Topology</a:t>
            </a:r>
          </a:p>
        </p:txBody>
      </p:sp>
      <p:pic>
        <p:nvPicPr>
          <p:cNvPr id="276484" name="Picture 4" descr="D:\A1996\Ch02\Tbl02-03.BMP"/>
          <p:cNvPicPr>
            <a:picLocks noChangeAspect="1" noChangeArrowheads="1"/>
          </p:cNvPicPr>
          <p:nvPr/>
        </p:nvPicPr>
        <p:blipFill>
          <a:blip r:embed="rId3"/>
          <a:srcRect t="28751" b="28751"/>
          <a:stretch>
            <a:fillRect/>
          </a:stretch>
        </p:blipFill>
        <p:spPr bwMode="auto">
          <a:xfrm>
            <a:off x="508000" y="2133600"/>
            <a:ext cx="8126413" cy="259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VLAN Topology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configuration setting that groups two or more devices attached to a switch, so that network communications pass among group members as if they were physically wired together in a bus or a ring topology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Selecting VLAN Topologies</a:t>
            </a:r>
          </a:p>
        </p:txBody>
      </p:sp>
      <p:pic>
        <p:nvPicPr>
          <p:cNvPr id="278532" name="Picture 4" descr="D:\A1996\Ch02\Tbl02-04.BMP"/>
          <p:cNvPicPr>
            <a:picLocks noChangeAspect="1" noChangeArrowheads="1"/>
          </p:cNvPicPr>
          <p:nvPr/>
        </p:nvPicPr>
        <p:blipFill>
          <a:blip r:embed="rId3"/>
          <a:srcRect t="22501" b="22501"/>
          <a:stretch>
            <a:fillRect/>
          </a:stretch>
        </p:blipFill>
        <p:spPr bwMode="auto">
          <a:xfrm>
            <a:off x="508000" y="2133600"/>
            <a:ext cx="8126413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a Network Layout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Evaluate underlying requirements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Number of client computers to be attached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Number of servers to be attached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Kind of applications that will run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Peer-to-peer or server-based network?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Amount of fault tolerance required by applications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Budget</a:t>
            </a:r>
          </a:p>
          <a:p>
            <a:pPr>
              <a:lnSpc>
                <a:spcPct val="90000"/>
              </a:lnSpc>
            </a:pPr>
            <a:r>
              <a:rPr lang="en-US" sz="2800"/>
              <a:t>Sketch the network layout (third party tools are available)</a:t>
            </a:r>
          </a:p>
          <a:p>
            <a:pPr>
              <a:lnSpc>
                <a:spcPct val="90000"/>
              </a:lnSpc>
            </a:pPr>
            <a:r>
              <a:rPr lang="en-US" sz="2800"/>
              <a:t>Put your network map into a computer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580" name="Picture 4" descr="D:\A1996\Ch02\Fig02-12.BMP"/>
          <p:cNvPicPr>
            <a:picLocks noChangeAspect="1" noChangeArrowheads="1"/>
          </p:cNvPicPr>
          <p:nvPr/>
        </p:nvPicPr>
        <p:blipFill>
          <a:blip r:embed="rId3"/>
          <a:srcRect l="11565" r="9669"/>
          <a:stretch>
            <a:fillRect/>
          </a:stretch>
        </p:blipFill>
        <p:spPr bwMode="auto">
          <a:xfrm>
            <a:off x="1257300" y="271463"/>
            <a:ext cx="6629400" cy="6313487"/>
          </a:xfrm>
          <a:prstGeom prst="rect">
            <a:avLst/>
          </a:prstGeom>
          <a:noFill/>
          <a:ln w="38100">
            <a:solidFill>
              <a:srgbClr val="A2C1FE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a Network Layout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Topology</a:t>
            </a:r>
          </a:p>
          <a:p>
            <a:pPr lvl="1">
              <a:lnSpc>
                <a:spcPct val="90000"/>
              </a:lnSpc>
            </a:pPr>
            <a:r>
              <a:rPr lang="en-US"/>
              <a:t>Physical layout of computers, cables, and other resources</a:t>
            </a:r>
          </a:p>
          <a:p>
            <a:pPr lvl="1">
              <a:lnSpc>
                <a:spcPct val="90000"/>
              </a:lnSpc>
            </a:pPr>
            <a:r>
              <a:rPr lang="en-US"/>
              <a:t>How those components communicate with each other</a:t>
            </a:r>
          </a:p>
          <a:p>
            <a:pPr lvl="1">
              <a:lnSpc>
                <a:spcPct val="90000"/>
              </a:lnSpc>
            </a:pPr>
            <a:r>
              <a:rPr lang="en-US"/>
              <a:t>Has a significant effect on performance and growth potential</a:t>
            </a:r>
          </a:p>
          <a:p>
            <a:pPr lvl="1">
              <a:lnSpc>
                <a:spcPct val="90000"/>
              </a:lnSpc>
            </a:pPr>
            <a:r>
              <a:rPr lang="en-US"/>
              <a:t>Impacts type of equipment to purchase and approach to network management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Summary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Three basic topologies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Bus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Star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Ring</a:t>
            </a:r>
          </a:p>
          <a:p>
            <a:pPr>
              <a:lnSpc>
                <a:spcPct val="90000"/>
              </a:lnSpc>
            </a:pPr>
            <a:r>
              <a:rPr lang="en-US" sz="2800"/>
              <a:t>Active and passive hubs</a:t>
            </a:r>
          </a:p>
          <a:p>
            <a:pPr>
              <a:lnSpc>
                <a:spcPct val="90000"/>
              </a:lnSpc>
            </a:pPr>
            <a:r>
              <a:rPr lang="en-US" sz="2800"/>
              <a:t>Switches</a:t>
            </a:r>
          </a:p>
          <a:p>
            <a:pPr>
              <a:lnSpc>
                <a:spcPct val="90000"/>
              </a:lnSpc>
            </a:pPr>
            <a:r>
              <a:rPr lang="en-US" sz="2800"/>
              <a:t>Variations on major topologies allow even greater fault tolerance and flexibility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Mesh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Star bus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Star 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a Network Layout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Deciding how to best situate components in a topology</a:t>
            </a:r>
          </a:p>
          <a:p>
            <a:pPr lvl="1"/>
            <a:r>
              <a:rPr lang="en-US"/>
              <a:t>Understand uses and limitations of various topologies</a:t>
            </a:r>
          </a:p>
          <a:p>
            <a:pPr lvl="1"/>
            <a:r>
              <a:rPr lang="en-US"/>
              <a:t>Provide room for growth</a:t>
            </a:r>
          </a:p>
          <a:p>
            <a:pPr lvl="1"/>
            <a:r>
              <a:rPr lang="en-US"/>
              <a:t>Meet defined security requirements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Topologies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Bus (or linear bus)</a:t>
            </a:r>
          </a:p>
          <a:p>
            <a:pPr lvl="1">
              <a:lnSpc>
                <a:spcPct val="90000"/>
              </a:lnSpc>
            </a:pPr>
            <a:r>
              <a:rPr lang="en-US"/>
              <a:t>A series of computers connected along a single cable segment</a:t>
            </a:r>
          </a:p>
          <a:p>
            <a:pPr>
              <a:lnSpc>
                <a:spcPct val="90000"/>
              </a:lnSpc>
            </a:pPr>
            <a:r>
              <a:rPr lang="en-US"/>
              <a:t>Star</a:t>
            </a:r>
          </a:p>
          <a:p>
            <a:pPr lvl="1">
              <a:lnSpc>
                <a:spcPct val="90000"/>
              </a:lnSpc>
            </a:pPr>
            <a:r>
              <a:rPr lang="en-US"/>
              <a:t>Computers connected via a central concentration point (hub)</a:t>
            </a:r>
          </a:p>
          <a:p>
            <a:pPr>
              <a:lnSpc>
                <a:spcPct val="90000"/>
              </a:lnSpc>
            </a:pPr>
            <a:r>
              <a:rPr lang="en-US"/>
              <a:t>Ring</a:t>
            </a:r>
          </a:p>
          <a:p>
            <a:pPr lvl="1">
              <a:lnSpc>
                <a:spcPct val="90000"/>
              </a:lnSpc>
            </a:pPr>
            <a:r>
              <a:rPr lang="en-US"/>
              <a:t>Computers connected to form a loop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 Topology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Most basic</a:t>
            </a:r>
          </a:p>
          <a:p>
            <a:pPr>
              <a:lnSpc>
                <a:spcPct val="90000"/>
              </a:lnSpc>
            </a:pPr>
            <a:r>
              <a:rPr lang="en-US" sz="2800"/>
              <a:t>All components connect via a backbone, a single cable segment that interconnects all the computers in a straight line</a:t>
            </a:r>
          </a:p>
          <a:p>
            <a:pPr>
              <a:lnSpc>
                <a:spcPct val="90000"/>
              </a:lnSpc>
            </a:pPr>
            <a:r>
              <a:rPr lang="en-US" sz="2800"/>
              <a:t>Inherent weakness:  a single cable break can halt the entire network</a:t>
            </a:r>
          </a:p>
          <a:p>
            <a:pPr>
              <a:lnSpc>
                <a:spcPct val="90000"/>
              </a:lnSpc>
            </a:pPr>
            <a:r>
              <a:rPr lang="en-US" sz="2800"/>
              <a:t>Easy to install and troubleshoot</a:t>
            </a:r>
          </a:p>
          <a:p>
            <a:pPr>
              <a:lnSpc>
                <a:spcPct val="90000"/>
              </a:lnSpc>
            </a:pPr>
            <a:r>
              <a:rPr lang="en-US" sz="2800"/>
              <a:t>Suited for small offices or temporary configurations</a:t>
            </a:r>
            <a:endParaRPr lang="en-US" sz="28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 Topology</a:t>
            </a:r>
          </a:p>
        </p:txBody>
      </p:sp>
      <p:pic>
        <p:nvPicPr>
          <p:cNvPr id="247812" name="Picture 4" descr="D:\A1996\Ch02\Fig02-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3200" y="1828800"/>
            <a:ext cx="6196013" cy="464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zures">
  <a:themeElements>
    <a:clrScheme name="">
      <a:dk1>
        <a:srgbClr val="000000"/>
      </a:dk1>
      <a:lt1>
        <a:srgbClr val="FFFFFF"/>
      </a:lt1>
      <a:dk2>
        <a:srgbClr val="114FFB"/>
      </a:dk2>
      <a:lt2>
        <a:srgbClr val="FAFD00"/>
      </a:lt2>
      <a:accent1>
        <a:srgbClr val="00B7A5"/>
      </a:accent1>
      <a:accent2>
        <a:srgbClr val="D49FFF"/>
      </a:accent2>
      <a:accent3>
        <a:srgbClr val="AAB2FD"/>
      </a:accent3>
      <a:accent4>
        <a:srgbClr val="DADADA"/>
      </a:accent4>
      <a:accent5>
        <a:srgbClr val="AAD8CF"/>
      </a:accent5>
      <a:accent6>
        <a:srgbClr val="C090E7"/>
      </a:accent6>
      <a:hlink>
        <a:srgbClr val="7B00E4"/>
      </a:hlink>
      <a:folHlink>
        <a:srgbClr val="618FFD"/>
      </a:folHlink>
    </a:clrScheme>
    <a:fontScheme name="azur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zure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zure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c:\office4\powerpnt\template\sldshow\azures.ppt</Template>
  <TotalTime>296</TotalTime>
  <Pages>42</Pages>
  <Words>1141</Words>
  <Application>Microsoft PowerPoint 4.0</Application>
  <PresentationFormat>On-screen Show (4:3)</PresentationFormat>
  <Paragraphs>174</Paragraphs>
  <Slides>50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Times New Roman</vt:lpstr>
      <vt:lpstr>Arial</vt:lpstr>
      <vt:lpstr>Wingdings</vt:lpstr>
      <vt:lpstr>azures</vt:lpstr>
      <vt:lpstr>Chapter  2: Network Design Essentials</vt:lpstr>
      <vt:lpstr>Learning Objectives</vt:lpstr>
      <vt:lpstr>Learning Objectives</vt:lpstr>
      <vt:lpstr>Network Design</vt:lpstr>
      <vt:lpstr>Designing a Network Layout</vt:lpstr>
      <vt:lpstr>Designing a Network Layout</vt:lpstr>
      <vt:lpstr>Standard Topologies</vt:lpstr>
      <vt:lpstr>Bus Topology</vt:lpstr>
      <vt:lpstr>Bus Topology</vt:lpstr>
      <vt:lpstr>Bus Communications</vt:lpstr>
      <vt:lpstr>Sending the Signal</vt:lpstr>
      <vt:lpstr>Data Communication on a Bus Network</vt:lpstr>
      <vt:lpstr>Bus Communications</vt:lpstr>
      <vt:lpstr>Bus Communications</vt:lpstr>
      <vt:lpstr>Signal Bounce</vt:lpstr>
      <vt:lpstr>Signal Bounce</vt:lpstr>
      <vt:lpstr>Cable Termination</vt:lpstr>
      <vt:lpstr>Cable Termination</vt:lpstr>
      <vt:lpstr>BUS NETWORK CONNECTORS</vt:lpstr>
      <vt:lpstr>Cable Failure</vt:lpstr>
      <vt:lpstr>Cable Failure</vt:lpstr>
      <vt:lpstr>Bus Network Expansion</vt:lpstr>
      <vt:lpstr>Star Topology</vt:lpstr>
      <vt:lpstr>Star Topology</vt:lpstr>
      <vt:lpstr>Star Topology</vt:lpstr>
      <vt:lpstr>Ring Topology</vt:lpstr>
      <vt:lpstr>Ring Topology </vt:lpstr>
      <vt:lpstr>Ring Topology</vt:lpstr>
      <vt:lpstr>Hubs</vt:lpstr>
      <vt:lpstr>Hubs</vt:lpstr>
      <vt:lpstr>Active Hubs</vt:lpstr>
      <vt:lpstr>Passive Hubs</vt:lpstr>
      <vt:lpstr>Hybrid Hubs</vt:lpstr>
      <vt:lpstr>Switches</vt:lpstr>
      <vt:lpstr>Variations of the Major Topologies</vt:lpstr>
      <vt:lpstr>Mesh Topology</vt:lpstr>
      <vt:lpstr>Mesh Topology </vt:lpstr>
      <vt:lpstr>Star Bus Topology</vt:lpstr>
      <vt:lpstr>Star Bus Topology </vt:lpstr>
      <vt:lpstr>Star Ring Topology</vt:lpstr>
      <vt:lpstr>Star Ring Topology </vt:lpstr>
      <vt:lpstr>Interconnecting Multiple Virtual LANs</vt:lpstr>
      <vt:lpstr>Selecting a Bus Topology </vt:lpstr>
      <vt:lpstr>Selecting a Ring Topology</vt:lpstr>
      <vt:lpstr>Selecting a Star Topology</vt:lpstr>
      <vt:lpstr>VLAN Topology</vt:lpstr>
      <vt:lpstr>Selecting VLAN Topologies</vt:lpstr>
      <vt:lpstr>Constructing a Network Layout</vt:lpstr>
      <vt:lpstr>Slide 49</vt:lpstr>
      <vt:lpstr>Chapter Summary</vt:lpstr>
    </vt:vector>
  </TitlesOfParts>
  <Manager>Liz Wessen</Manager>
  <Company>Course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Networking Essentials, 2e</dc:title>
  <dc:subject>Chapter 2:  Network Design Essentials</dc:subject>
  <dc:creator>Anne D. Ketchen</dc:creator>
  <cp:keywords/>
  <dc:description/>
  <cp:lastModifiedBy>MIKE</cp:lastModifiedBy>
  <cp:revision>87</cp:revision>
  <cp:lastPrinted>1998-01-08T03:03:18Z</cp:lastPrinted>
  <dcterms:created xsi:type="dcterms:W3CDTF">1997-12-10T02:29:25Z</dcterms:created>
  <dcterms:modified xsi:type="dcterms:W3CDTF">2010-01-25T20:34:16Z</dcterms:modified>
</cp:coreProperties>
</file>