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339" r:id="rId4"/>
    <p:sldId id="340" r:id="rId5"/>
    <p:sldId id="341" r:id="rId6"/>
    <p:sldId id="342" r:id="rId7"/>
    <p:sldId id="391" r:id="rId8"/>
    <p:sldId id="393" r:id="rId9"/>
    <p:sldId id="394" r:id="rId10"/>
    <p:sldId id="392" r:id="rId11"/>
    <p:sldId id="395" r:id="rId12"/>
    <p:sldId id="344" r:id="rId13"/>
    <p:sldId id="345" r:id="rId14"/>
    <p:sldId id="396" r:id="rId15"/>
    <p:sldId id="346" r:id="rId16"/>
    <p:sldId id="347" r:id="rId17"/>
    <p:sldId id="417" r:id="rId18"/>
    <p:sldId id="397" r:id="rId19"/>
    <p:sldId id="418" r:id="rId20"/>
    <p:sldId id="350" r:id="rId21"/>
    <p:sldId id="352" r:id="rId22"/>
    <p:sldId id="398" r:id="rId23"/>
    <p:sldId id="399" r:id="rId24"/>
    <p:sldId id="355" r:id="rId25"/>
    <p:sldId id="356" r:id="rId26"/>
    <p:sldId id="357" r:id="rId27"/>
    <p:sldId id="358" r:id="rId28"/>
    <p:sldId id="400" r:id="rId29"/>
    <p:sldId id="401" r:id="rId30"/>
    <p:sldId id="402" r:id="rId31"/>
    <p:sldId id="362" r:id="rId32"/>
    <p:sldId id="363" r:id="rId33"/>
    <p:sldId id="364" r:id="rId34"/>
    <p:sldId id="365" r:id="rId35"/>
    <p:sldId id="403" r:id="rId36"/>
    <p:sldId id="408" r:id="rId37"/>
    <p:sldId id="404" r:id="rId38"/>
    <p:sldId id="407" r:id="rId39"/>
    <p:sldId id="405" r:id="rId40"/>
    <p:sldId id="406" r:id="rId4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0443F4"/>
    <a:srgbClr val="919191"/>
    <a:srgbClr val="FCFEB9"/>
    <a:srgbClr val="EAEC5E"/>
    <a:srgbClr val="00279F"/>
    <a:srgbClr val="A2C1FE"/>
    <a:srgbClr val="CECECE"/>
    <a:srgbClr val="DADAD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852" autoAdjust="0"/>
    <p:restoredTop sz="94660"/>
  </p:normalViewPr>
  <p:slideViewPr>
    <p:cSldViewPr>
      <p:cViewPr varScale="1">
        <p:scale>
          <a:sx n="79" d="100"/>
          <a:sy n="79" d="100"/>
        </p:scale>
        <p:origin x="-103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400800" y="8750300"/>
            <a:ext cx="38735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515819C0-FED3-4512-9E9C-7378BFFD8F4F}" type="slidenum">
              <a:rPr lang="en-US" sz="1400"/>
              <a:pPr algn="r"/>
              <a:t>‹#›</a:t>
            </a:fld>
            <a:endParaRPr lang="en-US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notes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400800" y="8750300"/>
            <a:ext cx="38735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2DAD763E-9A54-4DE1-B3DF-FD67AC012B37}" type="slidenum">
              <a:rPr lang="en-US" sz="1400"/>
              <a:pPr algn="r"/>
              <a:t>‹#›</a:t>
            </a:fld>
            <a:endParaRPr lang="en-US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9388" y="171450"/>
            <a:ext cx="1947862" cy="5924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71450"/>
            <a:ext cx="5691188" cy="5924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1450"/>
            <a:ext cx="77914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9525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57725" y="1981200"/>
            <a:ext cx="3819525" cy="411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952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981200"/>
            <a:ext cx="381952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279F"/>
            </a:gs>
            <a:gs pos="100000">
              <a:srgbClr val="00279F">
                <a:gamma/>
                <a:shade val="63529"/>
                <a:invGamma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9145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71450"/>
            <a:ext cx="779145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grpSp>
        <p:nvGrpSpPr>
          <p:cNvPr id="1030" name="Group 6"/>
          <p:cNvGrpSpPr>
            <a:grpSpLocks/>
          </p:cNvGrpSpPr>
          <p:nvPr/>
        </p:nvGrpSpPr>
        <p:grpSpPr bwMode="auto">
          <a:xfrm>
            <a:off x="0" y="1504950"/>
            <a:ext cx="8039100" cy="71438"/>
            <a:chOff x="0" y="948"/>
            <a:chExt cx="5064" cy="45"/>
          </a:xfrm>
        </p:grpSpPr>
        <p:sp>
          <p:nvSpPr>
            <p:cNvPr id="1028" name="Rectangle 4"/>
            <p:cNvSpPr>
              <a:spLocks noChangeArrowheads="1"/>
            </p:cNvSpPr>
            <p:nvPr/>
          </p:nvSpPr>
          <p:spPr bwMode="auto">
            <a:xfrm>
              <a:off x="0" y="948"/>
              <a:ext cx="5064" cy="23"/>
            </a:xfrm>
            <a:prstGeom prst="rect">
              <a:avLst/>
            </a:prstGeom>
            <a:gradFill rotWithShape="0">
              <a:gsLst>
                <a:gs pos="0">
                  <a:srgbClr val="FAFD00">
                    <a:gamma/>
                    <a:shade val="89804"/>
                    <a:invGamma/>
                  </a:srgbClr>
                </a:gs>
                <a:gs pos="50000">
                  <a:srgbClr val="FAFD00"/>
                </a:gs>
                <a:gs pos="100000">
                  <a:srgbClr val="FAFD00">
                    <a:gamma/>
                    <a:shade val="89804"/>
                    <a:invGamma/>
                  </a:srgbClr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29" name="Rectangle 5"/>
            <p:cNvSpPr>
              <a:spLocks noChangeArrowheads="1"/>
            </p:cNvSpPr>
            <p:nvPr/>
          </p:nvSpPr>
          <p:spPr bwMode="auto">
            <a:xfrm>
              <a:off x="0" y="982"/>
              <a:ext cx="5064" cy="11"/>
            </a:xfrm>
            <a:prstGeom prst="rect">
              <a:avLst/>
            </a:prstGeom>
            <a:gradFill rotWithShape="0">
              <a:gsLst>
                <a:gs pos="0">
                  <a:srgbClr val="618FFD">
                    <a:gamma/>
                    <a:shade val="80000"/>
                    <a:invGamma/>
                  </a:srgbClr>
                </a:gs>
                <a:gs pos="50000">
                  <a:srgbClr val="618FFD"/>
                </a:gs>
                <a:gs pos="100000">
                  <a:srgbClr val="618FFD">
                    <a:gamma/>
                    <a:shade val="80000"/>
                    <a:invGamma/>
                  </a:srgbClr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7620000" y="1376363"/>
            <a:ext cx="150971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b="1" dirty="0">
                <a:solidFill>
                  <a:schemeClr val="folHlink"/>
                </a:solidFill>
                <a:latin typeface="Arial" charset="0"/>
              </a:rPr>
              <a:t>LAN Design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EAEC5E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EAEC5E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EAEC5E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EAEC5E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EAEC5E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EAEC5E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EAEC5E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EAEC5E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EAEC5E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u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2C1FE"/>
        </a:buClr>
        <a:buSzPct val="125000"/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noFill/>
          <a:ln/>
        </p:spPr>
        <p:txBody>
          <a:bodyPr/>
          <a:lstStyle/>
          <a:p>
            <a:r>
              <a:rPr lang="en-US" dirty="0"/>
              <a:t>Chapter 3:</a:t>
            </a:r>
            <a:br>
              <a:rPr lang="en-US" dirty="0"/>
            </a:br>
            <a:r>
              <a:rPr lang="en-US" dirty="0"/>
              <a:t>Networking Media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noFill/>
          <a:ln/>
        </p:spPr>
        <p:txBody>
          <a:bodyPr/>
          <a:lstStyle/>
          <a:p>
            <a:pPr marL="342900" indent="-342900"/>
            <a:r>
              <a:rPr lang="en-US" dirty="0"/>
              <a:t>LAN Design &amp; Installation</a:t>
            </a:r>
          </a:p>
          <a:p>
            <a:pPr marL="342900" indent="-342900"/>
            <a:endParaRPr 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Broadband Transmission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An analog transmission technique which may use multiple communication channels simultaneously</a:t>
            </a:r>
          </a:p>
          <a:p>
            <a:r>
              <a:rPr lang="en-US" sz="2800" dirty="0"/>
              <a:t>Each data channel is represented by modulation on a particular frequency band, for which sending or receiving equipment must be tuned</a:t>
            </a:r>
          </a:p>
          <a:p>
            <a:r>
              <a:rPr lang="en-US" sz="2800" dirty="0"/>
              <a:t>Signal flow is one-way only; two channels are necessary for computers to send/receive data</a:t>
            </a:r>
          </a:p>
        </p:txBody>
      </p:sp>
      <p:sp>
        <p:nvSpPr>
          <p:cNvPr id="365572" name="Rectangle 4"/>
          <p:cNvSpPr>
            <a:spLocks noChangeArrowheads="1"/>
          </p:cNvSpPr>
          <p:nvPr/>
        </p:nvSpPr>
        <p:spPr bwMode="auto">
          <a:xfrm>
            <a:off x="8008938" y="6497638"/>
            <a:ext cx="112077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00" dirty="0">
                <a:solidFill>
                  <a:schemeClr val="folHlink"/>
                </a:solidFill>
                <a:latin typeface="Arial" charset="0"/>
              </a:rPr>
              <a:t>continued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Broadband Transmission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Uses amplifiers to detect weak signals, strengthen those signals, and then rebroadcast them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Primary approaches to supporting two-way broadband communications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Mid-split broadband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Dual-cable broadband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Offers higher bandwidths, but generally more expensive than baseband systems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Importance of Bandwidth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faster the connection, the better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Coaxial Cable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Uses a center conductor -- wrapped by an insulating layer, surrounded by a braided wire mesh and an outer jacket or sheath -- to carry high-bandwidth signals such as network traffic or broadcast television frequencies</a:t>
            </a:r>
          </a:p>
        </p:txBody>
      </p:sp>
      <p:pic>
        <p:nvPicPr>
          <p:cNvPr id="250888" name="Picture 8" descr="Fig03-01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4654550" y="2387600"/>
            <a:ext cx="4108450" cy="3084513"/>
          </a:xfrm>
          <a:noFill/>
          <a:ln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Coaxial Cable</a:t>
            </a:r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Uses shielding to increase the viability of the signals that pass through a cable by absorbing stray electronic signals or fields</a:t>
            </a:r>
          </a:p>
          <a:p>
            <a:r>
              <a:rPr lang="en-US" sz="2800" dirty="0"/>
              <a:t>Less susceptible to interference and attenuation than twisted-pair cabling, but more so than fiber-optic</a:t>
            </a:r>
          </a:p>
          <a:p>
            <a:r>
              <a:rPr lang="en-US" sz="2800" dirty="0"/>
              <a:t>A connector must cap each end of the cable, and a terminator must screw into each end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Coaxial Cable for Ethernet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 Ethernet (thinnet, thinwire, cheapernet, 10Base2)</a:t>
            </a:r>
          </a:p>
          <a:p>
            <a:r>
              <a:rPr lang="en-US" dirty="0"/>
              <a:t>Thick Ethernet (thicknet, thickwire, 10Base5)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Thinwire Ethernet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Thin, flexible cable about 0.2” in diameter</a:t>
            </a:r>
          </a:p>
          <a:p>
            <a:r>
              <a:rPr lang="en-US" sz="2800"/>
              <a:t>Easy to work with</a:t>
            </a:r>
          </a:p>
          <a:p>
            <a:r>
              <a:rPr lang="en-US" sz="2800"/>
              <a:t>Relatively inexpensive to build or buy</a:t>
            </a:r>
          </a:p>
          <a:p>
            <a:r>
              <a:rPr lang="en-US" sz="2800"/>
              <a:t>Well suited for small or constantly changing networks</a:t>
            </a:r>
          </a:p>
          <a:p>
            <a:r>
              <a:rPr lang="en-US" sz="2800"/>
              <a:t>Uses BNC T-connectors to attach directly to networking devices and computers’ network adapter cards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Thinwire Ethernet</a:t>
            </a:r>
          </a:p>
        </p:txBody>
      </p:sp>
      <p:pic>
        <p:nvPicPr>
          <p:cNvPr id="498693" name="Picture 5" descr="Fig03-02"/>
          <p:cNvPicPr>
            <a:picLocks noChangeAspect="1" noChangeArrowheads="1"/>
          </p:cNvPicPr>
          <p:nvPr/>
        </p:nvPicPr>
        <p:blipFill>
          <a:blip r:embed="rId3"/>
          <a:srcRect t="20000" b="20000"/>
          <a:stretch>
            <a:fillRect/>
          </a:stretch>
        </p:blipFill>
        <p:spPr bwMode="auto">
          <a:xfrm>
            <a:off x="508000" y="2286000"/>
            <a:ext cx="8126413" cy="3657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1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Radio Government (RG) Specifications</a:t>
            </a:r>
          </a:p>
        </p:txBody>
      </p:sp>
      <p:sp>
        <p:nvSpPr>
          <p:cNvPr id="38810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Coaxial cable designation that reflects coaxial cable’s original use as a conveyance for radio frequency data and signals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Radio Government (RG) Specifications</a:t>
            </a:r>
          </a:p>
        </p:txBody>
      </p:sp>
      <p:pic>
        <p:nvPicPr>
          <p:cNvPr id="501764" name="Picture 4" descr="Tbl03-01"/>
          <p:cNvPicPr>
            <a:picLocks noChangeAspect="1" noChangeArrowheads="1"/>
          </p:cNvPicPr>
          <p:nvPr/>
        </p:nvPicPr>
        <p:blipFill>
          <a:blip r:embed="rId3"/>
          <a:srcRect t="7500" b="7500"/>
          <a:stretch>
            <a:fillRect/>
          </a:stretch>
        </p:blipFill>
        <p:spPr bwMode="auto">
          <a:xfrm>
            <a:off x="992188" y="1911350"/>
            <a:ext cx="7159625" cy="4565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2800" dirty="0"/>
              <a:t>Define and understand technical terms related to cabling, including attenuation, crosstalk, shielding, and plenum</a:t>
            </a:r>
          </a:p>
          <a:p>
            <a:r>
              <a:rPr lang="en-US" sz="2800" dirty="0"/>
              <a:t>Identify three major types of both network cabling and wireless network technologies</a:t>
            </a:r>
          </a:p>
          <a:p>
            <a:r>
              <a:rPr lang="en-US" sz="2800" dirty="0"/>
              <a:t>Understand baseband and broadband transmission technologies and when to use each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8008938" y="6497638"/>
            <a:ext cx="112077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00" dirty="0">
                <a:solidFill>
                  <a:schemeClr val="folHlink"/>
                </a:solidFill>
                <a:latin typeface="Arial" charset="0"/>
              </a:rPr>
              <a:t>continued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Thinwire Ethernet Cable</a:t>
            </a:r>
          </a:p>
        </p:txBody>
      </p:sp>
      <p:pic>
        <p:nvPicPr>
          <p:cNvPr id="256004" name="Picture 4" descr="Tbl03-02"/>
          <p:cNvPicPr>
            <a:picLocks noChangeAspect="1" noChangeArrowheads="1"/>
          </p:cNvPicPr>
          <p:nvPr/>
        </p:nvPicPr>
        <p:blipFill>
          <a:blip r:embed="rId3"/>
          <a:srcRect t="17500" b="17500"/>
          <a:stretch>
            <a:fillRect/>
          </a:stretch>
        </p:blipFill>
        <p:spPr bwMode="auto">
          <a:xfrm>
            <a:off x="508000" y="2133600"/>
            <a:ext cx="8126413" cy="3962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Thickwire Ethernet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Uses a rigid cable about 0.4” in diameter (“frozen yellow garden hose”)</a:t>
            </a:r>
          </a:p>
          <a:p>
            <a:pPr>
              <a:lnSpc>
                <a:spcPct val="90000"/>
              </a:lnSpc>
            </a:pPr>
            <a:r>
              <a:rPr lang="en-US" sz="2800"/>
              <a:t>Rarely used except as a backbone for a new network installation (due to expense, large diameter, and lack of flexibility)</a:t>
            </a:r>
          </a:p>
          <a:p>
            <a:pPr>
              <a:lnSpc>
                <a:spcPct val="90000"/>
              </a:lnSpc>
            </a:pPr>
            <a:r>
              <a:rPr lang="en-US" sz="2800"/>
              <a:t>Uses a vampire tap to attach a device to the cable, which in turn attaches to a transceiver; transceiver attaches to a drop or transceiver cable that plugs into an attachment unit interface (AUI)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Attaching to </a:t>
            </a:r>
            <a:br>
              <a:rPr lang="en-US" dirty="0"/>
            </a:br>
            <a:r>
              <a:rPr lang="en-US" dirty="0"/>
              <a:t>Thinwire Ethernet Cable</a:t>
            </a:r>
          </a:p>
        </p:txBody>
      </p:sp>
      <p:pic>
        <p:nvPicPr>
          <p:cNvPr id="391172" name="Picture 4" descr="Fig03-03"/>
          <p:cNvPicPr>
            <a:picLocks noChangeAspect="1" noChangeArrowheads="1"/>
          </p:cNvPicPr>
          <p:nvPr/>
        </p:nvPicPr>
        <p:blipFill>
          <a:blip r:embed="rId3"/>
          <a:srcRect t="12500" b="12500"/>
          <a:stretch>
            <a:fillRect/>
          </a:stretch>
        </p:blipFill>
        <p:spPr bwMode="auto">
          <a:xfrm>
            <a:off x="609600" y="1890713"/>
            <a:ext cx="7924800" cy="44608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Attaching to </a:t>
            </a:r>
            <a:br>
              <a:rPr lang="en-US" dirty="0"/>
            </a:br>
            <a:r>
              <a:rPr lang="en-US" dirty="0"/>
              <a:t>Thickwire Ethernet Cable</a:t>
            </a:r>
          </a:p>
        </p:txBody>
      </p:sp>
      <p:pic>
        <p:nvPicPr>
          <p:cNvPr id="392196" name="Picture 4" descr="Fig03-0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838325"/>
            <a:ext cx="6550025" cy="4914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Thickwire Cable</a:t>
            </a:r>
          </a:p>
        </p:txBody>
      </p:sp>
      <p:pic>
        <p:nvPicPr>
          <p:cNvPr id="261124" name="Picture 4" descr="Fig03-0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905000"/>
            <a:ext cx="6248400" cy="4689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Thickwire Ethernet Cable</a:t>
            </a:r>
          </a:p>
        </p:txBody>
      </p:sp>
      <p:pic>
        <p:nvPicPr>
          <p:cNvPr id="262148" name="Picture 4" descr="Tbl03-03"/>
          <p:cNvPicPr>
            <a:picLocks noChangeAspect="1" noChangeArrowheads="1"/>
          </p:cNvPicPr>
          <p:nvPr/>
        </p:nvPicPr>
        <p:blipFill>
          <a:blip r:embed="rId3"/>
          <a:srcRect t="25000" b="25000"/>
          <a:stretch>
            <a:fillRect/>
          </a:stretch>
        </p:blipFill>
        <p:spPr bwMode="auto">
          <a:xfrm>
            <a:off x="508000" y="2209800"/>
            <a:ext cx="8126413" cy="304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Coaxial Cable Characteristics 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handle moderate to serious bandwidth</a:t>
            </a:r>
          </a:p>
          <a:p>
            <a:r>
              <a:rPr lang="en-US" dirty="0"/>
              <a:t>Supports intermediate to moderately long cable runs</a:t>
            </a:r>
          </a:p>
          <a:p>
            <a:r>
              <a:rPr lang="en-US" dirty="0"/>
              <a:t>Relatively affordable</a:t>
            </a:r>
          </a:p>
          <a:p>
            <a:r>
              <a:rPr lang="en-US" dirty="0"/>
              <a:t>Resistant to interference; relatively safe from electronic “eavesdropping”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Twisted-pair Cable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Consists of one or more pairs of insulated strands of copper wire twisted around one another</a:t>
            </a:r>
          </a:p>
          <a:p>
            <a:r>
              <a:rPr lang="en-US" dirty="0"/>
              <a:t>Importance of twists</a:t>
            </a:r>
          </a:p>
          <a:p>
            <a:pPr lvl="1"/>
            <a:r>
              <a:rPr lang="en-US" dirty="0"/>
              <a:t>Improve resistance to interference</a:t>
            </a:r>
          </a:p>
          <a:p>
            <a:pPr lvl="1"/>
            <a:r>
              <a:rPr lang="en-US" dirty="0"/>
              <a:t>Limit the influence of crosstalk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TP Cable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Unshielded twisted-pair (UTP)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Contains one or more pairs of insulated wires within an enclosing insulating sheath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Follows the ANSI/EIA/TIA 568 standard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Prone to crosstalk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Shielded twisted-pair (STP)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Encloses each pair of wires within a foil shield, as well as within an enclosing insulating sheath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Supports higher bandwidth over longer distances than UTP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Has no set of standards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TP Cable</a:t>
            </a:r>
          </a:p>
        </p:txBody>
      </p:sp>
      <p:pic>
        <p:nvPicPr>
          <p:cNvPr id="403460" name="Picture 4" descr="Fig03-0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9388" y="1828800"/>
            <a:ext cx="6245225" cy="4686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Decide what kinds of cabling and connections are appropriate for particular network environments</a:t>
            </a:r>
          </a:p>
          <a:p>
            <a:r>
              <a:rPr lang="en-US" dirty="0"/>
              <a:t>Describe wireless transmission techniques used in LANs</a:t>
            </a:r>
          </a:p>
          <a:p>
            <a:r>
              <a:rPr lang="en-US" dirty="0"/>
              <a:t>Describe signaling technologies for mobile computing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Twisted-pair </a:t>
            </a:r>
            <a:br>
              <a:rPr lang="en-US" dirty="0"/>
            </a:br>
            <a:r>
              <a:rPr lang="en-US" dirty="0"/>
              <a:t>Network Cabling Schemes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Commonly employ RJ-45 telephone connectors</a:t>
            </a:r>
          </a:p>
          <a:p>
            <a:pPr>
              <a:lnSpc>
                <a:spcPct val="90000"/>
              </a:lnSpc>
            </a:pPr>
            <a:r>
              <a:rPr lang="en-US" dirty="0"/>
              <a:t>Typical elements (often in a wiring center)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Punchdown blocks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Patch panels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Wall plates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Jack couplers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RJ-45 Connector</a:t>
            </a:r>
          </a:p>
        </p:txBody>
      </p:sp>
      <p:pic>
        <p:nvPicPr>
          <p:cNvPr id="268292" name="Picture 4" descr="Fig03-07"/>
          <p:cNvPicPr>
            <a:picLocks noChangeAspect="1" noChangeArrowheads="1"/>
          </p:cNvPicPr>
          <p:nvPr/>
        </p:nvPicPr>
        <p:blipFill>
          <a:blip r:embed="rId3"/>
          <a:srcRect b="9004"/>
          <a:stretch>
            <a:fillRect/>
          </a:stretch>
        </p:blipFill>
        <p:spPr bwMode="auto">
          <a:xfrm>
            <a:off x="1066800" y="1873250"/>
            <a:ext cx="7010400" cy="4787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Patch Panels and </a:t>
            </a:r>
            <a:br>
              <a:rPr lang="en-US" dirty="0"/>
            </a:br>
            <a:r>
              <a:rPr lang="en-US" dirty="0"/>
              <a:t>Punchdown Blocks</a:t>
            </a:r>
          </a:p>
        </p:txBody>
      </p:sp>
      <p:pic>
        <p:nvPicPr>
          <p:cNvPr id="269316" name="Picture 4" descr="Fig03-08"/>
          <p:cNvPicPr>
            <a:picLocks noChangeAspect="1" noChangeArrowheads="1"/>
          </p:cNvPicPr>
          <p:nvPr/>
        </p:nvPicPr>
        <p:blipFill>
          <a:blip r:embed="rId3"/>
          <a:srcRect t="11250" b="17500"/>
          <a:stretch>
            <a:fillRect/>
          </a:stretch>
        </p:blipFill>
        <p:spPr bwMode="auto">
          <a:xfrm>
            <a:off x="508000" y="1981200"/>
            <a:ext cx="8126413" cy="4343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10BaseT’s Networking Characteristics</a:t>
            </a:r>
          </a:p>
        </p:txBody>
      </p:sp>
      <p:pic>
        <p:nvPicPr>
          <p:cNvPr id="270340" name="Picture 4" descr="Tbl03-04"/>
          <p:cNvPicPr>
            <a:picLocks noChangeAspect="1" noChangeArrowheads="1"/>
          </p:cNvPicPr>
          <p:nvPr/>
        </p:nvPicPr>
        <p:blipFill>
          <a:blip r:embed="rId3"/>
          <a:srcRect t="23750" b="23750"/>
          <a:stretch>
            <a:fillRect/>
          </a:stretch>
        </p:blipFill>
        <p:spPr bwMode="auto">
          <a:xfrm>
            <a:off x="508000" y="2362200"/>
            <a:ext cx="8126413" cy="3200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Fiber-optic Cable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Uses pulses of light sent along a light-conducting fiber at the heart of the cable to transfer information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Sends data in one direction only; two cables are required to permit data exchange in both directions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Consists of a slender cylinder of glass fiber(s), called the core, surrounded by a concentric layer of cladding material and then by an outer sheath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Fiber-optic Cable</a:t>
            </a:r>
          </a:p>
        </p:txBody>
      </p:sp>
      <p:pic>
        <p:nvPicPr>
          <p:cNvPr id="414724" name="Picture 4" descr="Fig03-0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827213"/>
            <a:ext cx="6400800" cy="48037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Types of </a:t>
            </a:r>
            <a:br>
              <a:rPr lang="en-US" dirty="0"/>
            </a:br>
            <a:r>
              <a:rPr lang="en-US" dirty="0"/>
              <a:t>Fiber-optic Cables</a:t>
            </a:r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Single-mode cables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Include only one glass fiber at the core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Cost more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Work with laser-based emitters but span the longest distances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Multi-mode cables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Incorporate two or more glass fibers at the core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Cost less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Work with light emitting diodes (LEDs) but span shorter distances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Fiber-optic Cable Advantages </a:t>
            </a:r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Immune to interference</a:t>
            </a:r>
          </a:p>
          <a:p>
            <a:r>
              <a:rPr lang="en-US" dirty="0"/>
              <a:t>Highly secure; eliminates possibility of electronic eavesdropping</a:t>
            </a:r>
          </a:p>
          <a:p>
            <a:r>
              <a:rPr lang="en-US" dirty="0"/>
              <a:t>Good medium for high-bandwidth, high-speed, long-distance data transmissions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Fiber-optic Cable Drawbacks</a:t>
            </a:r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 cost</a:t>
            </a:r>
          </a:p>
          <a:p>
            <a:r>
              <a:rPr lang="en-US" dirty="0"/>
              <a:t>Difficult installation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Fiber-optic Cable Characteristics</a:t>
            </a:r>
          </a:p>
        </p:txBody>
      </p:sp>
      <p:pic>
        <p:nvPicPr>
          <p:cNvPr id="416772" name="Picture 4" descr="Tbl03-05"/>
          <p:cNvPicPr>
            <a:picLocks noChangeAspect="1" noChangeArrowheads="1"/>
          </p:cNvPicPr>
          <p:nvPr/>
        </p:nvPicPr>
        <p:blipFill>
          <a:blip r:embed="rId3"/>
          <a:srcRect t="25000" b="25000"/>
          <a:stretch>
            <a:fillRect/>
          </a:stretch>
        </p:blipFill>
        <p:spPr bwMode="auto">
          <a:xfrm>
            <a:off x="508000" y="2286000"/>
            <a:ext cx="8126413" cy="304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Cabling:</a:t>
            </a:r>
            <a:br>
              <a:rPr lang="en-US" dirty="0"/>
            </a:br>
            <a:r>
              <a:rPr lang="en-US" dirty="0"/>
              <a:t>Tangible Physical Media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Provides a medium across which network information can travel in the form of a physical signal, whether it is a type of electrical transmission or some sequence of light pulses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Fiber-optic Media Connectors 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 (straight tip)</a:t>
            </a:r>
          </a:p>
          <a:p>
            <a:r>
              <a:rPr lang="en-US" dirty="0"/>
              <a:t>SC (straight connection)</a:t>
            </a:r>
          </a:p>
          <a:p>
            <a:r>
              <a:rPr lang="en-US" dirty="0"/>
              <a:t>MIC (medium interface connector)</a:t>
            </a:r>
          </a:p>
          <a:p>
            <a:r>
              <a:rPr lang="en-US" dirty="0"/>
              <a:t>SMA (subminiature type A)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Cable Types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Coaxial cable</a:t>
            </a:r>
          </a:p>
          <a:p>
            <a:r>
              <a:rPr lang="en-US" dirty="0"/>
              <a:t>Twisted-pair (TP) cable</a:t>
            </a:r>
          </a:p>
          <a:p>
            <a:pPr lvl="1"/>
            <a:r>
              <a:rPr lang="en-US" dirty="0"/>
              <a:t>Unshielded (UTP)</a:t>
            </a:r>
          </a:p>
          <a:p>
            <a:pPr lvl="1"/>
            <a:r>
              <a:rPr lang="en-US" dirty="0"/>
              <a:t>Shielded (STP)</a:t>
            </a:r>
          </a:p>
          <a:p>
            <a:r>
              <a:rPr lang="en-US" dirty="0"/>
              <a:t>Fiber-optic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Cable Characteristics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Bandwidth rating</a:t>
            </a:r>
          </a:p>
          <a:p>
            <a:r>
              <a:rPr lang="en-US" dirty="0"/>
              <a:t>Maximum segment length</a:t>
            </a:r>
          </a:p>
          <a:p>
            <a:r>
              <a:rPr lang="en-US" dirty="0"/>
              <a:t>Maximum number of segments per internetwork</a:t>
            </a:r>
          </a:p>
          <a:p>
            <a:r>
              <a:rPr lang="en-US" dirty="0"/>
              <a:t>Maximum number of devices per segment</a:t>
            </a:r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Interference susceptibility</a:t>
            </a:r>
          </a:p>
          <a:p>
            <a:pPr>
              <a:lnSpc>
                <a:spcPct val="90000"/>
              </a:lnSpc>
            </a:pPr>
            <a:r>
              <a:rPr lang="en-US" dirty="0"/>
              <a:t>Connection hardware</a:t>
            </a:r>
          </a:p>
          <a:p>
            <a:pPr>
              <a:lnSpc>
                <a:spcPct val="90000"/>
              </a:lnSpc>
            </a:pPr>
            <a:r>
              <a:rPr lang="en-US" dirty="0"/>
              <a:t>Cable grade</a:t>
            </a:r>
          </a:p>
          <a:p>
            <a:pPr>
              <a:lnSpc>
                <a:spcPct val="90000"/>
              </a:lnSpc>
            </a:pPr>
            <a:r>
              <a:rPr lang="en-US" dirty="0"/>
              <a:t>Plenum rating</a:t>
            </a:r>
          </a:p>
          <a:p>
            <a:pPr>
              <a:lnSpc>
                <a:spcPct val="90000"/>
              </a:lnSpc>
            </a:pPr>
            <a:r>
              <a:rPr lang="en-US" dirty="0"/>
              <a:t>Bend radius</a:t>
            </a:r>
          </a:p>
          <a:p>
            <a:pPr>
              <a:lnSpc>
                <a:spcPct val="90000"/>
              </a:lnSpc>
            </a:pPr>
            <a:r>
              <a:rPr lang="en-US" dirty="0"/>
              <a:t>Material costs</a:t>
            </a:r>
          </a:p>
          <a:p>
            <a:pPr>
              <a:lnSpc>
                <a:spcPct val="90000"/>
              </a:lnSpc>
            </a:pPr>
            <a:r>
              <a:rPr lang="en-US" dirty="0"/>
              <a:t>Installation costs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Techniques for Sending Signals across a Cable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Baseband transmission</a:t>
            </a:r>
          </a:p>
          <a:p>
            <a:r>
              <a:rPr lang="en-US" dirty="0"/>
              <a:t>Broadband transmission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Baseband Transmission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Uses digital signals sent over a cable without modulation</a:t>
            </a:r>
          </a:p>
          <a:p>
            <a:pPr>
              <a:lnSpc>
                <a:spcPct val="90000"/>
              </a:lnSpc>
            </a:pPr>
            <a:r>
              <a:rPr lang="en-US" dirty="0"/>
              <a:t>Sends binary values (0s and 1s) as pulses of different voltage levels</a:t>
            </a:r>
          </a:p>
          <a:p>
            <a:pPr>
              <a:lnSpc>
                <a:spcPct val="90000"/>
              </a:lnSpc>
            </a:pPr>
            <a:r>
              <a:rPr lang="en-US" dirty="0"/>
              <a:t>Entire bandwidth of the cable is used to transmit a single data signal</a:t>
            </a:r>
          </a:p>
          <a:p>
            <a:pPr>
              <a:lnSpc>
                <a:spcPct val="90000"/>
              </a:lnSpc>
            </a:pPr>
            <a:r>
              <a:rPr lang="en-US" dirty="0"/>
              <a:t>Limits any single cable strand to half-duplex transmission</a:t>
            </a:r>
          </a:p>
        </p:txBody>
      </p:sp>
      <p:sp>
        <p:nvSpPr>
          <p:cNvPr id="366596" name="Rectangle 4"/>
          <p:cNvSpPr>
            <a:spLocks noChangeArrowheads="1"/>
          </p:cNvSpPr>
          <p:nvPr/>
        </p:nvSpPr>
        <p:spPr bwMode="auto">
          <a:xfrm>
            <a:off x="8008938" y="6497638"/>
            <a:ext cx="112077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00" dirty="0">
                <a:solidFill>
                  <a:schemeClr val="folHlink"/>
                </a:solidFill>
                <a:latin typeface="Arial" charset="0"/>
              </a:rPr>
              <a:t>continued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Baseband Transmission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Signal flow can be bi-directional</a:t>
            </a:r>
          </a:p>
          <a:p>
            <a:r>
              <a:rPr lang="en-US" dirty="0"/>
              <a:t>Uses repeaters to restore the signal to its original strength and quality before retransmitting it to another cable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zures">
  <a:themeElements>
    <a:clrScheme name="">
      <a:dk1>
        <a:srgbClr val="000000"/>
      </a:dk1>
      <a:lt1>
        <a:srgbClr val="FFFFFF"/>
      </a:lt1>
      <a:dk2>
        <a:srgbClr val="114FFB"/>
      </a:dk2>
      <a:lt2>
        <a:srgbClr val="FAFD00"/>
      </a:lt2>
      <a:accent1>
        <a:srgbClr val="00B7A5"/>
      </a:accent1>
      <a:accent2>
        <a:srgbClr val="D49FFF"/>
      </a:accent2>
      <a:accent3>
        <a:srgbClr val="AAB2FD"/>
      </a:accent3>
      <a:accent4>
        <a:srgbClr val="DADADA"/>
      </a:accent4>
      <a:accent5>
        <a:srgbClr val="AAD8CF"/>
      </a:accent5>
      <a:accent6>
        <a:srgbClr val="C090E7"/>
      </a:accent6>
      <a:hlink>
        <a:srgbClr val="7B00E4"/>
      </a:hlink>
      <a:folHlink>
        <a:srgbClr val="618FFD"/>
      </a:folHlink>
    </a:clrScheme>
    <a:fontScheme name="azure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azure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zure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c:\office4\powerpnt\template\sldshow\azures.ppt</Template>
  <TotalTime>560</TotalTime>
  <Pages>42</Pages>
  <Words>974</Words>
  <Application>Microsoft PowerPoint 4.0</Application>
  <PresentationFormat>On-screen Show (4:3)</PresentationFormat>
  <Paragraphs>141</Paragraphs>
  <Slides>40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azures</vt:lpstr>
      <vt:lpstr>Chapter 3: Networking Media</vt:lpstr>
      <vt:lpstr>Learning Objectives</vt:lpstr>
      <vt:lpstr>Learning Objectives</vt:lpstr>
      <vt:lpstr>Network Cabling: Tangible Physical Media</vt:lpstr>
      <vt:lpstr>Primary Cable Types</vt:lpstr>
      <vt:lpstr>General Cable Characteristics</vt:lpstr>
      <vt:lpstr>Primary Techniques for Sending Signals across a Cable</vt:lpstr>
      <vt:lpstr>Baseband Transmission</vt:lpstr>
      <vt:lpstr>Baseband Transmission</vt:lpstr>
      <vt:lpstr>Broadband Transmission</vt:lpstr>
      <vt:lpstr>Broadband Transmission</vt:lpstr>
      <vt:lpstr>The Importance of Bandwidth</vt:lpstr>
      <vt:lpstr>Coaxial Cable</vt:lpstr>
      <vt:lpstr>Coaxial Cable</vt:lpstr>
      <vt:lpstr>Types of Coaxial Cable for Ethernet</vt:lpstr>
      <vt:lpstr>Thinwire Ethernet</vt:lpstr>
      <vt:lpstr>Thinwire Ethernet</vt:lpstr>
      <vt:lpstr>Radio Government (RG) Specifications</vt:lpstr>
      <vt:lpstr>Radio Government (RG) Specifications</vt:lpstr>
      <vt:lpstr>Thinwire Ethernet Cable</vt:lpstr>
      <vt:lpstr>Thickwire Ethernet</vt:lpstr>
      <vt:lpstr>Attaching to  Thinwire Ethernet Cable</vt:lpstr>
      <vt:lpstr>Attaching to  Thickwire Ethernet Cable</vt:lpstr>
      <vt:lpstr>Running Thickwire Cable</vt:lpstr>
      <vt:lpstr>Thickwire Ethernet Cable</vt:lpstr>
      <vt:lpstr>Coaxial Cable Characteristics </vt:lpstr>
      <vt:lpstr>Twisted-pair Cable</vt:lpstr>
      <vt:lpstr>Types of TP Cable</vt:lpstr>
      <vt:lpstr>Types of TP Cable</vt:lpstr>
      <vt:lpstr>Twisted-pair  Network Cabling Schemes</vt:lpstr>
      <vt:lpstr>RJ-45 Connector</vt:lpstr>
      <vt:lpstr>Patch Panels and  Punchdown Blocks</vt:lpstr>
      <vt:lpstr>10BaseT’s Networking Characteristics</vt:lpstr>
      <vt:lpstr>Fiber-optic Cable</vt:lpstr>
      <vt:lpstr>Fiber-optic Cable</vt:lpstr>
      <vt:lpstr>Primary Types of  Fiber-optic Cables</vt:lpstr>
      <vt:lpstr>Fiber-optic Cable Advantages </vt:lpstr>
      <vt:lpstr>Fiber-optic Cable Drawbacks</vt:lpstr>
      <vt:lpstr>Fiber-optic Cable Characteristics</vt:lpstr>
      <vt:lpstr>Fiber-optic Media Connectors </vt:lpstr>
    </vt:vector>
  </TitlesOfParts>
  <Manager>Liz Wessen</Manager>
  <Company>Course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Hands-On Networking Essentials, 2e</dc:title>
  <dc:subject>Chapter 3:  Networking Media</dc:subject>
  <dc:creator>Anne D. Ketchen</dc:creator>
  <cp:keywords/>
  <dc:description/>
  <cp:lastModifiedBy>smoke-screen</cp:lastModifiedBy>
  <cp:revision>93</cp:revision>
  <cp:lastPrinted>1998-01-08T03:03:18Z</cp:lastPrinted>
  <dcterms:created xsi:type="dcterms:W3CDTF">1997-12-10T02:29:25Z</dcterms:created>
  <dcterms:modified xsi:type="dcterms:W3CDTF">2010-04-26T03:07:48Z</dcterms:modified>
</cp:coreProperties>
</file>