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68" r:id="rId2"/>
    <p:sldId id="369" r:id="rId3"/>
    <p:sldId id="370" r:id="rId4"/>
    <p:sldId id="371"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372" r:id="rId23"/>
    <p:sldId id="373" r:id="rId24"/>
    <p:sldId id="409" r:id="rId25"/>
    <p:sldId id="410" r:id="rId26"/>
    <p:sldId id="375" r:id="rId27"/>
    <p:sldId id="376" r:id="rId28"/>
    <p:sldId id="377" r:id="rId29"/>
    <p:sldId id="411" r:id="rId30"/>
    <p:sldId id="413" r:id="rId31"/>
    <p:sldId id="412" r:id="rId32"/>
    <p:sldId id="379" r:id="rId33"/>
    <p:sldId id="380" r:id="rId34"/>
    <p:sldId id="381" r:id="rId35"/>
    <p:sldId id="382" r:id="rId36"/>
    <p:sldId id="383" r:id="rId37"/>
    <p:sldId id="384" r:id="rId38"/>
    <p:sldId id="385" r:id="rId39"/>
    <p:sldId id="386" r:id="rId40"/>
    <p:sldId id="387" r:id="rId41"/>
    <p:sldId id="388" r:id="rId42"/>
    <p:sldId id="414" r:id="rId43"/>
    <p:sldId id="389" r:id="rId44"/>
    <p:sldId id="415" r:id="rId45"/>
    <p:sldId id="390" r:id="rId46"/>
    <p:sldId id="297" r:id="rId47"/>
    <p:sldId id="416"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43F4"/>
    <a:srgbClr val="919191"/>
    <a:srgbClr val="FCFEB9"/>
    <a:srgbClr val="EAEC5E"/>
    <a:srgbClr val="00279F"/>
    <a:srgbClr val="A2C1FE"/>
    <a:srgbClr val="CECECE"/>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4" d="100"/>
          <a:sy n="74" d="100"/>
        </p:scale>
        <p:origin x="-12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5F870AAF-6D39-4B9B-B49B-52E5FCD73AC1}" type="slidenum">
              <a:rPr lang="en-US" sz="1400"/>
              <a:pPr algn="r"/>
              <a:t>‹#›</a:t>
            </a:fld>
            <a:endParaRPr lang="en-US" sz="1400"/>
          </a:p>
        </p:txBody>
      </p:sp>
    </p:spTree>
    <p:extLst>
      <p:ext uri="{BB962C8B-B14F-4D97-AF65-F5344CB8AC3E}">
        <p14:creationId xmlns:p14="http://schemas.microsoft.com/office/powerpoint/2010/main" val="2763853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ChangeArrowheads="1"/>
          </p:cNvSpPr>
          <p:nvPr/>
        </p:nvSpPr>
        <p:spPr bwMode="auto">
          <a:xfrm>
            <a:off x="6400800" y="8750300"/>
            <a:ext cx="3873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860F6D80-A4AA-407E-A563-622808FAA23B}" type="slidenum">
              <a:rPr lang="en-US" sz="1400"/>
              <a:pPr algn="r"/>
              <a:t>‹#›</a:t>
            </a:fld>
            <a:endParaRPr lang="en-US" sz="1400"/>
          </a:p>
        </p:txBody>
      </p:sp>
    </p:spTree>
    <p:extLst>
      <p:ext uri="{BB962C8B-B14F-4D97-AF65-F5344CB8AC3E}">
        <p14:creationId xmlns:p14="http://schemas.microsoft.com/office/powerpoint/2010/main" val="1512758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noTextEdit="1"/>
          </p:cNvSpPr>
          <p:nvPr>
            <p:ph type="sldImg"/>
          </p:nvPr>
        </p:nvSpPr>
        <p:spPr>
          <a:xfrm>
            <a:off x="1150938" y="692150"/>
            <a:ext cx="4556125" cy="3416300"/>
          </a:xfrm>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noTextEdit="1"/>
          </p:cNvSpPr>
          <p:nvPr>
            <p:ph type="sldImg"/>
          </p:nvPr>
        </p:nvSpPr>
        <p:spPr>
          <a:xfrm>
            <a:off x="1150938" y="692150"/>
            <a:ext cx="4556125" cy="3416300"/>
          </a:xfrm>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noTextEdit="1"/>
          </p:cNvSpPr>
          <p:nvPr>
            <p:ph type="sldImg"/>
          </p:nvPr>
        </p:nvSpPr>
        <p:spPr>
          <a:xfrm>
            <a:off x="1150938" y="692150"/>
            <a:ext cx="4556125" cy="3416300"/>
          </a:xfrm>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noTextEdit="1"/>
          </p:cNvSpPr>
          <p:nvPr>
            <p:ph type="sldImg"/>
          </p:nvPr>
        </p:nvSpPr>
        <p:spPr>
          <a:xfrm>
            <a:off x="1150938" y="692150"/>
            <a:ext cx="4556125" cy="3416300"/>
          </a:xfrm>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noTextEdit="1"/>
          </p:cNvSpPr>
          <p:nvPr>
            <p:ph type="sldImg"/>
          </p:nvPr>
        </p:nvSpPr>
        <p:spPr>
          <a:xfrm>
            <a:off x="1150938" y="692150"/>
            <a:ext cx="4556125" cy="3416300"/>
          </a:xfrm>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noTextEdit="1"/>
          </p:cNvSpPr>
          <p:nvPr>
            <p:ph type="sldImg"/>
          </p:nvPr>
        </p:nvSpPr>
        <p:spPr>
          <a:xfrm>
            <a:off x="1150938" y="692150"/>
            <a:ext cx="4556125" cy="3416300"/>
          </a:xfrm>
          <a:ln/>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noTextEdit="1"/>
          </p:cNvSpPr>
          <p:nvPr>
            <p:ph type="sldImg"/>
          </p:nvPr>
        </p:nvSpPr>
        <p:spPr>
          <a:xfrm>
            <a:off x="1150938" y="692150"/>
            <a:ext cx="4556125" cy="3416300"/>
          </a:xfrm>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ChangeArrowheads="1" noTextEdit="1"/>
          </p:cNvSpPr>
          <p:nvPr>
            <p:ph type="sldImg"/>
          </p:nvPr>
        </p:nvSpPr>
        <p:spPr>
          <a:xfrm>
            <a:off x="1150938" y="692150"/>
            <a:ext cx="4556125" cy="3416300"/>
          </a:xfrm>
          <a:ln/>
        </p:spPr>
      </p:sp>
      <p:sp>
        <p:nvSpPr>
          <p:cNvPr id="34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noTextEdit="1"/>
          </p:cNvSpPr>
          <p:nvPr>
            <p:ph type="sldImg"/>
          </p:nvPr>
        </p:nvSpPr>
        <p:spPr>
          <a:xfrm>
            <a:off x="1150938" y="692150"/>
            <a:ext cx="4556125" cy="3416300"/>
          </a:xfrm>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noTextEdit="1"/>
          </p:cNvSpPr>
          <p:nvPr>
            <p:ph type="sldImg"/>
          </p:nvPr>
        </p:nvSpPr>
        <p:spPr>
          <a:xfrm>
            <a:off x="1150938" y="692150"/>
            <a:ext cx="4556125" cy="3416300"/>
          </a:xfrm>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noTextEdit="1"/>
          </p:cNvSpPr>
          <p:nvPr>
            <p:ph type="sldImg"/>
          </p:nvPr>
        </p:nvSpPr>
        <p:spPr>
          <a:xfrm>
            <a:off x="1150938" y="692150"/>
            <a:ext cx="4556125" cy="3416300"/>
          </a:xfrm>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noTextEdit="1"/>
          </p:cNvSpPr>
          <p:nvPr>
            <p:ph type="sldImg"/>
          </p:nvPr>
        </p:nvSpPr>
        <p:spPr>
          <a:xfrm>
            <a:off x="1150938" y="692150"/>
            <a:ext cx="4556125" cy="3416300"/>
          </a:xfrm>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noTextEdit="1"/>
          </p:cNvSpPr>
          <p:nvPr>
            <p:ph type="sldImg"/>
          </p:nvPr>
        </p:nvSpPr>
        <p:spPr>
          <a:xfrm>
            <a:off x="1150938" y="692150"/>
            <a:ext cx="4556125" cy="3416300"/>
          </a:xfrm>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ChangeArrowheads="1" noTextEdit="1"/>
          </p:cNvSpPr>
          <p:nvPr>
            <p:ph type="sldImg"/>
          </p:nvPr>
        </p:nvSpPr>
        <p:spPr>
          <a:xfrm>
            <a:off x="1150938" y="692150"/>
            <a:ext cx="4556125" cy="3416300"/>
          </a:xfrm>
          <a:ln/>
        </p:spPr>
      </p:sp>
      <p:sp>
        <p:nvSpPr>
          <p:cNvPr id="34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noTextEdit="1"/>
          </p:cNvSpPr>
          <p:nvPr>
            <p:ph type="sldImg"/>
          </p:nvPr>
        </p:nvSpPr>
        <p:spPr>
          <a:xfrm>
            <a:off x="1150938" y="692150"/>
            <a:ext cx="4556125" cy="3416300"/>
          </a:xfrm>
          <a:ln/>
        </p:spPr>
      </p:sp>
      <p:sp>
        <p:nvSpPr>
          <p:cNvPr id="34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noTextEdit="1"/>
          </p:cNvSpPr>
          <p:nvPr>
            <p:ph type="sldImg"/>
          </p:nvPr>
        </p:nvSpPr>
        <p:spPr>
          <a:xfrm>
            <a:off x="1150938" y="692150"/>
            <a:ext cx="4556125" cy="3416300"/>
          </a:xfrm>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noTextEdit="1"/>
          </p:cNvSpPr>
          <p:nvPr>
            <p:ph type="sldImg"/>
          </p:nvPr>
        </p:nvSpPr>
        <p:spPr>
          <a:xfrm>
            <a:off x="1150938" y="692150"/>
            <a:ext cx="4556125" cy="3416300"/>
          </a:xfrm>
          <a:ln/>
        </p:spPr>
      </p:sp>
      <p:sp>
        <p:nvSpPr>
          <p:cNvPr id="35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noTextEdit="1"/>
          </p:cNvSpPr>
          <p:nvPr>
            <p:ph type="sldImg"/>
          </p:nvPr>
        </p:nvSpPr>
        <p:spPr>
          <a:xfrm>
            <a:off x="1150938" y="692150"/>
            <a:ext cx="4556125" cy="3416300"/>
          </a:xfrm>
          <a:ln/>
        </p:spPr>
      </p:sp>
      <p:sp>
        <p:nvSpPr>
          <p:cNvPr id="47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ChangeArrowheads="1" noTextEdit="1"/>
          </p:cNvSpPr>
          <p:nvPr>
            <p:ph type="sldImg"/>
          </p:nvPr>
        </p:nvSpPr>
        <p:spPr>
          <a:xfrm>
            <a:off x="1150938" y="692150"/>
            <a:ext cx="4556125" cy="3416300"/>
          </a:xfrm>
          <a:ln/>
        </p:spPr>
      </p:sp>
      <p:sp>
        <p:nvSpPr>
          <p:cNvPr id="35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noTextEdit="1"/>
          </p:cNvSpPr>
          <p:nvPr>
            <p:ph type="sldImg"/>
          </p:nvPr>
        </p:nvSpPr>
        <p:spPr>
          <a:xfrm>
            <a:off x="1150938" y="692150"/>
            <a:ext cx="4556125" cy="3416300"/>
          </a:xfrm>
          <a:ln/>
        </p:spPr>
      </p:sp>
      <p:sp>
        <p:nvSpPr>
          <p:cNvPr id="47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noTextEdit="1"/>
          </p:cNvSpPr>
          <p:nvPr>
            <p:ph type="sldImg"/>
          </p:nvPr>
        </p:nvSpPr>
        <p:spPr>
          <a:xfrm>
            <a:off x="1150938" y="692150"/>
            <a:ext cx="4556125" cy="3416300"/>
          </a:xfrm>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noTextEdit="1"/>
          </p:cNvSpPr>
          <p:nvPr>
            <p:ph type="sldImg"/>
          </p:nvPr>
        </p:nvSpPr>
        <p:spPr>
          <a:xfrm>
            <a:off x="1150938" y="692150"/>
            <a:ext cx="4556125" cy="3416300"/>
          </a:xfrm>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noTextEdit="1"/>
          </p:cNvSpPr>
          <p:nvPr>
            <p:ph type="sldImg"/>
          </p:nvPr>
        </p:nvSpPr>
        <p:spPr>
          <a:xfrm>
            <a:off x="1150938" y="692150"/>
            <a:ext cx="4556125" cy="3416300"/>
          </a:xfrm>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noTextEdit="1"/>
          </p:cNvSpPr>
          <p:nvPr>
            <p:ph type="sldImg"/>
          </p:nvPr>
        </p:nvSpPr>
        <p:spPr>
          <a:xfrm>
            <a:off x="1150938" y="692150"/>
            <a:ext cx="4556125" cy="3416300"/>
          </a:xfrm>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noTextEdit="1"/>
          </p:cNvSpPr>
          <p:nvPr>
            <p:ph type="sldImg"/>
          </p:nvPr>
        </p:nvSpPr>
        <p:spPr>
          <a:xfrm>
            <a:off x="1150938" y="692150"/>
            <a:ext cx="4556125" cy="3416300"/>
          </a:xfrm>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noTextEdit="1"/>
          </p:cNvSpPr>
          <p:nvPr>
            <p:ph type="sldImg"/>
          </p:nvPr>
        </p:nvSpPr>
        <p:spPr>
          <a:xfrm>
            <a:off x="1150938" y="692150"/>
            <a:ext cx="4556125" cy="3416300"/>
          </a:xfrm>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noTextEdit="1"/>
          </p:cNvSpPr>
          <p:nvPr>
            <p:ph type="sldImg"/>
          </p:nvPr>
        </p:nvSpPr>
        <p:spPr>
          <a:xfrm>
            <a:off x="1150938" y="692150"/>
            <a:ext cx="4556125" cy="3416300"/>
          </a:xfrm>
          <a:ln/>
        </p:spPr>
      </p:sp>
      <p:sp>
        <p:nvSpPr>
          <p:cNvPr id="44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ChangeArrowheads="1" noTextEdit="1"/>
          </p:cNvSpPr>
          <p:nvPr>
            <p:ph type="sldImg"/>
          </p:nvPr>
        </p:nvSpPr>
        <p:spPr>
          <a:xfrm>
            <a:off x="1150938" y="692150"/>
            <a:ext cx="4556125" cy="3416300"/>
          </a:xfrm>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151759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4076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9388" y="171450"/>
            <a:ext cx="1947862" cy="59245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2625" y="171450"/>
            <a:ext cx="5694363" cy="5924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559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5557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55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2625" y="1981200"/>
            <a:ext cx="3819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4550" y="1981200"/>
            <a:ext cx="38195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271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644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2532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86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411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93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279F"/>
            </a:gs>
            <a:gs pos="100000">
              <a:srgbClr val="00279F">
                <a:gamma/>
                <a:shade val="63529"/>
                <a:invGamma/>
              </a:srgb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2625" y="1981200"/>
            <a:ext cx="77914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7" name="Rectangle 3"/>
          <p:cNvSpPr>
            <a:spLocks noGrp="1" noChangeArrowheads="1"/>
          </p:cNvSpPr>
          <p:nvPr>
            <p:ph type="title"/>
          </p:nvPr>
        </p:nvSpPr>
        <p:spPr bwMode="auto">
          <a:xfrm>
            <a:off x="685800" y="171450"/>
            <a:ext cx="7791450" cy="1143000"/>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grpSp>
        <p:nvGrpSpPr>
          <p:cNvPr id="1030" name="Group 6"/>
          <p:cNvGrpSpPr>
            <a:grpSpLocks/>
          </p:cNvGrpSpPr>
          <p:nvPr/>
        </p:nvGrpSpPr>
        <p:grpSpPr bwMode="auto">
          <a:xfrm>
            <a:off x="-76200" y="1444625"/>
            <a:ext cx="8001000" cy="74613"/>
            <a:chOff x="0" y="948"/>
            <a:chExt cx="5064" cy="45"/>
          </a:xfrm>
        </p:grpSpPr>
        <p:sp>
          <p:nvSpPr>
            <p:cNvPr id="1028" name="Rectangle 4"/>
            <p:cNvSpPr>
              <a:spLocks noChangeArrowheads="1"/>
            </p:cNvSpPr>
            <p:nvPr/>
          </p:nvSpPr>
          <p:spPr bwMode="auto">
            <a:xfrm>
              <a:off x="0" y="948"/>
              <a:ext cx="5064" cy="23"/>
            </a:xfrm>
            <a:prstGeom prst="rect">
              <a:avLst/>
            </a:prstGeom>
            <a:gradFill rotWithShape="0">
              <a:gsLst>
                <a:gs pos="0">
                  <a:srgbClr val="FAFD00">
                    <a:gamma/>
                    <a:shade val="89804"/>
                    <a:invGamma/>
                  </a:srgbClr>
                </a:gs>
                <a:gs pos="50000">
                  <a:srgbClr val="FAFD00"/>
                </a:gs>
                <a:gs pos="100000">
                  <a:srgbClr val="FAFD00">
                    <a:gamma/>
                    <a:shade val="8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9" name="Rectangle 5"/>
            <p:cNvSpPr>
              <a:spLocks noChangeArrowheads="1"/>
            </p:cNvSpPr>
            <p:nvPr/>
          </p:nvSpPr>
          <p:spPr bwMode="auto">
            <a:xfrm>
              <a:off x="0" y="982"/>
              <a:ext cx="5064" cy="11"/>
            </a:xfrm>
            <a:prstGeom prst="rect">
              <a:avLst/>
            </a:prstGeom>
            <a:gradFill rotWithShape="0">
              <a:gsLst>
                <a:gs pos="0">
                  <a:srgbClr val="618FFD">
                    <a:gamma/>
                    <a:shade val="80000"/>
                    <a:invGamma/>
                  </a:srgbClr>
                </a:gs>
                <a:gs pos="50000">
                  <a:srgbClr val="618FFD"/>
                </a:gs>
                <a:gs pos="100000">
                  <a:srgbClr val="618FFD">
                    <a:gamma/>
                    <a:shade val="80000"/>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31" name="Rectangle 7"/>
          <p:cNvSpPr>
            <a:spLocks noChangeArrowheads="1"/>
          </p:cNvSpPr>
          <p:nvPr/>
        </p:nvSpPr>
        <p:spPr bwMode="auto">
          <a:xfrm>
            <a:off x="7924800" y="1295400"/>
            <a:ext cx="12192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1400" b="1">
                <a:solidFill>
                  <a:schemeClr val="folHlink"/>
                </a:solidFill>
                <a:latin typeface="Arial" charset="0"/>
              </a:rPr>
              <a:t>LAN Design</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a:solidFill>
            <a:srgbClr val="EAEC5E"/>
          </a:solidFill>
          <a:latin typeface="+mj-lt"/>
          <a:ea typeface="+mj-ea"/>
          <a:cs typeface="+mj-cs"/>
        </a:defRPr>
      </a:lvl1pPr>
      <a:lvl2pPr algn="ctr" rtl="0" eaLnBrk="0" fontAlgn="base" hangingPunct="0">
        <a:spcBef>
          <a:spcPct val="0"/>
        </a:spcBef>
        <a:spcAft>
          <a:spcPct val="0"/>
        </a:spcAft>
        <a:defRPr sz="4400" b="1">
          <a:solidFill>
            <a:srgbClr val="EAEC5E"/>
          </a:solidFill>
          <a:latin typeface="Times New Roman" pitchFamily="18" charset="0"/>
        </a:defRPr>
      </a:lvl2pPr>
      <a:lvl3pPr algn="ctr" rtl="0" eaLnBrk="0" fontAlgn="base" hangingPunct="0">
        <a:spcBef>
          <a:spcPct val="0"/>
        </a:spcBef>
        <a:spcAft>
          <a:spcPct val="0"/>
        </a:spcAft>
        <a:defRPr sz="4400" b="1">
          <a:solidFill>
            <a:srgbClr val="EAEC5E"/>
          </a:solidFill>
          <a:latin typeface="Times New Roman" pitchFamily="18" charset="0"/>
        </a:defRPr>
      </a:lvl3pPr>
      <a:lvl4pPr algn="ctr" rtl="0" eaLnBrk="0" fontAlgn="base" hangingPunct="0">
        <a:spcBef>
          <a:spcPct val="0"/>
        </a:spcBef>
        <a:spcAft>
          <a:spcPct val="0"/>
        </a:spcAft>
        <a:defRPr sz="4400" b="1">
          <a:solidFill>
            <a:srgbClr val="EAEC5E"/>
          </a:solidFill>
          <a:latin typeface="Times New Roman" pitchFamily="18" charset="0"/>
        </a:defRPr>
      </a:lvl4pPr>
      <a:lvl5pPr algn="ctr" rtl="0" eaLnBrk="0" fontAlgn="base" hangingPunct="0">
        <a:spcBef>
          <a:spcPct val="0"/>
        </a:spcBef>
        <a:spcAft>
          <a:spcPct val="0"/>
        </a:spcAft>
        <a:defRPr sz="4400" b="1">
          <a:solidFill>
            <a:srgbClr val="EAEC5E"/>
          </a:solidFill>
          <a:latin typeface="Times New Roman" pitchFamily="18" charset="0"/>
        </a:defRPr>
      </a:lvl5pPr>
      <a:lvl6pPr marL="457200" algn="ctr" rtl="0" eaLnBrk="0" fontAlgn="base" hangingPunct="0">
        <a:spcBef>
          <a:spcPct val="0"/>
        </a:spcBef>
        <a:spcAft>
          <a:spcPct val="0"/>
        </a:spcAft>
        <a:defRPr sz="4400" b="1">
          <a:solidFill>
            <a:srgbClr val="EAEC5E"/>
          </a:solidFill>
          <a:latin typeface="Times New Roman" pitchFamily="18" charset="0"/>
        </a:defRPr>
      </a:lvl6pPr>
      <a:lvl7pPr marL="914400" algn="ctr" rtl="0" eaLnBrk="0" fontAlgn="base" hangingPunct="0">
        <a:spcBef>
          <a:spcPct val="0"/>
        </a:spcBef>
        <a:spcAft>
          <a:spcPct val="0"/>
        </a:spcAft>
        <a:defRPr sz="4400" b="1">
          <a:solidFill>
            <a:srgbClr val="EAEC5E"/>
          </a:solidFill>
          <a:latin typeface="Times New Roman" pitchFamily="18" charset="0"/>
        </a:defRPr>
      </a:lvl7pPr>
      <a:lvl8pPr marL="1371600" algn="ctr" rtl="0" eaLnBrk="0" fontAlgn="base" hangingPunct="0">
        <a:spcBef>
          <a:spcPct val="0"/>
        </a:spcBef>
        <a:spcAft>
          <a:spcPct val="0"/>
        </a:spcAft>
        <a:defRPr sz="4400" b="1">
          <a:solidFill>
            <a:srgbClr val="EAEC5E"/>
          </a:solidFill>
          <a:latin typeface="Times New Roman" pitchFamily="18" charset="0"/>
        </a:defRPr>
      </a:lvl8pPr>
      <a:lvl9pPr marL="1828800" algn="ctr" rtl="0" eaLnBrk="0" fontAlgn="base" hangingPunct="0">
        <a:spcBef>
          <a:spcPct val="0"/>
        </a:spcBef>
        <a:spcAft>
          <a:spcPct val="0"/>
        </a:spcAft>
        <a:defRPr sz="4400" b="1">
          <a:solidFill>
            <a:srgbClr val="EAEC5E"/>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6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A2C1FE"/>
        </a:buClr>
        <a:buSzPct val="12500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firewall.cx/cabling_utp.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Cable Selection Criteria</a:t>
            </a:r>
          </a:p>
        </p:txBody>
      </p:sp>
      <p:sp>
        <p:nvSpPr>
          <p:cNvPr id="274435" name="Rectangle 3"/>
          <p:cNvSpPr>
            <a:spLocks noGrp="1" noChangeArrowheads="1"/>
          </p:cNvSpPr>
          <p:nvPr>
            <p:ph type="body" idx="1"/>
          </p:nvPr>
        </p:nvSpPr>
        <p:spPr/>
        <p:txBody>
          <a:bodyPr/>
          <a:lstStyle/>
          <a:p>
            <a:r>
              <a:rPr lang="en-US"/>
              <a:t>Bandwidth</a:t>
            </a:r>
          </a:p>
          <a:p>
            <a:r>
              <a:rPr lang="en-US"/>
              <a:t>Budget</a:t>
            </a:r>
          </a:p>
          <a:p>
            <a:r>
              <a:rPr lang="en-US"/>
              <a:t>Capacity</a:t>
            </a:r>
          </a:p>
          <a:p>
            <a:r>
              <a:rPr lang="en-US"/>
              <a:t>Environmental considerations</a:t>
            </a:r>
          </a:p>
          <a:p>
            <a:r>
              <a:rPr lang="en-US"/>
              <a:t>Placement</a:t>
            </a:r>
          </a:p>
          <a:p>
            <a:r>
              <a:rPr lang="en-US"/>
              <a:t>Scope</a:t>
            </a:r>
          </a:p>
          <a:p>
            <a:r>
              <a:rPr lang="en-US"/>
              <a:t>Span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GB" b="1" i="1" dirty="0" smtClean="0"/>
              <a:t/>
            </a:r>
            <a:br>
              <a:rPr lang="en-GB" b="1" i="1" dirty="0" smtClean="0"/>
            </a:br>
            <a:r>
              <a:rPr lang="en-GB" b="1" i="1" dirty="0" smtClean="0"/>
              <a:t>100Base-TX</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The </a:t>
            </a:r>
            <a:r>
              <a:rPr lang="en-GB" b="1" dirty="0"/>
              <a:t>TX</a:t>
            </a:r>
            <a:r>
              <a:rPr lang="en-GB" dirty="0"/>
              <a:t> (sometimes </a:t>
            </a:r>
            <a:r>
              <a:rPr lang="en-GB" dirty="0" err="1"/>
              <a:t>refered</a:t>
            </a:r>
            <a:r>
              <a:rPr lang="en-GB" dirty="0"/>
              <a:t> as "T" only) means it's a CAT5 UTP straight through cable using 2 of the 4 available pairs and supports speeds up to </a:t>
            </a:r>
            <a:r>
              <a:rPr lang="en-GB" dirty="0" smtClean="0"/>
              <a:t>100Mbits </a:t>
            </a:r>
          </a:p>
          <a:p>
            <a:r>
              <a:rPr lang="en-GB" dirty="0" smtClean="0"/>
              <a:t>Maximum </a:t>
            </a:r>
            <a:r>
              <a:rPr lang="en-GB" dirty="0"/>
              <a:t>length is 100 meters and minimum length between nodes is 2.5 meters.</a:t>
            </a:r>
          </a:p>
          <a:p>
            <a:endParaRPr lang="en-GB" dirty="0"/>
          </a:p>
        </p:txBody>
      </p:sp>
    </p:spTree>
    <p:extLst>
      <p:ext uri="{BB962C8B-B14F-4D97-AF65-F5344CB8AC3E}">
        <p14:creationId xmlns:p14="http://schemas.microsoft.com/office/powerpoint/2010/main" val="70895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GB" sz="3600" b="1" i="1" dirty="0" smtClean="0"/>
              <a:t/>
            </a:r>
            <a:br>
              <a:rPr lang="en-GB" sz="3600" b="1" i="1" dirty="0" smtClean="0"/>
            </a:br>
            <a:r>
              <a:rPr lang="en-GB" sz="3600" b="1" i="1" dirty="0" smtClean="0"/>
              <a:t>100Base-T4</a:t>
            </a:r>
            <a:r>
              <a:rPr lang="en-GB" sz="3600" dirty="0" smtClean="0"/>
              <a:t/>
            </a:r>
            <a:br>
              <a:rPr lang="en-GB" sz="3600" dirty="0" smtClean="0"/>
            </a:br>
            <a:endParaRPr lang="en-GB" sz="3600" dirty="0"/>
          </a:p>
        </p:txBody>
      </p:sp>
      <p:sp>
        <p:nvSpPr>
          <p:cNvPr id="3" name="Content Placeholder 2"/>
          <p:cNvSpPr>
            <a:spLocks noGrp="1"/>
          </p:cNvSpPr>
          <p:nvPr>
            <p:ph idx="1"/>
          </p:nvPr>
        </p:nvSpPr>
        <p:spPr/>
        <p:txBody>
          <a:bodyPr/>
          <a:lstStyle/>
          <a:p>
            <a:r>
              <a:rPr lang="en-GB" dirty="0" smtClean="0"/>
              <a:t>The </a:t>
            </a:r>
            <a:r>
              <a:rPr lang="en-GB" b="1" dirty="0"/>
              <a:t>T4</a:t>
            </a:r>
            <a:r>
              <a:rPr lang="en-GB" dirty="0"/>
              <a:t> means it's a CAT5 UTP straight through cable using all 4 available pairs and supports speeds up to </a:t>
            </a:r>
            <a:r>
              <a:rPr lang="en-GB" dirty="0" smtClean="0"/>
              <a:t>100Mbits</a:t>
            </a:r>
          </a:p>
          <a:p>
            <a:r>
              <a:rPr lang="en-GB" dirty="0" smtClean="0"/>
              <a:t>Maximum </a:t>
            </a:r>
            <a:r>
              <a:rPr lang="en-GB" dirty="0"/>
              <a:t>length is 100 meters and minimum length between nodes is 2.5 meters.</a:t>
            </a:r>
          </a:p>
          <a:p>
            <a:endParaRPr lang="en-GB" dirty="0"/>
          </a:p>
        </p:txBody>
      </p:sp>
    </p:spTree>
    <p:extLst>
      <p:ext uri="{BB962C8B-B14F-4D97-AF65-F5344CB8AC3E}">
        <p14:creationId xmlns:p14="http://schemas.microsoft.com/office/powerpoint/2010/main" val="1711822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i="1" dirty="0" smtClean="0"/>
              <a:t/>
            </a:r>
            <a:br>
              <a:rPr lang="en-GB" b="1" i="1" dirty="0" smtClean="0"/>
            </a:br>
            <a:r>
              <a:rPr lang="en-GB" b="1" i="1" dirty="0" smtClean="0"/>
              <a:t>100Base-FX</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The </a:t>
            </a:r>
            <a:r>
              <a:rPr lang="en-GB" b="1" dirty="0"/>
              <a:t>FX</a:t>
            </a:r>
            <a:r>
              <a:rPr lang="en-GB" dirty="0"/>
              <a:t> means it's a 2 strand </a:t>
            </a:r>
            <a:r>
              <a:rPr lang="en-GB" dirty="0" err="1"/>
              <a:t>fiber</a:t>
            </a:r>
            <a:r>
              <a:rPr lang="en-GB" dirty="0"/>
              <a:t> cable and supports speeds up to </a:t>
            </a:r>
            <a:r>
              <a:rPr lang="en-GB" dirty="0" smtClean="0"/>
              <a:t>100Mbits</a:t>
            </a:r>
          </a:p>
          <a:p>
            <a:r>
              <a:rPr lang="en-GB" dirty="0" smtClean="0"/>
              <a:t>Maximum </a:t>
            </a:r>
            <a:r>
              <a:rPr lang="en-GB" dirty="0"/>
              <a:t>length is usually </a:t>
            </a:r>
            <a:r>
              <a:rPr lang="en-GB" dirty="0" err="1"/>
              <a:t>upto</a:t>
            </a:r>
            <a:r>
              <a:rPr lang="en-GB" dirty="0"/>
              <a:t> 2 </a:t>
            </a:r>
            <a:r>
              <a:rPr lang="en-GB" dirty="0" err="1"/>
              <a:t>kms</a:t>
            </a:r>
            <a:r>
              <a:rPr lang="en-GB" dirty="0"/>
              <a:t>.</a:t>
            </a:r>
          </a:p>
          <a:p>
            <a:endParaRPr lang="en-GB" dirty="0"/>
          </a:p>
        </p:txBody>
      </p:sp>
    </p:spTree>
    <p:extLst>
      <p:ext uri="{BB962C8B-B14F-4D97-AF65-F5344CB8AC3E}">
        <p14:creationId xmlns:p14="http://schemas.microsoft.com/office/powerpoint/2010/main" val="2493072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effectLst/>
                <a:latin typeface="Times New Roman"/>
                <a:ea typeface="Calibri"/>
              </a:rPr>
              <a:t>Understanding 10BASE-T/2/5/F/35-Ethernet</a:t>
            </a:r>
            <a:endParaRPr lang="en-GB" sz="3600" dirty="0"/>
          </a:p>
        </p:txBody>
      </p:sp>
      <p:sp>
        <p:nvSpPr>
          <p:cNvPr id="3" name="Content Placeholder 2"/>
          <p:cNvSpPr>
            <a:spLocks noGrp="1"/>
          </p:cNvSpPr>
          <p:nvPr>
            <p:ph idx="1"/>
          </p:nvPr>
        </p:nvSpPr>
        <p:spPr/>
        <p:txBody>
          <a:bodyPr>
            <a:normAutofit fontScale="92500" lnSpcReduction="10000"/>
          </a:bodyPr>
          <a:lstStyle/>
          <a:p>
            <a:r>
              <a:rPr lang="en-GB" dirty="0"/>
              <a:t>To make it simpler to distinguish cables they are categorised; that's how we got the CAT1, 2, 3 </a:t>
            </a:r>
            <a:r>
              <a:rPr lang="en-GB" dirty="0" err="1"/>
              <a:t>etc</a:t>
            </a:r>
            <a:r>
              <a:rPr lang="en-GB" dirty="0"/>
              <a:t> </a:t>
            </a:r>
            <a:r>
              <a:rPr lang="en-GB" dirty="0" smtClean="0"/>
              <a:t>cables</a:t>
            </a:r>
          </a:p>
          <a:p>
            <a:r>
              <a:rPr lang="en-GB" dirty="0" smtClean="0"/>
              <a:t>Each </a:t>
            </a:r>
            <a:r>
              <a:rPr lang="en-GB" dirty="0"/>
              <a:t>category is specific for speed and type of </a:t>
            </a:r>
            <a:r>
              <a:rPr lang="en-GB" dirty="0" smtClean="0"/>
              <a:t>network</a:t>
            </a:r>
          </a:p>
          <a:p>
            <a:r>
              <a:rPr lang="en-GB" dirty="0" smtClean="0"/>
              <a:t> </a:t>
            </a:r>
            <a:r>
              <a:rPr lang="en-GB" dirty="0"/>
              <a:t>But since one type of cable can support various speeds, depending on its quality and wiring, the cables are named using the "</a:t>
            </a:r>
            <a:r>
              <a:rPr lang="en-GB" dirty="0" err="1"/>
              <a:t>BaseT</a:t>
            </a:r>
            <a:r>
              <a:rPr lang="en-GB" dirty="0"/>
              <a:t>" to show exactly what type of networks the specific cable is made to </a:t>
            </a:r>
            <a:r>
              <a:rPr lang="en-GB" dirty="0" smtClean="0"/>
              <a:t>handle</a:t>
            </a:r>
            <a:endParaRPr lang="en-GB" dirty="0"/>
          </a:p>
          <a:p>
            <a:endParaRPr lang="en-GB" dirty="0"/>
          </a:p>
        </p:txBody>
      </p:sp>
    </p:spTree>
    <p:extLst>
      <p:ext uri="{BB962C8B-B14F-4D97-AF65-F5344CB8AC3E}">
        <p14:creationId xmlns:p14="http://schemas.microsoft.com/office/powerpoint/2010/main" val="34032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10</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The number 10 represents the frequency in MHz (Mega </a:t>
            </a:r>
            <a:r>
              <a:rPr lang="en-GB" dirty="0" err="1"/>
              <a:t>HertZ</a:t>
            </a:r>
            <a:r>
              <a:rPr lang="en-GB" dirty="0"/>
              <a:t>) for which this cable is made. In this case it is 10 </a:t>
            </a:r>
            <a:r>
              <a:rPr lang="en-GB" dirty="0" smtClean="0"/>
              <a:t>MHz</a:t>
            </a:r>
          </a:p>
          <a:p>
            <a:r>
              <a:rPr lang="en-GB" dirty="0" smtClean="0"/>
              <a:t> </a:t>
            </a:r>
            <a:r>
              <a:rPr lang="en-GB" dirty="0"/>
              <a:t>The greater the MHz, the greater speeds the cable can handle. If you try to use this type of cable for greater frequencies (and, therefore, speeds) then it either will not work or become extremely </a:t>
            </a:r>
            <a:r>
              <a:rPr lang="en-GB" dirty="0" smtClean="0"/>
              <a:t>unreliable</a:t>
            </a:r>
          </a:p>
          <a:p>
            <a:r>
              <a:rPr lang="en-GB" dirty="0" smtClean="0"/>
              <a:t> </a:t>
            </a:r>
            <a:r>
              <a:rPr lang="en-GB" dirty="0"/>
              <a:t>The 10 MHz speed translates to 10Mbit per second, which in theory means 1.2 </a:t>
            </a:r>
            <a:r>
              <a:rPr lang="en-GB" dirty="0" err="1"/>
              <a:t>MBytes</a:t>
            </a:r>
            <a:r>
              <a:rPr lang="en-GB" dirty="0"/>
              <a:t> per second. In practice though, you wouldn't get more than 800 </a:t>
            </a:r>
            <a:r>
              <a:rPr lang="en-GB" dirty="0" err="1"/>
              <a:t>KBytes</a:t>
            </a:r>
            <a:r>
              <a:rPr lang="en-GB" dirty="0"/>
              <a:t> per second</a:t>
            </a:r>
          </a:p>
        </p:txBody>
      </p:sp>
    </p:spTree>
    <p:extLst>
      <p:ext uri="{BB962C8B-B14F-4D97-AF65-F5344CB8AC3E}">
        <p14:creationId xmlns:p14="http://schemas.microsoft.com/office/powerpoint/2010/main" val="559672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b="1" dirty="0" smtClean="0"/>
              <a:t/>
            </a:r>
            <a:br>
              <a:rPr lang="en-GB" b="1" dirty="0" smtClean="0"/>
            </a:br>
            <a:r>
              <a:rPr lang="en-GB" b="1" dirty="0" smtClean="0"/>
              <a:t>Base</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The </a:t>
            </a:r>
            <a:r>
              <a:rPr lang="en-GB" dirty="0"/>
              <a:t>word "Base" refers to Baseband. Baseband is the type of communication used by Ethernet and it means that when a computer is transmitting, it uses all the available </a:t>
            </a:r>
            <a:r>
              <a:rPr lang="en-GB" dirty="0" smtClean="0"/>
              <a:t>bandwidth, </a:t>
            </a:r>
            <a:r>
              <a:rPr lang="en-GB" dirty="0"/>
              <a:t>whereas Broadband (cable modems) shares the bandwidth available</a:t>
            </a:r>
          </a:p>
        </p:txBody>
      </p:sp>
    </p:spTree>
    <p:extLst>
      <p:ext uri="{BB962C8B-B14F-4D97-AF65-F5344CB8AC3E}">
        <p14:creationId xmlns:p14="http://schemas.microsoft.com/office/powerpoint/2010/main" val="7981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T/2/5/F/35</a:t>
            </a:r>
            <a:endParaRPr lang="en-GB" dirty="0"/>
          </a:p>
        </p:txBody>
      </p:sp>
      <p:sp>
        <p:nvSpPr>
          <p:cNvPr id="3" name="Content Placeholder 2"/>
          <p:cNvSpPr>
            <a:spLocks noGrp="1"/>
          </p:cNvSpPr>
          <p:nvPr>
            <p:ph idx="1"/>
          </p:nvPr>
        </p:nvSpPr>
        <p:spPr/>
        <p:txBody>
          <a:bodyPr/>
          <a:lstStyle/>
          <a:p>
            <a:r>
              <a:rPr lang="en-GB" dirty="0"/>
              <a:t>The "T" refers to "Twisted Pair" physical medium that carries the signal. This shows the structure of the cable and tells us it contains pairs which are twisted</a:t>
            </a:r>
          </a:p>
        </p:txBody>
      </p:sp>
    </p:spTree>
    <p:extLst>
      <p:ext uri="{BB962C8B-B14F-4D97-AF65-F5344CB8AC3E}">
        <p14:creationId xmlns:p14="http://schemas.microsoft.com/office/powerpoint/2010/main" val="2467479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smtClean="0"/>
              <a:t/>
            </a:r>
            <a:br>
              <a:rPr lang="en-GB" b="1" dirty="0" smtClean="0"/>
            </a:br>
            <a:r>
              <a:rPr lang="en-GB" b="1" dirty="0" smtClean="0"/>
              <a:t>10Base-2</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GB" dirty="0"/>
              <a:t>This specification uses Coaxial cable which is usually black, sometimes also called "</a:t>
            </a:r>
            <a:r>
              <a:rPr lang="en-GB" dirty="0" smtClean="0"/>
              <a:t>Thin wire </a:t>
            </a:r>
            <a:r>
              <a:rPr lang="en-GB" dirty="0"/>
              <a:t>coax", "Thin Ethernet" or "RJ-58" cable</a:t>
            </a:r>
            <a:r>
              <a:rPr lang="en-GB" dirty="0" smtClean="0"/>
              <a:t>.\</a:t>
            </a:r>
          </a:p>
          <a:p>
            <a:r>
              <a:rPr lang="en-GB" dirty="0" smtClean="0"/>
              <a:t> </a:t>
            </a:r>
            <a:r>
              <a:rPr lang="en-GB" dirty="0"/>
              <a:t>Maximum length is 185 meters while the minimum length between nodes is 0.5 meters. 10Base-2 uses BNC connectors which, depending on the configuration, require special </a:t>
            </a:r>
            <a:r>
              <a:rPr lang="en-GB" dirty="0" smtClean="0"/>
              <a:t>terminators</a:t>
            </a:r>
            <a:endParaRPr lang="en-GB" dirty="0"/>
          </a:p>
        </p:txBody>
      </p:sp>
    </p:spTree>
    <p:extLst>
      <p:ext uri="{BB962C8B-B14F-4D97-AF65-F5344CB8AC3E}">
        <p14:creationId xmlns:p14="http://schemas.microsoft.com/office/powerpoint/2010/main" val="4086062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smtClean="0"/>
              <a:t>10Base-2</a:t>
            </a:r>
            <a:r>
              <a:rPr lang="en-GB" dirty="0" smtClean="0"/>
              <a:t/>
            </a:r>
            <a:br>
              <a:rPr lang="en-GB" dirty="0" smtClean="0"/>
            </a:br>
            <a:endParaRPr lang="en-GB" dirty="0"/>
          </a:p>
        </p:txBody>
      </p:sp>
      <p:pic>
        <p:nvPicPr>
          <p:cNvPr id="4" name="Content Placeholder 3" descr="cabling_10base-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772816"/>
            <a:ext cx="3456384" cy="4680520"/>
          </a:xfrm>
          <a:prstGeom prst="rect">
            <a:avLst/>
          </a:prstGeom>
          <a:noFill/>
          <a:ln>
            <a:noFill/>
          </a:ln>
        </p:spPr>
      </p:pic>
      <p:pic>
        <p:nvPicPr>
          <p:cNvPr id="5" name="Picture 4" descr="cabling_10base-2"/>
          <p:cNvPicPr/>
          <p:nvPr/>
        </p:nvPicPr>
        <p:blipFill>
          <a:blip r:embed="rId3">
            <a:extLst>
              <a:ext uri="{28A0092B-C50C-407E-A947-70E740481C1C}">
                <a14:useLocalDpi xmlns:a14="http://schemas.microsoft.com/office/drawing/2010/main" val="0"/>
              </a:ext>
            </a:extLst>
          </a:blip>
          <a:srcRect/>
          <a:stretch>
            <a:fillRect/>
          </a:stretch>
        </p:blipFill>
        <p:spPr bwMode="auto">
          <a:xfrm>
            <a:off x="4684859" y="1772816"/>
            <a:ext cx="3744416" cy="4608512"/>
          </a:xfrm>
          <a:prstGeom prst="rect">
            <a:avLst/>
          </a:prstGeom>
          <a:noFill/>
          <a:ln>
            <a:noFill/>
          </a:ln>
        </p:spPr>
      </p:pic>
    </p:spTree>
    <p:extLst>
      <p:ext uri="{BB962C8B-B14F-4D97-AF65-F5344CB8AC3E}">
        <p14:creationId xmlns:p14="http://schemas.microsoft.com/office/powerpoint/2010/main" val="3142158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r>
              <a:rPr lang="en-GB" b="1" dirty="0" smtClean="0"/>
              <a:t/>
            </a:r>
            <a:br>
              <a:rPr lang="en-GB" b="1" dirty="0" smtClean="0"/>
            </a:br>
            <a:r>
              <a:rPr lang="en-GB" b="1" dirty="0" smtClean="0"/>
              <a:t>10Base-5</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92500"/>
          </a:bodyPr>
          <a:lstStyle/>
          <a:p>
            <a:r>
              <a:rPr lang="en-GB" dirty="0" smtClean="0"/>
              <a:t>This </a:t>
            </a:r>
            <a:r>
              <a:rPr lang="en-GB" dirty="0"/>
              <a:t>specification uses what's called "</a:t>
            </a:r>
            <a:r>
              <a:rPr lang="en-GB" dirty="0" err="1"/>
              <a:t>Thickwire</a:t>
            </a:r>
            <a:r>
              <a:rPr lang="en-GB" dirty="0"/>
              <a:t>" coaxial cable, which is usually </a:t>
            </a:r>
            <a:r>
              <a:rPr lang="en-GB" dirty="0" smtClean="0"/>
              <a:t>yellow</a:t>
            </a:r>
          </a:p>
          <a:p>
            <a:r>
              <a:rPr lang="en-GB" dirty="0" smtClean="0"/>
              <a:t>The </a:t>
            </a:r>
            <a:r>
              <a:rPr lang="en-GB" dirty="0"/>
              <a:t>maximum length is 500 meters while the minimum length between nodes is 2.5 </a:t>
            </a:r>
            <a:r>
              <a:rPr lang="en-GB" dirty="0" smtClean="0"/>
              <a:t>meters</a:t>
            </a:r>
          </a:p>
          <a:p>
            <a:r>
              <a:rPr lang="en-GB" dirty="0" smtClean="0"/>
              <a:t> </a:t>
            </a:r>
            <a:r>
              <a:rPr lang="en-GB" dirty="0"/>
              <a:t>Also, special connectors are used to interface to the network card, these are called AUI (Attachment Unit Interface) connectors and are similar to the DB-15 pin connectors most soundcards use for their joystick/MIDI port</a:t>
            </a:r>
            <a:r>
              <a:rPr lang="en-GB" dirty="0" smtClean="0"/>
              <a:t>.</a:t>
            </a:r>
            <a:endParaRPr lang="en-GB" dirty="0"/>
          </a:p>
          <a:p>
            <a:endParaRPr lang="en-GB" dirty="0"/>
          </a:p>
        </p:txBody>
      </p:sp>
    </p:spTree>
    <p:extLst>
      <p:ext uri="{BB962C8B-B14F-4D97-AF65-F5344CB8AC3E}">
        <p14:creationId xmlns:p14="http://schemas.microsoft.com/office/powerpoint/2010/main" val="1743480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Comparison of General Cable Characteristics</a:t>
            </a:r>
          </a:p>
        </p:txBody>
      </p:sp>
      <p:pic>
        <p:nvPicPr>
          <p:cNvPr id="275460" name="Picture 4" descr="Tbl03-06"/>
          <p:cNvPicPr>
            <a:picLocks noChangeAspect="1" noChangeArrowheads="1"/>
          </p:cNvPicPr>
          <p:nvPr/>
        </p:nvPicPr>
        <p:blipFill>
          <a:blip r:embed="rId3">
            <a:extLst>
              <a:ext uri="{28A0092B-C50C-407E-A947-70E740481C1C}">
                <a14:useLocalDpi xmlns:a14="http://schemas.microsoft.com/office/drawing/2010/main" val="0"/>
              </a:ext>
            </a:extLst>
          </a:blip>
          <a:srcRect t="27499" b="27499"/>
          <a:stretch>
            <a:fillRect/>
          </a:stretch>
        </p:blipFill>
        <p:spPr bwMode="auto">
          <a:xfrm>
            <a:off x="508000" y="2057400"/>
            <a:ext cx="8126413"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10Base-F</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This </a:t>
            </a:r>
            <a:r>
              <a:rPr lang="en-GB" dirty="0"/>
              <a:t>specification uses fibre optic cable. Fibre optic cable is considered to be more secure than UTP or any other type of cabling because it is nearly impossible to tap </a:t>
            </a:r>
            <a:r>
              <a:rPr lang="en-GB" dirty="0" smtClean="0"/>
              <a:t>into</a:t>
            </a:r>
          </a:p>
          <a:p>
            <a:r>
              <a:rPr lang="en-GB" dirty="0" smtClean="0"/>
              <a:t> </a:t>
            </a:r>
            <a:r>
              <a:rPr lang="en-GB" dirty="0"/>
              <a:t>It is also resistant to electro magnetic interference and attenuation</a:t>
            </a:r>
          </a:p>
        </p:txBody>
      </p:sp>
    </p:spTree>
    <p:extLst>
      <p:ext uri="{BB962C8B-B14F-4D97-AF65-F5344CB8AC3E}">
        <p14:creationId xmlns:p14="http://schemas.microsoft.com/office/powerpoint/2010/main" val="2742209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r>
              <a:rPr lang="en-GB" b="1" dirty="0" smtClean="0"/>
              <a:t/>
            </a:r>
            <a:br>
              <a:rPr lang="en-GB" b="1" dirty="0" smtClean="0"/>
            </a:br>
            <a:r>
              <a:rPr lang="en-GB" b="1" dirty="0" smtClean="0"/>
              <a:t>10Base-35</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The </a:t>
            </a:r>
            <a:r>
              <a:rPr lang="en-GB" dirty="0"/>
              <a:t>10Base-35 specification uses broadband coaxial </a:t>
            </a:r>
            <a:r>
              <a:rPr lang="en-GB" dirty="0" smtClean="0"/>
              <a:t>cable</a:t>
            </a:r>
          </a:p>
          <a:p>
            <a:r>
              <a:rPr lang="en-GB" dirty="0" smtClean="0"/>
              <a:t> </a:t>
            </a:r>
            <a:r>
              <a:rPr lang="en-GB" dirty="0"/>
              <a:t>It is able to carry multiple baseband channels for a maximum length of 3,600 meters or 3.6 </a:t>
            </a:r>
            <a:r>
              <a:rPr lang="en-GB" dirty="0" err="1" smtClean="0"/>
              <a:t>Kms</a:t>
            </a:r>
            <a:endParaRPr lang="en-GB" dirty="0"/>
          </a:p>
          <a:p>
            <a:endParaRPr lang="en-GB" dirty="0"/>
          </a:p>
        </p:txBody>
      </p:sp>
    </p:spTree>
    <p:extLst>
      <p:ext uri="{BB962C8B-B14F-4D97-AF65-F5344CB8AC3E}">
        <p14:creationId xmlns:p14="http://schemas.microsoft.com/office/powerpoint/2010/main" val="2134131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Wireless Networking:  Intangible Media</a:t>
            </a:r>
          </a:p>
        </p:txBody>
      </p:sp>
      <p:sp>
        <p:nvSpPr>
          <p:cNvPr id="278531" name="Rectangle 3"/>
          <p:cNvSpPr>
            <a:spLocks noGrp="1" noChangeArrowheads="1"/>
          </p:cNvSpPr>
          <p:nvPr>
            <p:ph type="body" idx="1"/>
          </p:nvPr>
        </p:nvSpPr>
        <p:spPr/>
        <p:txBody>
          <a:bodyPr/>
          <a:lstStyle/>
          <a:p>
            <a:r>
              <a:rPr lang="en-US"/>
              <a:t>Depends on transmission at some kind of electromagnetic frequency through the atmosphere to carry data transmissions from one networked device to another</a:t>
            </a:r>
          </a:p>
          <a:p>
            <a:r>
              <a:rPr lang="en-US"/>
              <a:t>Appears most frequently in conjunction with wired networks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Capabilities of </a:t>
            </a:r>
            <a:br>
              <a:rPr lang="en-US"/>
            </a:br>
            <a:r>
              <a:rPr lang="en-US"/>
              <a:t>the Wireless World</a:t>
            </a:r>
          </a:p>
        </p:txBody>
      </p:sp>
      <p:sp>
        <p:nvSpPr>
          <p:cNvPr id="279555" name="Rectangle 3"/>
          <p:cNvSpPr>
            <a:spLocks noGrp="1" noChangeArrowheads="1"/>
          </p:cNvSpPr>
          <p:nvPr>
            <p:ph type="body" idx="1"/>
          </p:nvPr>
        </p:nvSpPr>
        <p:spPr/>
        <p:txBody>
          <a:bodyPr/>
          <a:lstStyle/>
          <a:p>
            <a:r>
              <a:rPr lang="en-US" sz="2800"/>
              <a:t>Creates temporary connections to existing wired networks</a:t>
            </a:r>
          </a:p>
          <a:p>
            <a:r>
              <a:rPr lang="en-US" sz="2800"/>
              <a:t>Establishes back-up or contingency connectivity for existing wired networks</a:t>
            </a:r>
          </a:p>
          <a:p>
            <a:r>
              <a:rPr lang="en-US" sz="2800"/>
              <a:t>Extends a network’s span beyond the reach of wire- or fiber-optic-based cabling</a:t>
            </a:r>
          </a:p>
          <a:p>
            <a:r>
              <a:rPr lang="en-US" sz="2800"/>
              <a:t>Permits certain users to roam with their machines, within certain limits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t>Commercial Applications for Wireless Networking</a:t>
            </a:r>
          </a:p>
        </p:txBody>
      </p:sp>
      <p:sp>
        <p:nvSpPr>
          <p:cNvPr id="436227" name="Rectangle 3"/>
          <p:cNvSpPr>
            <a:spLocks noGrp="1" noChangeArrowheads="1"/>
          </p:cNvSpPr>
          <p:nvPr>
            <p:ph type="body" idx="1"/>
          </p:nvPr>
        </p:nvSpPr>
        <p:spPr/>
        <p:txBody>
          <a:bodyPr/>
          <a:lstStyle/>
          <a:p>
            <a:pPr>
              <a:lnSpc>
                <a:spcPct val="90000"/>
              </a:lnSpc>
            </a:pPr>
            <a:r>
              <a:rPr lang="en-US" sz="2800"/>
              <a:t>Ready access to data for mobile professionals </a:t>
            </a:r>
          </a:p>
          <a:p>
            <a:pPr>
              <a:lnSpc>
                <a:spcPct val="90000"/>
              </a:lnSpc>
            </a:pPr>
            <a:r>
              <a:rPr lang="en-US" sz="2800"/>
              <a:t>Delivery of network access into isolated facilities</a:t>
            </a:r>
          </a:p>
          <a:p>
            <a:pPr>
              <a:lnSpc>
                <a:spcPct val="90000"/>
              </a:lnSpc>
            </a:pPr>
            <a:r>
              <a:rPr lang="en-US" sz="2800"/>
              <a:t>Access in environments in which layout and settings change constantly</a:t>
            </a:r>
          </a:p>
          <a:p>
            <a:pPr>
              <a:lnSpc>
                <a:spcPct val="90000"/>
              </a:lnSpc>
            </a:pPr>
            <a:r>
              <a:rPr lang="en-US" sz="2800"/>
              <a:t>Improved customer services in busy areas</a:t>
            </a:r>
          </a:p>
          <a:p>
            <a:pPr>
              <a:lnSpc>
                <a:spcPct val="90000"/>
              </a:lnSpc>
            </a:pPr>
            <a:r>
              <a:rPr lang="en-US" sz="2800"/>
              <a:t>Network connectivity in facilities where in-wall wiring would be impossible to install or prohibitively expensive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Types of Wireless Networks</a:t>
            </a:r>
          </a:p>
        </p:txBody>
      </p:sp>
      <p:sp>
        <p:nvSpPr>
          <p:cNvPr id="438275" name="Rectangle 3"/>
          <p:cNvSpPr>
            <a:spLocks noGrp="1" noChangeArrowheads="1"/>
          </p:cNvSpPr>
          <p:nvPr>
            <p:ph type="body" idx="1"/>
          </p:nvPr>
        </p:nvSpPr>
        <p:spPr/>
        <p:txBody>
          <a:bodyPr/>
          <a:lstStyle/>
          <a:p>
            <a:r>
              <a:rPr lang="en-US"/>
              <a:t>Local area networks (LANs)</a:t>
            </a:r>
          </a:p>
          <a:p>
            <a:r>
              <a:rPr lang="en-US"/>
              <a:t>Extended LANs</a:t>
            </a:r>
          </a:p>
          <a:p>
            <a:r>
              <a:rPr lang="en-US"/>
              <a:t>Mobile computing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Wireless LAN Applications</a:t>
            </a:r>
          </a:p>
        </p:txBody>
      </p:sp>
      <p:sp>
        <p:nvSpPr>
          <p:cNvPr id="281603" name="Rectangle 3"/>
          <p:cNvSpPr>
            <a:spLocks noGrp="1" noChangeArrowheads="1"/>
          </p:cNvSpPr>
          <p:nvPr>
            <p:ph type="body" idx="1"/>
          </p:nvPr>
        </p:nvSpPr>
        <p:spPr/>
        <p:txBody>
          <a:bodyPr/>
          <a:lstStyle/>
          <a:p>
            <a:r>
              <a:rPr lang="en-US"/>
              <a:t>Still necessary to attach a network interface to a computer, but the interface attaches to an antenna and an emitter rather than to a cable</a:t>
            </a:r>
          </a:p>
          <a:p>
            <a:r>
              <a:rPr lang="en-US"/>
              <a:t>Requires an access point device to bridge wireless components and the wired network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Wireless Access Point Device</a:t>
            </a:r>
          </a:p>
        </p:txBody>
      </p:sp>
      <p:pic>
        <p:nvPicPr>
          <p:cNvPr id="282628" name="Picture 4" descr="Fig03-10"/>
          <p:cNvPicPr>
            <a:picLocks noChangeAspect="1" noChangeArrowheads="1"/>
          </p:cNvPicPr>
          <p:nvPr/>
        </p:nvPicPr>
        <p:blipFill>
          <a:blip r:embed="rId3">
            <a:extLst>
              <a:ext uri="{28A0092B-C50C-407E-A947-70E740481C1C}">
                <a14:useLocalDpi xmlns:a14="http://schemas.microsoft.com/office/drawing/2010/main" val="0"/>
              </a:ext>
            </a:extLst>
          </a:blip>
          <a:srcRect t="5000" b="10001"/>
          <a:stretch>
            <a:fillRect/>
          </a:stretch>
        </p:blipFill>
        <p:spPr bwMode="auto">
          <a:xfrm>
            <a:off x="762000" y="1838325"/>
            <a:ext cx="7616825" cy="485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Wireless LAN Transmission</a:t>
            </a:r>
          </a:p>
        </p:txBody>
      </p:sp>
      <p:sp>
        <p:nvSpPr>
          <p:cNvPr id="283651" name="Rectangle 3"/>
          <p:cNvSpPr>
            <a:spLocks noGrp="1" noChangeArrowheads="1"/>
          </p:cNvSpPr>
          <p:nvPr>
            <p:ph type="body" idx="1"/>
          </p:nvPr>
        </p:nvSpPr>
        <p:spPr/>
        <p:txBody>
          <a:bodyPr/>
          <a:lstStyle/>
          <a:p>
            <a:r>
              <a:rPr lang="en-US" sz="2800"/>
              <a:t>Most common frequencies	 used </a:t>
            </a:r>
          </a:p>
          <a:p>
            <a:pPr lvl="1"/>
            <a:r>
              <a:rPr lang="en-US" sz="2400"/>
              <a:t>Radio:  10 KHz to 1 GHz</a:t>
            </a:r>
          </a:p>
          <a:p>
            <a:pPr lvl="1"/>
            <a:r>
              <a:rPr lang="en-US" sz="2400"/>
              <a:t>Microwave:  1 GHz to 500 GHz</a:t>
            </a:r>
          </a:p>
          <a:p>
            <a:pPr lvl="1"/>
            <a:r>
              <a:rPr lang="en-US" sz="2400"/>
              <a:t>Infrared:  500 GHz to 1 THz</a:t>
            </a:r>
          </a:p>
          <a:p>
            <a:r>
              <a:rPr lang="en-US" sz="2800"/>
              <a:t>Primary technologies used</a:t>
            </a:r>
          </a:p>
          <a:p>
            <a:pPr lvl="1"/>
            <a:r>
              <a:rPr lang="en-US" sz="2400"/>
              <a:t>Infrared</a:t>
            </a:r>
          </a:p>
          <a:p>
            <a:pPr lvl="1"/>
            <a:r>
              <a:rPr lang="en-US" sz="2400"/>
              <a:t>Laser</a:t>
            </a:r>
          </a:p>
          <a:p>
            <a:pPr lvl="1"/>
            <a:r>
              <a:rPr lang="en-US" sz="2400"/>
              <a:t>Narrowband, single-frequency radio</a:t>
            </a:r>
          </a:p>
          <a:p>
            <a:pPr lvl="1"/>
            <a:r>
              <a:rPr lang="en-US" sz="2400"/>
              <a:t>Spread-spectrum radio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Broadcast Medium Principles</a:t>
            </a:r>
          </a:p>
        </p:txBody>
      </p:sp>
      <p:sp>
        <p:nvSpPr>
          <p:cNvPr id="444419" name="Rectangle 3"/>
          <p:cNvSpPr>
            <a:spLocks noGrp="1" noChangeArrowheads="1"/>
          </p:cNvSpPr>
          <p:nvPr>
            <p:ph type="body" idx="1"/>
          </p:nvPr>
        </p:nvSpPr>
        <p:spPr/>
        <p:txBody>
          <a:bodyPr/>
          <a:lstStyle/>
          <a:p>
            <a:pPr>
              <a:lnSpc>
                <a:spcPct val="90000"/>
              </a:lnSpc>
            </a:pPr>
            <a:r>
              <a:rPr lang="en-US"/>
              <a:t>Inverse relationship between frequency and distance</a:t>
            </a:r>
          </a:p>
          <a:p>
            <a:pPr>
              <a:lnSpc>
                <a:spcPct val="90000"/>
              </a:lnSpc>
            </a:pPr>
            <a:r>
              <a:rPr lang="en-US"/>
              <a:t>Direct relationship between frequency and data transfer rate and bandwidth</a:t>
            </a:r>
          </a:p>
          <a:p>
            <a:pPr>
              <a:lnSpc>
                <a:spcPct val="90000"/>
              </a:lnSpc>
            </a:pPr>
            <a:r>
              <a:rPr lang="en-US"/>
              <a:t>Higher-frequency technologies often use tight-beam broadcasts and require a clear line of sight between sender and receiver to ensure correct delivery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The IBM Cabling System</a:t>
            </a:r>
          </a:p>
        </p:txBody>
      </p:sp>
      <p:sp>
        <p:nvSpPr>
          <p:cNvPr id="276483" name="Rectangle 3"/>
          <p:cNvSpPr>
            <a:spLocks noGrp="1" noChangeArrowheads="1"/>
          </p:cNvSpPr>
          <p:nvPr>
            <p:ph type="body" idx="1"/>
          </p:nvPr>
        </p:nvSpPr>
        <p:spPr/>
        <p:txBody>
          <a:bodyPr/>
          <a:lstStyle/>
          <a:p>
            <a:r>
              <a:rPr lang="en-US"/>
              <a:t>Numeric cabling designations (Type 1 through Type 9) developed by IBM</a:t>
            </a:r>
          </a:p>
          <a:p>
            <a:pPr lvl="1"/>
            <a:r>
              <a:rPr lang="en-US"/>
              <a:t>Types 2 and 9 are the most commonly used networking cables</a:t>
            </a:r>
          </a:p>
          <a:p>
            <a:r>
              <a:rPr lang="en-US"/>
              <a:t>IBM cable connector is the unique feature; any two connectors are able to plug into each other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Infrared LAN Technologies</a:t>
            </a:r>
          </a:p>
        </p:txBody>
      </p:sp>
      <p:sp>
        <p:nvSpPr>
          <p:cNvPr id="450563" name="Rectangle 3"/>
          <p:cNvSpPr>
            <a:spLocks noGrp="1" noChangeArrowheads="1"/>
          </p:cNvSpPr>
          <p:nvPr>
            <p:ph type="body" idx="1"/>
          </p:nvPr>
        </p:nvSpPr>
        <p:spPr/>
        <p:txBody>
          <a:bodyPr/>
          <a:lstStyle/>
          <a:p>
            <a:r>
              <a:rPr lang="en-US"/>
              <a:t>Use infrared light beams to send signals between pairs of devices</a:t>
            </a:r>
          </a:p>
          <a:p>
            <a:r>
              <a:rPr lang="en-US"/>
              <a:t>Have high bandwidth; work well for LAN applications</a:t>
            </a:r>
          </a:p>
          <a:p>
            <a:r>
              <a:rPr lang="en-US"/>
              <a:t>Require a line of sight between sender and receiver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Kinds of Infrared LANs</a:t>
            </a:r>
          </a:p>
        </p:txBody>
      </p:sp>
      <p:sp>
        <p:nvSpPr>
          <p:cNvPr id="447491" name="Rectangle 3"/>
          <p:cNvSpPr>
            <a:spLocks noGrp="1" noChangeArrowheads="1"/>
          </p:cNvSpPr>
          <p:nvPr>
            <p:ph type="body" idx="1"/>
          </p:nvPr>
        </p:nvSpPr>
        <p:spPr/>
        <p:txBody>
          <a:bodyPr/>
          <a:lstStyle/>
          <a:p>
            <a:r>
              <a:rPr lang="en-US"/>
              <a:t>Line-of-sight networks</a:t>
            </a:r>
          </a:p>
          <a:p>
            <a:r>
              <a:rPr lang="en-US"/>
              <a:t>Reflective wireless networks</a:t>
            </a:r>
          </a:p>
          <a:p>
            <a:r>
              <a:rPr lang="en-US"/>
              <a:t>Scatter infrared networks</a:t>
            </a:r>
          </a:p>
          <a:p>
            <a:r>
              <a:rPr lang="en-US"/>
              <a:t>Broadband optical telepoint networks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Laser-based LAN Technologies</a:t>
            </a:r>
          </a:p>
        </p:txBody>
      </p:sp>
      <p:sp>
        <p:nvSpPr>
          <p:cNvPr id="285699" name="Rectangle 3"/>
          <p:cNvSpPr>
            <a:spLocks noGrp="1" noChangeArrowheads="1"/>
          </p:cNvSpPr>
          <p:nvPr>
            <p:ph type="body" idx="1"/>
          </p:nvPr>
        </p:nvSpPr>
        <p:spPr/>
        <p:txBody>
          <a:bodyPr/>
          <a:lstStyle/>
          <a:p>
            <a:r>
              <a:rPr lang="en-US"/>
              <a:t>Require a clear line of sight between sender and receiver</a:t>
            </a:r>
          </a:p>
          <a:p>
            <a:r>
              <a:rPr lang="en-US"/>
              <a:t>Devices are subject to many of the same limitations as infrared but are not as subject to interference from visible light sources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Narrow-band, Single-frequency Radio LAN Technologies</a:t>
            </a:r>
          </a:p>
        </p:txBody>
      </p:sp>
      <p:sp>
        <p:nvSpPr>
          <p:cNvPr id="286723" name="Rectangle 3"/>
          <p:cNvSpPr>
            <a:spLocks noGrp="1" noChangeArrowheads="1"/>
          </p:cNvSpPr>
          <p:nvPr>
            <p:ph type="body" idx="1"/>
          </p:nvPr>
        </p:nvSpPr>
        <p:spPr/>
        <p:txBody>
          <a:bodyPr/>
          <a:lstStyle/>
          <a:p>
            <a:r>
              <a:rPr lang="en-US"/>
              <a:t>Use low-powered, two-way radio communications</a:t>
            </a:r>
          </a:p>
          <a:p>
            <a:r>
              <a:rPr lang="en-US"/>
              <a:t>Require no line-of-sight between sender and receiver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Narrow-band, Single-frequency Wireless LAN Characteristics</a:t>
            </a:r>
          </a:p>
        </p:txBody>
      </p:sp>
      <p:pic>
        <p:nvPicPr>
          <p:cNvPr id="287748" name="Picture 4" descr="Tbl03-08"/>
          <p:cNvPicPr>
            <a:picLocks noChangeAspect="1" noChangeArrowheads="1"/>
          </p:cNvPicPr>
          <p:nvPr/>
        </p:nvPicPr>
        <p:blipFill>
          <a:blip r:embed="rId3">
            <a:extLst>
              <a:ext uri="{28A0092B-C50C-407E-A947-70E740481C1C}">
                <a14:useLocalDpi xmlns:a14="http://schemas.microsoft.com/office/drawing/2010/main" val="0"/>
              </a:ext>
            </a:extLst>
          </a:blip>
          <a:srcRect t="25000" b="25000"/>
          <a:stretch>
            <a:fillRect/>
          </a:stretch>
        </p:blipFill>
        <p:spPr bwMode="auto">
          <a:xfrm>
            <a:off x="508000" y="2514600"/>
            <a:ext cx="8126413"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High-powered, Single-frequency LAN Characteristics </a:t>
            </a:r>
          </a:p>
        </p:txBody>
      </p:sp>
      <p:pic>
        <p:nvPicPr>
          <p:cNvPr id="288772" name="Picture 4" descr="Tbl03-09"/>
          <p:cNvPicPr>
            <a:picLocks noChangeAspect="1" noChangeArrowheads="1"/>
          </p:cNvPicPr>
          <p:nvPr/>
        </p:nvPicPr>
        <p:blipFill>
          <a:blip r:embed="rId3">
            <a:extLst>
              <a:ext uri="{28A0092B-C50C-407E-A947-70E740481C1C}">
                <a14:useLocalDpi xmlns:a14="http://schemas.microsoft.com/office/drawing/2010/main" val="0"/>
              </a:ext>
            </a:extLst>
          </a:blip>
          <a:srcRect t="23750" b="23750"/>
          <a:stretch>
            <a:fillRect/>
          </a:stretch>
        </p:blipFill>
        <p:spPr bwMode="auto">
          <a:xfrm>
            <a:off x="508000" y="2286000"/>
            <a:ext cx="8126413"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Spread-spectrum LAN Technologies</a:t>
            </a:r>
          </a:p>
        </p:txBody>
      </p:sp>
      <p:sp>
        <p:nvSpPr>
          <p:cNvPr id="289795" name="Rectangle 3"/>
          <p:cNvSpPr>
            <a:spLocks noGrp="1" noChangeArrowheads="1"/>
          </p:cNvSpPr>
          <p:nvPr>
            <p:ph type="body" idx="1"/>
          </p:nvPr>
        </p:nvSpPr>
        <p:spPr/>
        <p:txBody>
          <a:bodyPr/>
          <a:lstStyle/>
          <a:p>
            <a:r>
              <a:rPr lang="en-US" sz="2800"/>
              <a:t>Address weaknesses of single-frequency communications</a:t>
            </a:r>
          </a:p>
          <a:p>
            <a:pPr lvl="1"/>
            <a:r>
              <a:rPr lang="en-US" sz="2400"/>
              <a:t>Use multiple frequencies simultaneously; improve reliability and reduce susceptibility to interference</a:t>
            </a:r>
          </a:p>
          <a:p>
            <a:pPr lvl="1"/>
            <a:r>
              <a:rPr lang="en-US" sz="2400"/>
              <a:t>Make eavesdropping more difficult</a:t>
            </a:r>
          </a:p>
          <a:p>
            <a:r>
              <a:rPr lang="en-US" sz="2800"/>
              <a:t>Two main kinds</a:t>
            </a:r>
          </a:p>
          <a:p>
            <a:pPr lvl="1"/>
            <a:r>
              <a:rPr lang="en-US" sz="2400"/>
              <a:t>Frequency-hopping</a:t>
            </a:r>
          </a:p>
          <a:p>
            <a:pPr lvl="1"/>
            <a:r>
              <a:rPr lang="en-US" sz="2400"/>
              <a:t>Direct-sequence modulation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Spread-spectrum LAN Characteristics</a:t>
            </a:r>
          </a:p>
        </p:txBody>
      </p:sp>
      <p:pic>
        <p:nvPicPr>
          <p:cNvPr id="291844" name="Picture 4" descr="Tbl03-10"/>
          <p:cNvPicPr>
            <a:picLocks noChangeAspect="1" noChangeArrowheads="1"/>
          </p:cNvPicPr>
          <p:nvPr/>
        </p:nvPicPr>
        <p:blipFill>
          <a:blip r:embed="rId3">
            <a:extLst>
              <a:ext uri="{28A0092B-C50C-407E-A947-70E740481C1C}">
                <a14:useLocalDpi xmlns:a14="http://schemas.microsoft.com/office/drawing/2010/main" val="0"/>
              </a:ext>
            </a:extLst>
          </a:blip>
          <a:srcRect t="23750" b="23750"/>
          <a:stretch>
            <a:fillRect/>
          </a:stretch>
        </p:blipFill>
        <p:spPr bwMode="auto">
          <a:xfrm>
            <a:off x="508000" y="2286000"/>
            <a:ext cx="8126413"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Wireless Extended LAN Technologies</a:t>
            </a:r>
          </a:p>
        </p:txBody>
      </p:sp>
      <p:sp>
        <p:nvSpPr>
          <p:cNvPr id="292867" name="Rectangle 3"/>
          <p:cNvSpPr>
            <a:spLocks noGrp="1" noChangeArrowheads="1"/>
          </p:cNvSpPr>
          <p:nvPr>
            <p:ph type="body" idx="1"/>
          </p:nvPr>
        </p:nvSpPr>
        <p:spPr/>
        <p:txBody>
          <a:bodyPr/>
          <a:lstStyle/>
          <a:p>
            <a:r>
              <a:rPr lang="en-US"/>
              <a:t>Wireless bridge</a:t>
            </a:r>
          </a:p>
          <a:p>
            <a:pPr lvl="1"/>
            <a:r>
              <a:rPr lang="en-US"/>
              <a:t>A pair of devices, typically narrow-band and tight beam, that relay network traffic from one location to another</a:t>
            </a:r>
          </a:p>
          <a:p>
            <a:pPr lvl="1"/>
            <a:r>
              <a:rPr lang="en-US"/>
              <a:t>Available using spread-spectrum radio, infrared, and laser technologies</a:t>
            </a:r>
          </a:p>
          <a:p>
            <a:pPr lvl="1"/>
            <a:r>
              <a:rPr lang="en-US"/>
              <a:t>Can span distances from hundreds of meters up to 25 miles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Wireless Extended LAN Characteristics</a:t>
            </a:r>
          </a:p>
        </p:txBody>
      </p:sp>
      <p:pic>
        <p:nvPicPr>
          <p:cNvPr id="293892" name="Picture 4" descr="Tbl03-11"/>
          <p:cNvPicPr>
            <a:picLocks noChangeAspect="1" noChangeArrowheads="1"/>
          </p:cNvPicPr>
          <p:nvPr/>
        </p:nvPicPr>
        <p:blipFill>
          <a:blip r:embed="rId3">
            <a:extLst>
              <a:ext uri="{28A0092B-C50C-407E-A947-70E740481C1C}">
                <a14:useLocalDpi xmlns:a14="http://schemas.microsoft.com/office/drawing/2010/main" val="0"/>
              </a:ext>
            </a:extLst>
          </a:blip>
          <a:srcRect t="23750" b="23750"/>
          <a:stretch>
            <a:fillRect/>
          </a:stretch>
        </p:blipFill>
        <p:spPr bwMode="auto">
          <a:xfrm>
            <a:off x="508000" y="2286000"/>
            <a:ext cx="8126413"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IBM Cable Types</a:t>
            </a:r>
          </a:p>
        </p:txBody>
      </p:sp>
      <p:pic>
        <p:nvPicPr>
          <p:cNvPr id="277508" name="Picture 4" descr="Tbl03-07"/>
          <p:cNvPicPr>
            <a:picLocks noChangeAspect="1" noChangeArrowheads="1"/>
          </p:cNvPicPr>
          <p:nvPr/>
        </p:nvPicPr>
        <p:blipFill>
          <a:blip r:embed="rId3">
            <a:extLst>
              <a:ext uri="{28A0092B-C50C-407E-A947-70E740481C1C}">
                <a14:useLocalDpi xmlns:a14="http://schemas.microsoft.com/office/drawing/2010/main" val="0"/>
              </a:ext>
            </a:extLst>
          </a:blip>
          <a:srcRect t="8749" b="11380"/>
          <a:stretch>
            <a:fillRect/>
          </a:stretch>
        </p:blipFill>
        <p:spPr bwMode="auto">
          <a:xfrm>
            <a:off x="508000" y="1752600"/>
            <a:ext cx="8126413" cy="4868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Microwave Networking Technologies</a:t>
            </a:r>
          </a:p>
        </p:txBody>
      </p:sp>
      <p:sp>
        <p:nvSpPr>
          <p:cNvPr id="294915" name="Rectangle 3"/>
          <p:cNvSpPr>
            <a:spLocks noGrp="1" noChangeArrowheads="1"/>
          </p:cNvSpPr>
          <p:nvPr>
            <p:ph type="body" idx="1"/>
          </p:nvPr>
        </p:nvSpPr>
        <p:spPr/>
        <p:txBody>
          <a:bodyPr/>
          <a:lstStyle/>
          <a:p>
            <a:pPr>
              <a:lnSpc>
                <a:spcPct val="90000"/>
              </a:lnSpc>
            </a:pPr>
            <a:r>
              <a:rPr lang="en-US" sz="2800"/>
              <a:t>Can deliver higher transmission rates than radio-based systems</a:t>
            </a:r>
          </a:p>
          <a:p>
            <a:pPr>
              <a:lnSpc>
                <a:spcPct val="90000"/>
              </a:lnSpc>
            </a:pPr>
            <a:r>
              <a:rPr lang="en-US" sz="2800"/>
              <a:t>Transmitters and receivers must share a common, clear line of sight</a:t>
            </a:r>
          </a:p>
          <a:p>
            <a:pPr>
              <a:lnSpc>
                <a:spcPct val="90000"/>
              </a:lnSpc>
            </a:pPr>
            <a:r>
              <a:rPr lang="en-US" sz="2800"/>
              <a:t>Usually require FCC approval and licensing</a:t>
            </a:r>
          </a:p>
          <a:p>
            <a:pPr>
              <a:lnSpc>
                <a:spcPct val="90000"/>
              </a:lnSpc>
            </a:pPr>
            <a:r>
              <a:rPr lang="en-US" sz="2800"/>
              <a:t>More expensive than radio systems</a:t>
            </a:r>
          </a:p>
          <a:p>
            <a:pPr>
              <a:lnSpc>
                <a:spcPct val="90000"/>
              </a:lnSpc>
            </a:pPr>
            <a:r>
              <a:rPr lang="en-US" sz="2800"/>
              <a:t>Two types</a:t>
            </a:r>
          </a:p>
          <a:p>
            <a:pPr lvl="1">
              <a:lnSpc>
                <a:spcPct val="90000"/>
              </a:lnSpc>
            </a:pPr>
            <a:r>
              <a:rPr lang="en-US" sz="2400"/>
              <a:t>Terrestrial</a:t>
            </a:r>
          </a:p>
          <a:p>
            <a:pPr lvl="1">
              <a:lnSpc>
                <a:spcPct val="90000"/>
              </a:lnSpc>
            </a:pPr>
            <a:r>
              <a:rPr lang="en-US" sz="2400"/>
              <a:t>Satellite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Terrestrial Microwave </a:t>
            </a:r>
          </a:p>
        </p:txBody>
      </p:sp>
      <p:sp>
        <p:nvSpPr>
          <p:cNvPr id="295939" name="Rectangle 3"/>
          <p:cNvSpPr>
            <a:spLocks noGrp="1" noChangeArrowheads="1"/>
          </p:cNvSpPr>
          <p:nvPr>
            <p:ph type="body" idx="1"/>
          </p:nvPr>
        </p:nvSpPr>
        <p:spPr/>
        <p:txBody>
          <a:bodyPr/>
          <a:lstStyle/>
          <a:p>
            <a:r>
              <a:rPr lang="en-US"/>
              <a:t>Uses line-of-sight communication between pairs of Earth-based transmitters and receivers to relay information</a:t>
            </a:r>
          </a:p>
          <a:p>
            <a:r>
              <a:rPr lang="en-US"/>
              <a:t>Expensive; usually positioned well above ground level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t>Terrestrial Microwave LAN/WAN Characteristics</a:t>
            </a:r>
          </a:p>
        </p:txBody>
      </p:sp>
      <p:pic>
        <p:nvPicPr>
          <p:cNvPr id="465924" name="Picture 4" descr="Tbl03-12"/>
          <p:cNvPicPr>
            <a:picLocks noChangeAspect="1" noChangeArrowheads="1"/>
          </p:cNvPicPr>
          <p:nvPr/>
        </p:nvPicPr>
        <p:blipFill>
          <a:blip r:embed="rId3">
            <a:extLst>
              <a:ext uri="{28A0092B-C50C-407E-A947-70E740481C1C}">
                <a14:useLocalDpi xmlns:a14="http://schemas.microsoft.com/office/drawing/2010/main" val="0"/>
              </a:ext>
            </a:extLst>
          </a:blip>
          <a:srcRect t="21249" b="21249"/>
          <a:stretch>
            <a:fillRect/>
          </a:stretch>
        </p:blipFill>
        <p:spPr bwMode="auto">
          <a:xfrm>
            <a:off x="508000" y="2286000"/>
            <a:ext cx="8126413"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Satellite Microwave </a:t>
            </a:r>
          </a:p>
        </p:txBody>
      </p:sp>
      <p:sp>
        <p:nvSpPr>
          <p:cNvPr id="296963" name="Rectangle 3"/>
          <p:cNvSpPr>
            <a:spLocks noGrp="1" noChangeArrowheads="1"/>
          </p:cNvSpPr>
          <p:nvPr>
            <p:ph type="body" idx="1"/>
          </p:nvPr>
        </p:nvSpPr>
        <p:spPr/>
        <p:txBody>
          <a:bodyPr/>
          <a:lstStyle/>
          <a:p>
            <a:r>
              <a:rPr lang="en-US"/>
              <a:t>Uses geosynchronous satellites to send and relay signals between sender and receiver</a:t>
            </a:r>
          </a:p>
          <a:p>
            <a:r>
              <a:rPr lang="en-US"/>
              <a:t>Usually leased for an exorbitant fee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t>Satellite Microwave WAN Characteristics</a:t>
            </a:r>
          </a:p>
        </p:txBody>
      </p:sp>
      <p:pic>
        <p:nvPicPr>
          <p:cNvPr id="467972" name="Picture 4" descr="Tbl03-13"/>
          <p:cNvPicPr>
            <a:picLocks noChangeAspect="1" noChangeArrowheads="1"/>
          </p:cNvPicPr>
          <p:nvPr/>
        </p:nvPicPr>
        <p:blipFill>
          <a:blip r:embed="rId3">
            <a:extLst>
              <a:ext uri="{28A0092B-C50C-407E-A947-70E740481C1C}">
                <a14:useLocalDpi xmlns:a14="http://schemas.microsoft.com/office/drawing/2010/main" val="0"/>
              </a:ext>
            </a:extLst>
          </a:blip>
          <a:srcRect t="25000" b="25000"/>
          <a:stretch>
            <a:fillRect/>
          </a:stretch>
        </p:blipFill>
        <p:spPr bwMode="auto">
          <a:xfrm>
            <a:off x="508000" y="2286000"/>
            <a:ext cx="8126413"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High-speed Wireless Networking Technologies</a:t>
            </a:r>
          </a:p>
        </p:txBody>
      </p:sp>
      <p:sp>
        <p:nvSpPr>
          <p:cNvPr id="297987" name="Rectangle 3"/>
          <p:cNvSpPr>
            <a:spLocks noGrp="1" noChangeArrowheads="1"/>
          </p:cNvSpPr>
          <p:nvPr>
            <p:ph type="body" idx="1"/>
          </p:nvPr>
        </p:nvSpPr>
        <p:spPr/>
        <p:txBody>
          <a:bodyPr/>
          <a:lstStyle/>
          <a:p>
            <a:r>
              <a:rPr lang="en-US"/>
              <a:t>IEEE 802.11 Wireless Networking Standard</a:t>
            </a:r>
          </a:p>
          <a:p>
            <a:r>
              <a:rPr lang="en-US"/>
              <a:t>Cellular packet radio networking</a:t>
            </a:r>
          </a:p>
          <a:p>
            <a:r>
              <a:rPr lang="en-US"/>
              <a:t>Cellular Digital Packet Data (CDPD)</a:t>
            </a:r>
          </a:p>
          <a:p>
            <a:r>
              <a:rPr lang="en-US"/>
              <a:t>Narrow-band sockets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Chapter Summary</a:t>
            </a:r>
          </a:p>
        </p:txBody>
      </p:sp>
      <p:sp>
        <p:nvSpPr>
          <p:cNvPr id="90115" name="Rectangle 3"/>
          <p:cNvSpPr>
            <a:spLocks noGrp="1" noChangeArrowheads="1"/>
          </p:cNvSpPr>
          <p:nvPr>
            <p:ph type="body" idx="1"/>
          </p:nvPr>
        </p:nvSpPr>
        <p:spPr/>
        <p:txBody>
          <a:bodyPr/>
          <a:lstStyle/>
          <a:p>
            <a:pPr>
              <a:lnSpc>
                <a:spcPct val="90000"/>
              </a:lnSpc>
            </a:pPr>
            <a:r>
              <a:rPr lang="en-US"/>
              <a:t>Network cabling</a:t>
            </a:r>
          </a:p>
          <a:p>
            <a:pPr>
              <a:lnSpc>
                <a:spcPct val="90000"/>
              </a:lnSpc>
            </a:pPr>
            <a:r>
              <a:rPr lang="en-US"/>
              <a:t>Primary cable types</a:t>
            </a:r>
          </a:p>
          <a:p>
            <a:pPr lvl="1">
              <a:lnSpc>
                <a:spcPct val="90000"/>
              </a:lnSpc>
            </a:pPr>
            <a:r>
              <a:rPr lang="en-US"/>
              <a:t>Twisted-pair (unshielded and shielded) and coaxial conductive cables</a:t>
            </a:r>
          </a:p>
          <a:p>
            <a:pPr lvl="1">
              <a:lnSpc>
                <a:spcPct val="90000"/>
              </a:lnSpc>
            </a:pPr>
            <a:r>
              <a:rPr lang="en-US"/>
              <a:t>Fiber-optic cables</a:t>
            </a:r>
          </a:p>
          <a:p>
            <a:pPr>
              <a:lnSpc>
                <a:spcPct val="90000"/>
              </a:lnSpc>
            </a:pPr>
            <a:r>
              <a:rPr lang="en-US"/>
              <a:t>Cabled network transmission schemes</a:t>
            </a:r>
          </a:p>
          <a:p>
            <a:pPr lvl="1">
              <a:lnSpc>
                <a:spcPct val="90000"/>
              </a:lnSpc>
            </a:pPr>
            <a:r>
              <a:rPr lang="en-US"/>
              <a:t>Broadband</a:t>
            </a:r>
          </a:p>
          <a:p>
            <a:pPr lvl="1">
              <a:lnSpc>
                <a:spcPct val="90000"/>
              </a:lnSpc>
            </a:pPr>
            <a:r>
              <a:rPr lang="en-US"/>
              <a:t>Baseband</a:t>
            </a:r>
          </a:p>
        </p:txBody>
      </p:sp>
      <p:sp>
        <p:nvSpPr>
          <p:cNvPr id="90116" name="Rectangle 4"/>
          <p:cNvSpPr>
            <a:spLocks noChangeArrowheads="1"/>
          </p:cNvSpPr>
          <p:nvPr/>
        </p:nvSpPr>
        <p:spPr bwMode="auto">
          <a:xfrm>
            <a:off x="8008938" y="6497638"/>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pPr>
            <a:r>
              <a:rPr lang="en-US" sz="1600">
                <a:solidFill>
                  <a:schemeClr val="folHlink"/>
                </a:solidFill>
                <a:latin typeface="Arial" charset="0"/>
              </a:rPr>
              <a:t>continued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t>Chapter Summary</a:t>
            </a:r>
          </a:p>
        </p:txBody>
      </p:sp>
      <p:sp>
        <p:nvSpPr>
          <p:cNvPr id="471043" name="Rectangle 3"/>
          <p:cNvSpPr>
            <a:spLocks noGrp="1" noChangeArrowheads="1"/>
          </p:cNvSpPr>
          <p:nvPr>
            <p:ph type="body" idx="1"/>
          </p:nvPr>
        </p:nvSpPr>
        <p:spPr/>
        <p:txBody>
          <a:bodyPr/>
          <a:lstStyle/>
          <a:p>
            <a:pPr>
              <a:lnSpc>
                <a:spcPct val="90000"/>
              </a:lnSpc>
            </a:pPr>
            <a:r>
              <a:rPr lang="en-US" sz="2800"/>
              <a:t>Wireless networking</a:t>
            </a:r>
          </a:p>
          <a:p>
            <a:pPr lvl="1">
              <a:lnSpc>
                <a:spcPct val="90000"/>
              </a:lnSpc>
            </a:pPr>
            <a:r>
              <a:rPr lang="en-US" sz="2400"/>
              <a:t>Provides cable-free LAN access</a:t>
            </a:r>
          </a:p>
          <a:p>
            <a:pPr lvl="1">
              <a:lnSpc>
                <a:spcPct val="90000"/>
              </a:lnSpc>
            </a:pPr>
            <a:r>
              <a:rPr lang="en-US" sz="2400"/>
              <a:t>Extends span of LANs</a:t>
            </a:r>
          </a:p>
          <a:p>
            <a:pPr lvl="1">
              <a:lnSpc>
                <a:spcPct val="90000"/>
              </a:lnSpc>
            </a:pPr>
            <a:r>
              <a:rPr lang="en-US" sz="2400"/>
              <a:t>Provides WAN links</a:t>
            </a:r>
          </a:p>
          <a:p>
            <a:pPr lvl="1">
              <a:lnSpc>
                <a:spcPct val="90000"/>
              </a:lnSpc>
            </a:pPr>
            <a:r>
              <a:rPr lang="en-US" sz="2400"/>
              <a:t>Supports mobile computing needs</a:t>
            </a:r>
          </a:p>
          <a:p>
            <a:pPr lvl="1">
              <a:lnSpc>
                <a:spcPct val="90000"/>
              </a:lnSpc>
            </a:pPr>
            <a:r>
              <a:rPr lang="en-US" sz="2400"/>
              <a:t>Uses a variety of electromagnetic frequency ranges</a:t>
            </a:r>
          </a:p>
          <a:p>
            <a:pPr lvl="2">
              <a:lnSpc>
                <a:spcPct val="90000"/>
              </a:lnSpc>
            </a:pPr>
            <a:r>
              <a:rPr lang="en-US" sz="2000"/>
              <a:t>Narrow-band and spread-spectrum radio</a:t>
            </a:r>
          </a:p>
          <a:p>
            <a:pPr lvl="2">
              <a:lnSpc>
                <a:spcPct val="90000"/>
              </a:lnSpc>
            </a:pPr>
            <a:r>
              <a:rPr lang="en-US" sz="2000"/>
              <a:t>Microwave</a:t>
            </a:r>
          </a:p>
          <a:p>
            <a:pPr lvl="2">
              <a:lnSpc>
                <a:spcPct val="90000"/>
              </a:lnSpc>
            </a:pPr>
            <a:r>
              <a:rPr lang="en-US" sz="2000"/>
              <a:t>Infrared</a:t>
            </a:r>
          </a:p>
          <a:p>
            <a:pPr lvl="2">
              <a:lnSpc>
                <a:spcPct val="90000"/>
              </a:lnSpc>
            </a:pPr>
            <a:r>
              <a:rPr lang="en-US" sz="2000"/>
              <a:t>Laser transmission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smtClean="0"/>
              <a:t>Ethernet</a:t>
            </a:r>
            <a:endParaRPr lang="en-GB"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r>
              <a:rPr lang="en-GB" b="1" dirty="0" smtClean="0"/>
              <a:t>Ethernet</a:t>
            </a:r>
            <a:r>
              <a:rPr lang="en-GB" dirty="0" smtClean="0"/>
              <a:t> is a family of frame –based computer networking technologies for  local area networks (LANs)</a:t>
            </a:r>
          </a:p>
          <a:p>
            <a:r>
              <a:rPr lang="en-GB" dirty="0" smtClean="0"/>
              <a:t>The name comes from the physical concept of the ether</a:t>
            </a:r>
          </a:p>
          <a:p>
            <a:r>
              <a:rPr lang="en-GB" dirty="0" smtClean="0"/>
              <a:t>It defines a number of wiring and  signalling standards for the Physical layer of the OSI networking model, through means of network access at the Media Access Control (MAC) / Data Link Layer, and a common addressing format</a:t>
            </a:r>
          </a:p>
          <a:p>
            <a:endParaRPr lang="en-GB" dirty="0"/>
          </a:p>
        </p:txBody>
      </p:sp>
    </p:spTree>
    <p:extLst>
      <p:ext uri="{BB962C8B-B14F-4D97-AF65-F5344CB8AC3E}">
        <p14:creationId xmlns:p14="http://schemas.microsoft.com/office/powerpoint/2010/main" val="1394183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100Base-TX</a:t>
            </a:r>
            <a:endParaRPr lang="en-GB" dirty="0"/>
          </a:p>
        </p:txBody>
      </p:sp>
      <p:sp>
        <p:nvSpPr>
          <p:cNvPr id="3" name="Content Placeholder 2"/>
          <p:cNvSpPr>
            <a:spLocks noGrp="1"/>
          </p:cNvSpPr>
          <p:nvPr>
            <p:ph idx="1"/>
          </p:nvPr>
        </p:nvSpPr>
        <p:spPr/>
        <p:txBody>
          <a:bodyPr>
            <a:normAutofit fontScale="92500" lnSpcReduction="20000"/>
          </a:bodyPr>
          <a:lstStyle/>
          <a:p>
            <a:r>
              <a:rPr lang="en-GB" dirty="0"/>
              <a:t>The 100Base-TX (sometimes referred to 100Base-T) cable is the most popular cable around since it has actually replaced the older 10Base-T and 10Base-2 (Coaxial</a:t>
            </a:r>
            <a:r>
              <a:rPr lang="en-GB" dirty="0" smtClean="0"/>
              <a:t>)</a:t>
            </a:r>
          </a:p>
          <a:p>
            <a:r>
              <a:rPr lang="en-GB" dirty="0" smtClean="0"/>
              <a:t>The </a:t>
            </a:r>
            <a:r>
              <a:rPr lang="en-GB" dirty="0"/>
              <a:t>100Base-TX cable provides fast speeds up to 100Mbits and is more reliable since it uses CAT5 cable </a:t>
            </a:r>
            <a:endParaRPr lang="en-GB" dirty="0" smtClean="0"/>
          </a:p>
          <a:p>
            <a:r>
              <a:rPr lang="en-GB" dirty="0" smtClean="0"/>
              <a:t>There </a:t>
            </a:r>
            <a:r>
              <a:rPr lang="en-GB" dirty="0"/>
              <a:t>is also 100Base-T4 and 100Base-FX available</a:t>
            </a:r>
          </a:p>
        </p:txBody>
      </p:sp>
    </p:spTree>
    <p:extLst>
      <p:ext uri="{BB962C8B-B14F-4D97-AF65-F5344CB8AC3E}">
        <p14:creationId xmlns:p14="http://schemas.microsoft.com/office/powerpoint/2010/main" val="304017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GB" sz="2800" b="1" dirty="0"/>
              <a:t>So what does 100Base-TX/T4/FX mean ?</a:t>
            </a:r>
            <a:r>
              <a:rPr lang="en-GB" sz="2800" dirty="0"/>
              <a:t/>
            </a:r>
            <a:br>
              <a:rPr lang="en-GB" sz="2800" dirty="0"/>
            </a:br>
            <a:endParaRPr lang="en-GB" sz="2800" dirty="0"/>
          </a:p>
        </p:txBody>
      </p:sp>
      <p:sp>
        <p:nvSpPr>
          <p:cNvPr id="3" name="Content Placeholder 2"/>
          <p:cNvSpPr>
            <a:spLocks noGrp="1"/>
          </p:cNvSpPr>
          <p:nvPr>
            <p:ph idx="1"/>
          </p:nvPr>
        </p:nvSpPr>
        <p:spPr>
          <a:xfrm>
            <a:off x="457200" y="836712"/>
            <a:ext cx="8229600" cy="5289451"/>
          </a:xfrm>
        </p:spPr>
        <p:txBody>
          <a:bodyPr>
            <a:normAutofit fontScale="85000" lnSpcReduction="10000"/>
          </a:bodyPr>
          <a:lstStyle/>
          <a:p>
            <a:pPr marL="0" indent="0">
              <a:buNone/>
            </a:pPr>
            <a:endParaRPr lang="en-GB" dirty="0"/>
          </a:p>
          <a:p>
            <a:r>
              <a:rPr lang="en-GB" dirty="0"/>
              <a:t>The number 100 represents the frequency in MHz (Mega </a:t>
            </a:r>
            <a:r>
              <a:rPr lang="en-GB" dirty="0" err="1"/>
              <a:t>HertZ</a:t>
            </a:r>
            <a:r>
              <a:rPr lang="en-GB" dirty="0"/>
              <a:t>) for which this cable is </a:t>
            </a:r>
            <a:r>
              <a:rPr lang="en-GB" dirty="0" smtClean="0"/>
              <a:t>made.</a:t>
            </a:r>
          </a:p>
          <a:p>
            <a:r>
              <a:rPr lang="en-GB" dirty="0" smtClean="0"/>
              <a:t>In </a:t>
            </a:r>
            <a:r>
              <a:rPr lang="en-GB" dirty="0"/>
              <a:t>this case it is 100 </a:t>
            </a:r>
            <a:r>
              <a:rPr lang="en-GB" dirty="0" err="1"/>
              <a:t>MHz.</a:t>
            </a:r>
            <a:r>
              <a:rPr lang="en-GB" dirty="0"/>
              <a:t> The greater the MHz, the greater speeds the cable can </a:t>
            </a:r>
            <a:r>
              <a:rPr lang="en-GB" dirty="0" smtClean="0"/>
              <a:t>handle.</a:t>
            </a:r>
          </a:p>
          <a:p>
            <a:r>
              <a:rPr lang="en-GB" dirty="0" smtClean="0"/>
              <a:t>If </a:t>
            </a:r>
            <a:r>
              <a:rPr lang="en-GB" dirty="0"/>
              <a:t>you try to use this type of cable for greater frequencies (and, therefore, speeds) it will either not work or become extremely </a:t>
            </a:r>
            <a:r>
              <a:rPr lang="en-GB" dirty="0" smtClean="0"/>
              <a:t>unreliable.</a:t>
            </a:r>
          </a:p>
          <a:p>
            <a:r>
              <a:rPr lang="en-GB" dirty="0" smtClean="0"/>
              <a:t>The </a:t>
            </a:r>
            <a:r>
              <a:rPr lang="en-GB" dirty="0"/>
              <a:t>100 MHz speed translates to 100Mbit per second, which in theory means 12 </a:t>
            </a:r>
            <a:r>
              <a:rPr lang="en-GB" dirty="0" err="1"/>
              <a:t>MBytes</a:t>
            </a:r>
            <a:r>
              <a:rPr lang="en-GB" dirty="0"/>
              <a:t> per </a:t>
            </a:r>
          </a:p>
        </p:txBody>
      </p:sp>
    </p:spTree>
    <p:extLst>
      <p:ext uri="{BB962C8B-B14F-4D97-AF65-F5344CB8AC3E}">
        <p14:creationId xmlns:p14="http://schemas.microsoft.com/office/powerpoint/2010/main" val="1433726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noAutofit/>
          </a:bodyPr>
          <a:lstStyle/>
          <a:p>
            <a:r>
              <a:rPr lang="en-GB" sz="2800" b="1" dirty="0" smtClean="0"/>
              <a:t/>
            </a:r>
            <a:br>
              <a:rPr lang="en-GB" sz="2800" b="1" dirty="0" smtClean="0"/>
            </a:br>
            <a:r>
              <a:rPr lang="en-GB" sz="3600" b="1" dirty="0" smtClean="0"/>
              <a:t>Base</a:t>
            </a:r>
            <a:r>
              <a:rPr lang="en-GB" sz="3600" dirty="0" smtClean="0"/>
              <a:t/>
            </a:r>
            <a:br>
              <a:rPr lang="en-GB" sz="3600" dirty="0" smtClean="0"/>
            </a:br>
            <a:endParaRPr lang="en-GB" sz="3600" dirty="0"/>
          </a:p>
        </p:txBody>
      </p:sp>
      <p:sp>
        <p:nvSpPr>
          <p:cNvPr id="3" name="Content Placeholder 2"/>
          <p:cNvSpPr>
            <a:spLocks noGrp="1"/>
          </p:cNvSpPr>
          <p:nvPr>
            <p:ph idx="1"/>
          </p:nvPr>
        </p:nvSpPr>
        <p:spPr>
          <a:xfrm>
            <a:off x="457200" y="980728"/>
            <a:ext cx="8229600" cy="5145435"/>
          </a:xfrm>
        </p:spPr>
        <p:txBody>
          <a:bodyPr>
            <a:normAutofit fontScale="77500" lnSpcReduction="20000"/>
          </a:bodyPr>
          <a:lstStyle/>
          <a:p>
            <a:pPr marL="0" indent="0">
              <a:buNone/>
            </a:pPr>
            <a:endParaRPr lang="en-GB" dirty="0"/>
          </a:p>
          <a:p>
            <a:r>
              <a:rPr lang="en-GB" dirty="0"/>
              <a:t>The word "Base" refers to </a:t>
            </a:r>
            <a:r>
              <a:rPr lang="en-GB" dirty="0" smtClean="0"/>
              <a:t>Baseband</a:t>
            </a:r>
          </a:p>
          <a:p>
            <a:r>
              <a:rPr lang="en-GB" dirty="0" smtClean="0"/>
              <a:t> </a:t>
            </a:r>
            <a:r>
              <a:rPr lang="en-GB" dirty="0"/>
              <a:t>Baseband is the type of communication used by Ethernet and it means that when a computer is transmitting</a:t>
            </a:r>
            <a:r>
              <a:rPr lang="en-GB" dirty="0" smtClean="0"/>
              <a:t>,</a:t>
            </a:r>
          </a:p>
          <a:p>
            <a:r>
              <a:rPr lang="en-GB" dirty="0" smtClean="0"/>
              <a:t> </a:t>
            </a:r>
            <a:r>
              <a:rPr lang="en-GB" dirty="0"/>
              <a:t>it uses all the available </a:t>
            </a:r>
            <a:r>
              <a:rPr lang="en-GB" dirty="0" err="1"/>
              <a:t>bandwith</a:t>
            </a:r>
            <a:r>
              <a:rPr lang="en-GB" dirty="0"/>
              <a:t>, whereas Broadband (cable modems) shares the bandwidth </a:t>
            </a:r>
            <a:r>
              <a:rPr lang="en-GB" dirty="0" smtClean="0"/>
              <a:t>available</a:t>
            </a:r>
          </a:p>
          <a:p>
            <a:r>
              <a:rPr lang="en-GB" dirty="0" smtClean="0"/>
              <a:t> </a:t>
            </a:r>
            <a:r>
              <a:rPr lang="en-GB" dirty="0"/>
              <a:t>This is the reason cable modem users notice a slowdown in speed when they are connected on a busy node, or when their neighbour is downloading all the time at maximum speed </a:t>
            </a:r>
            <a:r>
              <a:rPr lang="en-GB" dirty="0" smtClean="0"/>
              <a:t>!</a:t>
            </a:r>
          </a:p>
          <a:p>
            <a:r>
              <a:rPr lang="en-GB" dirty="0" smtClean="0"/>
              <a:t>Of </a:t>
            </a:r>
            <a:r>
              <a:rPr lang="en-GB" dirty="0"/>
              <a:t>course with Ethernet you will notice a slowdown in speed but it will be smaller in comparison to broadband.</a:t>
            </a:r>
          </a:p>
          <a:p>
            <a:endParaRPr lang="en-GB" dirty="0"/>
          </a:p>
        </p:txBody>
      </p:sp>
    </p:spTree>
    <p:extLst>
      <p:ext uri="{BB962C8B-B14F-4D97-AF65-F5344CB8AC3E}">
        <p14:creationId xmlns:p14="http://schemas.microsoft.com/office/powerpoint/2010/main" val="3369301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GB" b="1" i="1" dirty="0" smtClean="0"/>
              <a:t/>
            </a:r>
            <a:br>
              <a:rPr lang="en-GB" b="1" i="1" dirty="0" smtClean="0"/>
            </a:br>
            <a:r>
              <a:rPr lang="en-GB" b="1" i="1" dirty="0" smtClean="0"/>
              <a:t>TX/T4/FX</a:t>
            </a:r>
            <a:r>
              <a:rPr lang="en-GB" dirty="0" smtClean="0"/>
              <a:t/>
            </a:r>
            <a:br>
              <a:rPr lang="en-GB" dirty="0" smtClean="0"/>
            </a:br>
            <a:endParaRPr lang="en-GB" dirty="0"/>
          </a:p>
        </p:txBody>
      </p:sp>
      <p:sp>
        <p:nvSpPr>
          <p:cNvPr id="3" name="Content Placeholder 2"/>
          <p:cNvSpPr>
            <a:spLocks noGrp="1"/>
          </p:cNvSpPr>
          <p:nvPr>
            <p:ph idx="1"/>
          </p:nvPr>
        </p:nvSpPr>
        <p:spPr>
          <a:xfrm>
            <a:off x="457200" y="1196752"/>
            <a:ext cx="8229600" cy="4929411"/>
          </a:xfrm>
        </p:spPr>
        <p:txBody>
          <a:bodyPr>
            <a:normAutofit fontScale="85000" lnSpcReduction="10000"/>
          </a:bodyPr>
          <a:lstStyle/>
          <a:p>
            <a:r>
              <a:rPr lang="en-GB" dirty="0" smtClean="0"/>
              <a:t>The </a:t>
            </a:r>
            <a:r>
              <a:rPr lang="en-GB" dirty="0"/>
              <a:t>"T" refers to "Twisted Pair" physical medium that carries the </a:t>
            </a:r>
            <a:r>
              <a:rPr lang="en-GB" dirty="0" smtClean="0"/>
              <a:t>signal.</a:t>
            </a:r>
          </a:p>
          <a:p>
            <a:r>
              <a:rPr lang="en-GB" dirty="0" smtClean="0"/>
              <a:t>This </a:t>
            </a:r>
            <a:r>
              <a:rPr lang="en-GB" dirty="0"/>
              <a:t>shows the structure of the cable and tells us it contains pairs which are twisted. For example, UTP has twisted pairs and this is the cable used in such cases. The 100Base-T is used sometimes to refer to the 100Base-TX cable </a:t>
            </a:r>
            <a:r>
              <a:rPr lang="en-GB" dirty="0" smtClean="0"/>
              <a:t>specification.</a:t>
            </a:r>
          </a:p>
          <a:p>
            <a:r>
              <a:rPr lang="en-GB" dirty="0" smtClean="0"/>
              <a:t>For </a:t>
            </a:r>
            <a:r>
              <a:rPr lang="en-GB" dirty="0"/>
              <a:t>more information, see the "</a:t>
            </a:r>
            <a:r>
              <a:rPr lang="en-GB" dirty="0">
                <a:hlinkClick r:id="rId2"/>
              </a:rPr>
              <a:t>UTP -Unshielded Twisted Pair</a:t>
            </a:r>
            <a:r>
              <a:rPr lang="en-GB" dirty="0"/>
              <a:t>" page where you can find information on </a:t>
            </a:r>
            <a:r>
              <a:rPr lang="en-GB" dirty="0" err="1"/>
              <a:t>pinouts</a:t>
            </a:r>
            <a:r>
              <a:rPr lang="en-GB" dirty="0"/>
              <a:t> for the </a:t>
            </a:r>
            <a:r>
              <a:rPr lang="en-GB" dirty="0" smtClean="0"/>
              <a:t>cables</a:t>
            </a:r>
          </a:p>
          <a:p>
            <a:r>
              <a:rPr lang="en-GB" dirty="0" smtClean="0"/>
              <a:t> </a:t>
            </a:r>
            <a:r>
              <a:rPr lang="en-GB" dirty="0"/>
              <a:t>All 100Mbit rated cables, except the 100Base-FX, use CAT5 cable. </a:t>
            </a:r>
          </a:p>
          <a:p>
            <a:endParaRPr lang="en-GB" dirty="0"/>
          </a:p>
        </p:txBody>
      </p:sp>
    </p:spTree>
    <p:extLst>
      <p:ext uri="{BB962C8B-B14F-4D97-AF65-F5344CB8AC3E}">
        <p14:creationId xmlns:p14="http://schemas.microsoft.com/office/powerpoint/2010/main" val="293190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zures">
  <a:themeElements>
    <a:clrScheme name="">
      <a:dk1>
        <a:srgbClr val="000000"/>
      </a:dk1>
      <a:lt1>
        <a:srgbClr val="FFFFFF"/>
      </a:lt1>
      <a:dk2>
        <a:srgbClr val="114FFB"/>
      </a:dk2>
      <a:lt2>
        <a:srgbClr val="FAFD00"/>
      </a:lt2>
      <a:accent1>
        <a:srgbClr val="00B7A5"/>
      </a:accent1>
      <a:accent2>
        <a:srgbClr val="D49FFF"/>
      </a:accent2>
      <a:accent3>
        <a:srgbClr val="AAB2FD"/>
      </a:accent3>
      <a:accent4>
        <a:srgbClr val="DADADA"/>
      </a:accent4>
      <a:accent5>
        <a:srgbClr val="AAD8CF"/>
      </a:accent5>
      <a:accent6>
        <a:srgbClr val="C090E7"/>
      </a:accent6>
      <a:hlink>
        <a:srgbClr val="7B00E4"/>
      </a:hlink>
      <a:folHlink>
        <a:srgbClr val="618FFD"/>
      </a:folHlink>
    </a:clrScheme>
    <a:fontScheme name="azure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zu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zu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zu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zu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zu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zu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c:\office4\powerpnt\template\sldshow\azures.ppt</Template>
  <TotalTime>522</TotalTime>
  <Pages>42</Pages>
  <Words>1649</Words>
  <Application>Microsoft Office PowerPoint</Application>
  <PresentationFormat>On-screen Show (4:3)</PresentationFormat>
  <Paragraphs>183</Paragraphs>
  <Slides>47</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Times New Roman</vt:lpstr>
      <vt:lpstr>Arial</vt:lpstr>
      <vt:lpstr>Wingdings</vt:lpstr>
      <vt:lpstr>azures</vt:lpstr>
      <vt:lpstr>Cable Selection Criteria</vt:lpstr>
      <vt:lpstr>Comparison of General Cable Characteristics</vt:lpstr>
      <vt:lpstr>The IBM Cabling System</vt:lpstr>
      <vt:lpstr>IBM Cable Types</vt:lpstr>
      <vt:lpstr>Ethernet</vt:lpstr>
      <vt:lpstr>100Base-TX</vt:lpstr>
      <vt:lpstr>So what does 100Base-TX/T4/FX mean ? </vt:lpstr>
      <vt:lpstr> Base </vt:lpstr>
      <vt:lpstr> TX/T4/FX </vt:lpstr>
      <vt:lpstr> 100Base-TX </vt:lpstr>
      <vt:lpstr> 100Base-T4 </vt:lpstr>
      <vt:lpstr> 100Base-FX </vt:lpstr>
      <vt:lpstr>Understanding 10BASE-T/2/5/F/35-Ethernet</vt:lpstr>
      <vt:lpstr>10</vt:lpstr>
      <vt:lpstr> Base </vt:lpstr>
      <vt:lpstr>T/2/5/F/35</vt:lpstr>
      <vt:lpstr> 10Base-2 </vt:lpstr>
      <vt:lpstr>10Base-2 </vt:lpstr>
      <vt:lpstr> 10Base-5 </vt:lpstr>
      <vt:lpstr>10Base-F </vt:lpstr>
      <vt:lpstr> 10Base-35 </vt:lpstr>
      <vt:lpstr>Wireless Networking:  Intangible Media</vt:lpstr>
      <vt:lpstr>Capabilities of  the Wireless World</vt:lpstr>
      <vt:lpstr>Commercial Applications for Wireless Networking</vt:lpstr>
      <vt:lpstr>Types of Wireless Networks</vt:lpstr>
      <vt:lpstr>Wireless LAN Applications</vt:lpstr>
      <vt:lpstr>Wireless Access Point Device</vt:lpstr>
      <vt:lpstr>Wireless LAN Transmission</vt:lpstr>
      <vt:lpstr>Broadcast Medium Principles</vt:lpstr>
      <vt:lpstr>Infrared LAN Technologies</vt:lpstr>
      <vt:lpstr>Kinds of Infrared LANs</vt:lpstr>
      <vt:lpstr>Laser-based LAN Technologies</vt:lpstr>
      <vt:lpstr>Narrow-band, Single-frequency Radio LAN Technologies</vt:lpstr>
      <vt:lpstr>Narrow-band, Single-frequency Wireless LAN Characteristics</vt:lpstr>
      <vt:lpstr>High-powered, Single-frequency LAN Characteristics </vt:lpstr>
      <vt:lpstr>Spread-spectrum LAN Technologies</vt:lpstr>
      <vt:lpstr>Spread-spectrum LAN Characteristics</vt:lpstr>
      <vt:lpstr>Wireless Extended LAN Technologies</vt:lpstr>
      <vt:lpstr>Wireless Extended LAN Characteristics</vt:lpstr>
      <vt:lpstr>Microwave Networking Technologies</vt:lpstr>
      <vt:lpstr>Terrestrial Microwave </vt:lpstr>
      <vt:lpstr>Terrestrial Microwave LAN/WAN Characteristics</vt:lpstr>
      <vt:lpstr>Satellite Microwave </vt:lpstr>
      <vt:lpstr>Satellite Microwave WAN Characteristics</vt:lpstr>
      <vt:lpstr>High-speed Wireless Networking Technologies</vt:lpstr>
      <vt:lpstr>Chapter Summary</vt:lpstr>
      <vt:lpstr>Chapter Summary</vt:lpstr>
    </vt:vector>
  </TitlesOfParts>
  <Manager>Liz Wessen</Manager>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Networking Essentials, 2e</dc:title>
  <dc:subject>Chapter 3:  Networking Media</dc:subject>
  <dc:creator>Anne D. Ketchen</dc:creator>
  <cp:lastModifiedBy>User</cp:lastModifiedBy>
  <cp:revision>93</cp:revision>
  <cp:lastPrinted>1998-01-08T03:03:18Z</cp:lastPrinted>
  <dcterms:created xsi:type="dcterms:W3CDTF">1997-12-10T02:29:25Z</dcterms:created>
  <dcterms:modified xsi:type="dcterms:W3CDTF">2011-02-06T09:37:53Z</dcterms:modified>
</cp:coreProperties>
</file>