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9" r:id="rId4"/>
    <p:sldId id="397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418" r:id="rId15"/>
    <p:sldId id="399" r:id="rId16"/>
    <p:sldId id="353" r:id="rId17"/>
    <p:sldId id="400" r:id="rId18"/>
    <p:sldId id="354" r:id="rId19"/>
    <p:sldId id="355" r:id="rId20"/>
    <p:sldId id="356" r:id="rId21"/>
    <p:sldId id="357" r:id="rId22"/>
    <p:sldId id="358" r:id="rId23"/>
    <p:sldId id="401" r:id="rId24"/>
    <p:sldId id="402" r:id="rId25"/>
    <p:sldId id="359" r:id="rId26"/>
    <p:sldId id="403" r:id="rId27"/>
    <p:sldId id="404" r:id="rId28"/>
    <p:sldId id="360" r:id="rId29"/>
    <p:sldId id="361" r:id="rId30"/>
    <p:sldId id="362" r:id="rId31"/>
    <p:sldId id="363" r:id="rId32"/>
    <p:sldId id="364" r:id="rId33"/>
    <p:sldId id="419" r:id="rId34"/>
    <p:sldId id="405" r:id="rId35"/>
    <p:sldId id="408" r:id="rId36"/>
    <p:sldId id="40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148" autoAdjust="0"/>
    <p:restoredTop sz="90929"/>
  </p:normalViewPr>
  <p:slideViewPr>
    <p:cSldViewPr>
      <p:cViewPr varScale="1">
        <p:scale>
          <a:sx n="71" d="100"/>
          <a:sy n="71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0305D5D3-92FF-42C5-9DE2-D193C3F41239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E9ECF869-841C-44AA-AE3F-38D78DF9DAB1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91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01775"/>
            <a:ext cx="7772400" cy="74613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1371600"/>
            <a:ext cx="12604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LAN Design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 6:  </a:t>
            </a:r>
            <a:br>
              <a:rPr lang="en-US"/>
            </a:br>
            <a:r>
              <a:rPr lang="en-US"/>
              <a:t>Network Communications</a:t>
            </a:r>
            <a:br>
              <a:rPr lang="en-US"/>
            </a:br>
            <a:r>
              <a:rPr lang="en-US"/>
              <a:t>and Protocols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dirty="0">
                <a:solidFill>
                  <a:schemeClr val="tx2"/>
                </a:solidFill>
              </a:rPr>
              <a:t>COSC 352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		</a:t>
            </a:r>
            <a:r>
              <a:rPr lang="en-US"/>
              <a:t>	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Function of Protocols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May work at one or many layers in the OSI model</a:t>
            </a:r>
          </a:p>
          <a:p>
            <a:pPr>
              <a:lnSpc>
                <a:spcPct val="90000"/>
              </a:lnSpc>
            </a:pPr>
            <a:r>
              <a:rPr lang="en-US" sz="2800"/>
              <a:t>Protocol stack (protocol suite)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set of protocols that works together cooperatively to achieve maximum performance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Examples:  TCP/IP, Internet protocol suite, IPX/SPX</a:t>
            </a:r>
          </a:p>
          <a:p>
            <a:pPr>
              <a:lnSpc>
                <a:spcPct val="90000"/>
              </a:lnSpc>
            </a:pPr>
            <a:r>
              <a:rPr lang="en-US" sz="2800"/>
              <a:t>Methods for delivering data across a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Connection-oriented protocols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Connectionless vs. </a:t>
            </a:r>
            <a:br>
              <a:rPr lang="en-US"/>
            </a:br>
            <a:r>
              <a:rPr lang="en-US"/>
              <a:t>Connection-oriented Protocols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Send data across the network to its destination without guaranteeing receipt</a:t>
            </a:r>
          </a:p>
          <a:p>
            <a:pPr lvl="1">
              <a:lnSpc>
                <a:spcPct val="90000"/>
              </a:lnSpc>
            </a:pPr>
            <a:r>
              <a:rPr lang="en-US"/>
              <a:t>Fast; require little overhead</a:t>
            </a:r>
          </a:p>
          <a:p>
            <a:pPr>
              <a:lnSpc>
                <a:spcPct val="90000"/>
              </a:lnSpc>
            </a:pPr>
            <a:r>
              <a:rPr lang="en-US"/>
              <a:t>Connection-oriented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Establish a formal connection between two computers, guaranteeing the data will reach its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Slower; more reliable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Routable vs. </a:t>
            </a:r>
            <a:br>
              <a:rPr lang="en-US"/>
            </a:br>
            <a:r>
              <a:rPr lang="en-US"/>
              <a:t>Nonroutable Protocols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Routers move data across multiple networks</a:t>
            </a:r>
          </a:p>
          <a:p>
            <a:r>
              <a:rPr lang="en-US"/>
              <a:t>Routable protocols</a:t>
            </a:r>
          </a:p>
          <a:p>
            <a:pPr lvl="1"/>
            <a:r>
              <a:rPr lang="en-US"/>
              <a:t>Include network layer information and can be forwarded by a router</a:t>
            </a:r>
          </a:p>
          <a:p>
            <a:r>
              <a:rPr lang="en-US"/>
              <a:t>Nonroutable protocols</a:t>
            </a:r>
          </a:p>
          <a:p>
            <a:pPr lvl="1"/>
            <a:r>
              <a:rPr lang="en-US"/>
              <a:t>Do not include network layer, or network address,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protocol performs a specific function and has its own rules</a:t>
            </a:r>
          </a:p>
          <a:p>
            <a:r>
              <a:rPr lang="en-US"/>
              <a:t>A protocol stack often has a different protocol for each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pic>
        <p:nvPicPr>
          <p:cNvPr id="475141" name="Picture 5" descr="Fig06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Tasks required for network communica-tion combine to form three major protocol types</a:t>
            </a:r>
          </a:p>
          <a:p>
            <a:pPr lvl="1"/>
            <a:r>
              <a:rPr lang="en-US" sz="2400"/>
              <a:t>Application</a:t>
            </a:r>
          </a:p>
          <a:p>
            <a:pPr lvl="1"/>
            <a:r>
              <a:rPr lang="en-US" sz="2400"/>
              <a:t>Transport</a:t>
            </a:r>
          </a:p>
          <a:p>
            <a:pPr lvl="1"/>
            <a:r>
              <a:rPr lang="en-US" sz="2400"/>
              <a:t>Network</a:t>
            </a:r>
          </a:p>
        </p:txBody>
      </p:sp>
      <p:pic>
        <p:nvPicPr>
          <p:cNvPr id="377862" name="Picture 6" descr="Fig06-05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11565" r="11584"/>
          <a:stretch>
            <a:fillRect/>
          </a:stretch>
        </p:blipFill>
        <p:spPr>
          <a:xfrm>
            <a:off x="4572000" y="2174875"/>
            <a:ext cx="4114800" cy="4016375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Network Protocols Provide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Addressing and routing information</a:t>
            </a:r>
          </a:p>
          <a:p>
            <a:r>
              <a:rPr lang="en-US"/>
              <a:t>Error checking</a:t>
            </a:r>
          </a:p>
          <a:p>
            <a:r>
              <a:rPr lang="en-US"/>
              <a:t>Retransmission requests</a:t>
            </a:r>
          </a:p>
          <a:p>
            <a:r>
              <a:rPr lang="en-US"/>
              <a:t>Rules for communicating in some particular networking environment</a:t>
            </a:r>
          </a:p>
          <a:p>
            <a:r>
              <a:rPr lang="en-US"/>
              <a:t>Link services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Network Protocols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 (Internet Protocol)</a:t>
            </a:r>
          </a:p>
          <a:p>
            <a:r>
              <a:rPr lang="en-US"/>
              <a:t>IPX (Internetwork Packet eXchange) and NWLink (or Novell IPX ODI Protocol)</a:t>
            </a:r>
          </a:p>
          <a:p>
            <a:r>
              <a:rPr lang="en-US"/>
              <a:t>NetBEUI</a:t>
            </a:r>
          </a:p>
          <a:p>
            <a:r>
              <a:rPr lang="en-US"/>
              <a:t>DDP (Delivery Datagram Protocol)</a:t>
            </a:r>
          </a:p>
          <a:p>
            <a:r>
              <a:rPr lang="en-US"/>
              <a:t>DLC (Data Link Control)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Protocols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Handle data delivery between computers</a:t>
            </a:r>
          </a:p>
          <a:p>
            <a:r>
              <a:rPr lang="en-US" sz="2800"/>
              <a:t>Widely used transport protocols</a:t>
            </a:r>
          </a:p>
          <a:p>
            <a:pPr lvl="1"/>
            <a:r>
              <a:rPr lang="en-US" sz="2400"/>
              <a:t>TCP (Transmission Control Protocol)</a:t>
            </a:r>
          </a:p>
          <a:p>
            <a:pPr lvl="1"/>
            <a:r>
              <a:rPr lang="en-US" sz="2400"/>
              <a:t>SPX (Sequenced Packet eXchange) and NWLink</a:t>
            </a:r>
          </a:p>
          <a:p>
            <a:pPr lvl="1"/>
            <a:r>
              <a:rPr lang="en-US" sz="2400"/>
              <a:t>ATP (AppleTalk Transaction Protocol) and NBP (Name Binding Protocol)</a:t>
            </a:r>
          </a:p>
          <a:p>
            <a:pPr lvl="1"/>
            <a:r>
              <a:rPr lang="en-US" sz="2400"/>
              <a:t>NetBIOS/NetBEUI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Protocols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 at upper layers of the OSI model to provide application-to-application services</a:t>
            </a:r>
          </a:p>
          <a:p>
            <a:r>
              <a:rPr lang="en-US" sz="2800"/>
              <a:t>Prevalent application protocols</a:t>
            </a:r>
          </a:p>
          <a:p>
            <a:pPr lvl="1"/>
            <a:r>
              <a:rPr lang="en-US" sz="2400"/>
              <a:t>SMTP (Simple Mail Transport Protocol)</a:t>
            </a:r>
          </a:p>
          <a:p>
            <a:pPr lvl="1"/>
            <a:r>
              <a:rPr lang="en-US" sz="2400"/>
              <a:t>FTP (File Transfer Protocol)</a:t>
            </a:r>
          </a:p>
          <a:p>
            <a:pPr lvl="1"/>
            <a:r>
              <a:rPr lang="en-US" sz="2400"/>
              <a:t>SNMP (Simple Network Management Protocol)</a:t>
            </a:r>
          </a:p>
          <a:p>
            <a:pPr lvl="1"/>
            <a:r>
              <a:rPr lang="en-US" sz="2400"/>
              <a:t>NCP (NetWare Core Protocol)</a:t>
            </a:r>
          </a:p>
          <a:p>
            <a:pPr lvl="1"/>
            <a:r>
              <a:rPr lang="en-US" sz="2400"/>
              <a:t>AFP (AppleTalk File Protocol)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Understand the function and structure of packets in a network and analyze and understand those packets</a:t>
            </a:r>
          </a:p>
          <a:p>
            <a:r>
              <a:rPr lang="en-US" sz="2800"/>
              <a:t>Understand the function of protocols in a network, discuss the layered architecture of protocols, and describe common protocols and their implementation</a:t>
            </a:r>
          </a:p>
          <a:p>
            <a:r>
              <a:rPr lang="en-US" sz="2800"/>
              <a:t>Understand channel access methods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Protocols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TCP/IP</a:t>
            </a:r>
          </a:p>
          <a:p>
            <a:pPr>
              <a:lnSpc>
                <a:spcPct val="150000"/>
              </a:lnSpc>
            </a:pPr>
            <a:r>
              <a:rPr lang="en-US"/>
              <a:t>NWLink (IPX/SPX)</a:t>
            </a:r>
          </a:p>
          <a:p>
            <a:pPr>
              <a:lnSpc>
                <a:spcPct val="150000"/>
              </a:lnSpc>
            </a:pPr>
            <a:r>
              <a:rPr lang="en-US"/>
              <a:t>NetBIOS/NetBEUI</a:t>
            </a:r>
          </a:p>
          <a:p>
            <a:pPr>
              <a:lnSpc>
                <a:spcPct val="150000"/>
              </a:lnSpc>
            </a:pPr>
            <a:r>
              <a:rPr lang="en-US"/>
              <a:t>AppleTalk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DLC</a:t>
            </a:r>
          </a:p>
          <a:p>
            <a:pPr>
              <a:lnSpc>
                <a:spcPct val="150000"/>
              </a:lnSpc>
            </a:pPr>
            <a:r>
              <a:rPr lang="en-US"/>
              <a:t>XNS</a:t>
            </a:r>
          </a:p>
          <a:p>
            <a:pPr>
              <a:lnSpc>
                <a:spcPct val="150000"/>
              </a:lnSpc>
            </a:pPr>
            <a:r>
              <a:rPr lang="en-US"/>
              <a:t>DECNet</a:t>
            </a:r>
          </a:p>
          <a:p>
            <a:pPr>
              <a:lnSpc>
                <a:spcPct val="150000"/>
              </a:lnSpc>
            </a:pPr>
            <a:r>
              <a:rPr lang="en-US"/>
              <a:t>X.25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commonly used protocol suite</a:t>
            </a:r>
          </a:p>
          <a:p>
            <a:pPr>
              <a:lnSpc>
                <a:spcPct val="90000"/>
              </a:lnSpc>
            </a:pPr>
            <a:r>
              <a:rPr lang="en-US"/>
              <a:t>Enables easy communications across platforms</a:t>
            </a:r>
          </a:p>
          <a:p>
            <a:pPr>
              <a:lnSpc>
                <a:spcPct val="90000"/>
              </a:lnSpc>
            </a:pPr>
            <a:r>
              <a:rPr lang="en-US"/>
              <a:t>Provides basis for the global Internet</a:t>
            </a:r>
          </a:p>
          <a:p>
            <a:pPr>
              <a:lnSpc>
                <a:spcPct val="90000"/>
              </a:lnSpc>
            </a:pPr>
            <a:r>
              <a:rPr lang="en-US"/>
              <a:t>Default protocol in Windows 2000 and Windows NT</a:t>
            </a:r>
          </a:p>
          <a:p>
            <a:pPr>
              <a:lnSpc>
                <a:spcPct val="90000"/>
              </a:lnSpc>
            </a:pPr>
            <a:r>
              <a:rPr lang="en-US"/>
              <a:t>Utilizes highly compartmentalized and specialized protocols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Relation to the </a:t>
            </a:r>
            <a:br>
              <a:rPr lang="en-US"/>
            </a:br>
            <a:r>
              <a:rPr lang="en-US"/>
              <a:t>OSI Model</a:t>
            </a:r>
          </a:p>
        </p:txBody>
      </p:sp>
      <p:pic>
        <p:nvPicPr>
          <p:cNvPr id="262148" name="Picture 4" descr="Fig06-06"/>
          <p:cNvPicPr>
            <a:picLocks noChangeAspect="1" noChangeArrowheads="1"/>
          </p:cNvPicPr>
          <p:nvPr/>
        </p:nvPicPr>
        <p:blipFill>
          <a:blip r:embed="rId3"/>
          <a:srcRect l="7814" r="7834"/>
          <a:stretch>
            <a:fillRect/>
          </a:stretch>
        </p:blipFill>
        <p:spPr bwMode="auto">
          <a:xfrm>
            <a:off x="1906588" y="1828800"/>
            <a:ext cx="5330825" cy="474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  <a:p>
            <a:r>
              <a:rPr lang="en-US"/>
              <a:t>Internet Control Message Protocol (ICMP)</a:t>
            </a:r>
          </a:p>
          <a:p>
            <a:r>
              <a:rPr lang="en-US"/>
              <a:t>Address Resolution Protocol (ARP)</a:t>
            </a:r>
          </a:p>
          <a:p>
            <a:r>
              <a:rPr lang="en-US"/>
              <a:t>Transmission Control Protocol (TCP)</a:t>
            </a:r>
          </a:p>
          <a:p>
            <a:r>
              <a:rPr lang="en-US"/>
              <a:t>User Datagram Protocol (UDP)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Name System (DNS)</a:t>
            </a:r>
          </a:p>
          <a:p>
            <a:r>
              <a:rPr lang="en-US"/>
              <a:t>File Transfer Protocol (FTP)</a:t>
            </a:r>
          </a:p>
          <a:p>
            <a:r>
              <a:rPr lang="en-US"/>
              <a:t>Telnet </a:t>
            </a:r>
          </a:p>
          <a:p>
            <a:r>
              <a:rPr lang="en-US"/>
              <a:t>Simple Mail Transport Protocol (SMTP)</a:t>
            </a:r>
          </a:p>
          <a:p>
            <a:r>
              <a:rPr lang="en-US"/>
              <a:t>Routing Information Protocol (RIP)</a:t>
            </a:r>
          </a:p>
          <a:p>
            <a:r>
              <a:rPr lang="en-US"/>
              <a:t>Open Shortest Path First (OSPF)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IP is responsible for addressing and routing in the TCP/IP environment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Logical addresses, which are 32 bits (4 bytes) long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decimal number from 0 to 255, separated by periods, represents each byte or octet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Two sections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network a computer is 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host ID for a computer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172.24.206.18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Originally, three classes of 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A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Large corporations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ID numbers between 1 and 126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B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Medium-sized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Network IDs between 128 and 191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Small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Range from 192 to 223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 registries manage the total collection of valid IP 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IP addresses are rapidly becoming scarce</a:t>
            </a:r>
          </a:p>
          <a:p>
            <a:r>
              <a:rPr lang="en-US" sz="2800"/>
              <a:t>TCP/IP’s technical governing body has reserved a series of addresses for private networks</a:t>
            </a:r>
          </a:p>
          <a:p>
            <a:r>
              <a:rPr lang="en-US" sz="2800"/>
              <a:t>IETF is working on a new implementation of TCP/IP (IPv6) that uses addresses that are 8 bytes long but retain backward compatibility with IPv4 4-byte addresses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Classless Inter-domain Routing (CIDR)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more efficient way to assign IP addresses than using IP address “classes”</a:t>
            </a:r>
          </a:p>
          <a:p>
            <a:r>
              <a:rPr lang="en-US"/>
              <a:t>The network and host demarcation is not always made on octet boundaries, but may be made any specific number of bits from the beginning of the address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 Masks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“all ones” bit pattern that masks the network portion of an IP address</a:t>
            </a:r>
          </a:p>
          <a:p>
            <a:r>
              <a:rPr lang="en-US"/>
              <a:t>Class A address default:  255.0.0.0</a:t>
            </a:r>
          </a:p>
          <a:p>
            <a:r>
              <a:rPr lang="en-US"/>
              <a:t>Class B address default:  255.255.0.0</a:t>
            </a:r>
          </a:p>
          <a:p>
            <a:r>
              <a:rPr lang="en-US"/>
              <a:t>Class C address default:  255.255.255.0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2426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Networks split data into packets because:</a:t>
            </a:r>
          </a:p>
          <a:p>
            <a:pPr lvl="1"/>
            <a:r>
              <a:rPr lang="en-US" sz="2400"/>
              <a:t>Large units of data sent across a network hamper effective communications by saturating the network</a:t>
            </a:r>
          </a:p>
          <a:p>
            <a:pPr lvl="1"/>
            <a:r>
              <a:rPr lang="en-US" sz="2400"/>
              <a:t>Networks can be unreliable</a:t>
            </a:r>
          </a:p>
        </p:txBody>
      </p:sp>
      <p:pic>
        <p:nvPicPr>
          <p:cNvPr id="242694" name="Picture 6" descr="Fig06-01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3"/>
          <a:srcRect t="17500" b="17500"/>
          <a:stretch>
            <a:fillRect/>
          </a:stretch>
        </p:blipFill>
        <p:spPr>
          <a:xfrm>
            <a:off x="1949450" y="4213225"/>
            <a:ext cx="5267325" cy="2568575"/>
          </a:xfr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Binary Arithmetic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Converting between binary and decimal</a:t>
            </a:r>
          </a:p>
          <a:p>
            <a:pPr>
              <a:lnSpc>
                <a:spcPct val="90000"/>
              </a:lnSpc>
            </a:pPr>
            <a:r>
              <a:rPr lang="en-US" sz="2800"/>
              <a:t>Converting between decimal and binary</a:t>
            </a:r>
          </a:p>
          <a:p>
            <a:pPr>
              <a:lnSpc>
                <a:spcPct val="90000"/>
              </a:lnSpc>
            </a:pPr>
            <a:r>
              <a:rPr lang="en-US" sz="2800"/>
              <a:t>Understanding how setting high-order bits to one in 8-bit binary numbers corresponds to specific decimal numbers</a:t>
            </a:r>
          </a:p>
          <a:p>
            <a:pPr>
              <a:lnSpc>
                <a:spcPct val="90000"/>
              </a:lnSpc>
            </a:pPr>
            <a:r>
              <a:rPr lang="en-US" sz="2800"/>
              <a:t>Recognizing the decimal values for the numbers that correspond to low-order bits when they are set to one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a subnet mask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supernets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Host Configuration Protocol (DHCP)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TCP/IP protocol that allows automatic IP addresses and subnet mask assignment</a:t>
            </a:r>
          </a:p>
          <a:p>
            <a:r>
              <a:rPr lang="en-US"/>
              <a:t>Major benefit is ease with which computers can be moved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NetBIOS and NetBEUI work closely together and are often confused with each other, they are neither inseparable nor the same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pic>
        <p:nvPicPr>
          <p:cNvPr id="479237" name="Picture 5" descr="Fig06-07"/>
          <p:cNvPicPr>
            <a:picLocks noChangeAspect="1" noChangeArrowheads="1"/>
          </p:cNvPicPr>
          <p:nvPr/>
        </p:nvPicPr>
        <p:blipFill>
          <a:blip r:embed="rId3"/>
          <a:srcRect l="5000" r="5020"/>
          <a:stretch>
            <a:fillRect/>
          </a:stretch>
        </p:blipFill>
        <p:spPr bwMode="auto">
          <a:xfrm>
            <a:off x="1601788" y="1752600"/>
            <a:ext cx="5940425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(Network Basic Input/Output System)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connection-oriented protocol responsible for establishing, maintaining, and terminating network connections</a:t>
            </a:r>
          </a:p>
          <a:p>
            <a:pPr lvl="1"/>
            <a:r>
              <a:rPr lang="en-US"/>
              <a:t>Can use connectionless communications, if necessary</a:t>
            </a:r>
          </a:p>
          <a:p>
            <a:r>
              <a:rPr lang="en-US"/>
              <a:t>A unique 15-character name identifies each computer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Operates at the Session layer to provide peer-to-peer network application support</a:t>
            </a:r>
          </a:p>
          <a:p>
            <a:r>
              <a:rPr lang="en-US" sz="2800"/>
              <a:t>Can utilize a number of other lower-layer protocols, including TPC/IP and IPX/SPX, for transport and lower-layer services</a:t>
            </a:r>
          </a:p>
          <a:p>
            <a:r>
              <a:rPr lang="en-US" sz="2800"/>
              <a:t>A nonroutable protocol; can be routed when using a routable protocol for transport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NetBEUI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Small, fast, nonroutable Transport and Data Link layer protocol designed for use with NetBIOS on small networks</a:t>
            </a:r>
          </a:p>
          <a:p>
            <a:pPr>
              <a:lnSpc>
                <a:spcPct val="90000"/>
              </a:lnSpc>
            </a:pPr>
            <a:r>
              <a:rPr lang="en-US"/>
              <a:t>Low overhead; ideal for DOS-based computers that require network connectivity</a:t>
            </a:r>
          </a:p>
          <a:p>
            <a:pPr>
              <a:lnSpc>
                <a:spcPct val="90000"/>
              </a:lnSpc>
            </a:pPr>
            <a:r>
              <a:rPr lang="en-US"/>
              <a:t>Speed and size make it a good choice for slow serial links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Packets provide more reliable data delivery and ease network traffic</a:t>
            </a:r>
          </a:p>
          <a:p>
            <a:r>
              <a:rPr lang="en-US"/>
              <a:t>If errors occur during transmission, the receiving computer can request that only the packet with errors be resent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Structure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Packet header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Source and destination addresses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Alert signal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Clocking information</a:t>
            </a:r>
          </a:p>
          <a:p>
            <a:pPr>
              <a:lnSpc>
                <a:spcPct val="90000"/>
              </a:lnSpc>
            </a:pPr>
            <a:r>
              <a:rPr lang="en-US" sz="2400"/>
              <a:t>Data section (payload)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Actual data being sent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512 bytes to 16 kilobytes</a:t>
            </a:r>
          </a:p>
          <a:p>
            <a:pPr>
              <a:lnSpc>
                <a:spcPct val="90000"/>
              </a:lnSpc>
            </a:pPr>
            <a:r>
              <a:rPr lang="en-US" sz="2400"/>
              <a:t>Packet trailer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Error-checking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Verifies validity of packet’s contents</a:t>
            </a:r>
          </a:p>
        </p:txBody>
      </p:sp>
      <p:pic>
        <p:nvPicPr>
          <p:cNvPr id="244742" name="Picture 6" descr="Fig06-02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23755" r="23775"/>
          <a:stretch>
            <a:fillRect/>
          </a:stretch>
        </p:blipFill>
        <p:spPr>
          <a:xfrm>
            <a:off x="4857750" y="1981200"/>
            <a:ext cx="3144838" cy="449580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As data travels through layers of the OSI model, each layer adds its own header or trailer information to the packet</a:t>
            </a:r>
          </a:p>
          <a:p>
            <a:r>
              <a:rPr lang="en-US" sz="2800"/>
              <a:t>As receiving computer processes the packet, each layer strips its header/trailer information and properly resequences segmented messages; when the application receives the data, the packet is in its original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 </a:t>
            </a:r>
          </a:p>
        </p:txBody>
      </p:sp>
      <p:pic>
        <p:nvPicPr>
          <p:cNvPr id="247812" name="Picture 4" descr="Fig06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1828800"/>
            <a:ext cx="6475413" cy="4859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Packets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packets are addressed to only one computer</a:t>
            </a:r>
          </a:p>
          <a:p>
            <a:pPr>
              <a:lnSpc>
                <a:spcPct val="90000"/>
              </a:lnSpc>
            </a:pPr>
            <a:r>
              <a:rPr lang="en-US" sz="2800"/>
              <a:t>Broadcast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Destination address specifies all computers on a network or network segment</a:t>
            </a:r>
          </a:p>
          <a:p>
            <a:pPr>
              <a:lnSpc>
                <a:spcPct val="90000"/>
              </a:lnSpc>
            </a:pPr>
            <a:r>
              <a:rPr lang="en-US" sz="2800"/>
              <a:t>Multicast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a special network address to make itself readable to any receiving computer that wants to read its payload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Usually transports streaming data where many receivers want to access data from same sender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rules and procedures for computers to communicate with each other</a:t>
            </a:r>
          </a:p>
          <a:p>
            <a:r>
              <a:rPr lang="en-US"/>
              <a:t>Each protocol has a different purpose and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387</TotalTime>
  <Pages>42</Pages>
  <Words>1213</Words>
  <Application>Microsoft PowerPoint 4.0</Application>
  <PresentationFormat>On-screen Show (4:3)</PresentationFormat>
  <Paragraphs>186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Times New Roman</vt:lpstr>
      <vt:lpstr>Arial</vt:lpstr>
      <vt:lpstr>Wingdings</vt:lpstr>
      <vt:lpstr>azures</vt:lpstr>
      <vt:lpstr>Chapter  6:   Network Communications and Protocols</vt:lpstr>
      <vt:lpstr>Learning Objectives</vt:lpstr>
      <vt:lpstr>Function of Packets in Network Communications</vt:lpstr>
      <vt:lpstr>Function of Packets in Network Communications</vt:lpstr>
      <vt:lpstr>Packet Structure</vt:lpstr>
      <vt:lpstr>Packet Creation</vt:lpstr>
      <vt:lpstr>Packet Creation </vt:lpstr>
      <vt:lpstr>Understanding Packets</vt:lpstr>
      <vt:lpstr>Protocols</vt:lpstr>
      <vt:lpstr>The Function of Protocols</vt:lpstr>
      <vt:lpstr>Connectionless vs.  Connection-oriented Protocols</vt:lpstr>
      <vt:lpstr>Routable vs.  Nonroutable Protocols</vt:lpstr>
      <vt:lpstr>Protocols in Layered Architecture</vt:lpstr>
      <vt:lpstr>Protocols in Layered Architecture</vt:lpstr>
      <vt:lpstr>Protocols in Layered Architecture</vt:lpstr>
      <vt:lpstr>What Network Protocols Provide</vt:lpstr>
      <vt:lpstr>Popular Network Protocols</vt:lpstr>
      <vt:lpstr>Transport Protocols</vt:lpstr>
      <vt:lpstr>Application Protocols</vt:lpstr>
      <vt:lpstr>Common Protocols</vt:lpstr>
      <vt:lpstr>TCP/IP</vt:lpstr>
      <vt:lpstr>TCP/IP’s Relation to the  OSI Model</vt:lpstr>
      <vt:lpstr>TCP/IP’s Constituent Protocols</vt:lpstr>
      <vt:lpstr>TCP/IP’s Constituent Protocols</vt:lpstr>
      <vt:lpstr>IP Addressing</vt:lpstr>
      <vt:lpstr>IP Addressing</vt:lpstr>
      <vt:lpstr>IP Addressing</vt:lpstr>
      <vt:lpstr>Classless Inter-domain Routing (CIDR)</vt:lpstr>
      <vt:lpstr>Subnet Masks</vt:lpstr>
      <vt:lpstr>Simple Binary Arithmetic</vt:lpstr>
      <vt:lpstr>Dynamic Host Configuration Protocol (DHCP)</vt:lpstr>
      <vt:lpstr>NetBIOS and NetBEUI</vt:lpstr>
      <vt:lpstr>NetBIOS and NetBEUI</vt:lpstr>
      <vt:lpstr>NetBIOS (Network Basic Input/Output System)</vt:lpstr>
      <vt:lpstr>NetBIOS</vt:lpstr>
      <vt:lpstr>NetBEUI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6:  Network Communications and Protocols</dc:subject>
  <dc:creator>Anne D. Ketchen</dc:creator>
  <cp:keywords/>
  <dc:description/>
  <cp:lastModifiedBy>MIKE</cp:lastModifiedBy>
  <cp:revision>107</cp:revision>
  <cp:lastPrinted>1998-01-08T03:03:18Z</cp:lastPrinted>
  <dcterms:created xsi:type="dcterms:W3CDTF">1997-12-10T02:29:25Z</dcterms:created>
  <dcterms:modified xsi:type="dcterms:W3CDTF">2010-01-25T21:03:38Z</dcterms:modified>
</cp:coreProperties>
</file>