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339" r:id="rId4"/>
    <p:sldId id="415" r:id="rId5"/>
    <p:sldId id="414" r:id="rId6"/>
    <p:sldId id="340" r:id="rId7"/>
    <p:sldId id="416" r:id="rId8"/>
    <p:sldId id="341" r:id="rId9"/>
    <p:sldId id="342" r:id="rId10"/>
    <p:sldId id="417" r:id="rId11"/>
    <p:sldId id="344" r:id="rId12"/>
    <p:sldId id="345" r:id="rId13"/>
    <p:sldId id="346" r:id="rId14"/>
    <p:sldId id="347" r:id="rId15"/>
    <p:sldId id="349" r:id="rId16"/>
    <p:sldId id="350" r:id="rId17"/>
    <p:sldId id="418" r:id="rId18"/>
    <p:sldId id="419" r:id="rId19"/>
    <p:sldId id="354" r:id="rId20"/>
    <p:sldId id="355" r:id="rId21"/>
    <p:sldId id="356" r:id="rId22"/>
    <p:sldId id="357" r:id="rId23"/>
    <p:sldId id="358" r:id="rId24"/>
    <p:sldId id="359" r:id="rId25"/>
    <p:sldId id="361" r:id="rId26"/>
    <p:sldId id="362" r:id="rId27"/>
    <p:sldId id="364" r:id="rId28"/>
    <p:sldId id="420" r:id="rId29"/>
    <p:sldId id="365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  <p:sldId id="454" r:id="rId64"/>
    <p:sldId id="455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463" r:id="rId73"/>
    <p:sldId id="464" r:id="rId74"/>
    <p:sldId id="465" r:id="rId75"/>
    <p:sldId id="466" r:id="rId76"/>
    <p:sldId id="467" r:id="rId77"/>
    <p:sldId id="468" r:id="rId78"/>
    <p:sldId id="469" r:id="rId79"/>
    <p:sldId id="470" r:id="rId80"/>
    <p:sldId id="471" r:id="rId81"/>
    <p:sldId id="472" r:id="rId82"/>
    <p:sldId id="473" r:id="rId83"/>
    <p:sldId id="474" r:id="rId84"/>
    <p:sldId id="475" r:id="rId85"/>
    <p:sldId id="476" r:id="rId86"/>
    <p:sldId id="477" r:id="rId8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443F4"/>
    <a:srgbClr val="919191"/>
    <a:srgbClr val="FCFEB9"/>
    <a:srgbClr val="EAEC5E"/>
    <a:srgbClr val="00279F"/>
    <a:srgbClr val="A2C1FE"/>
    <a:srgbClr val="CECECE"/>
    <a:srgbClr val="DAD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81" autoAdjust="0"/>
    <p:restoredTop sz="95819" autoAdjust="0"/>
  </p:normalViewPr>
  <p:slideViewPr>
    <p:cSldViewPr>
      <p:cViewPr varScale="1">
        <p:scale>
          <a:sx n="75" d="100"/>
          <a:sy n="75" d="100"/>
        </p:scale>
        <p:origin x="-11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37122024-BD55-4C7A-970B-B7C20AA9C1C4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923390C9-3970-40D6-8562-0B712AD43E0E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9388" y="171450"/>
            <a:ext cx="1947862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171450"/>
            <a:ext cx="5694363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7914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2625" y="1981200"/>
            <a:ext cx="381952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54550" y="1981200"/>
            <a:ext cx="381952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79F"/>
            </a:gs>
            <a:gs pos="100000">
              <a:srgbClr val="00279F">
                <a:gamma/>
                <a:shade val="63529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914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9145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152400" y="1524000"/>
            <a:ext cx="7848600" cy="74613"/>
            <a:chOff x="0" y="948"/>
            <a:chExt cx="5064" cy="45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948"/>
              <a:ext cx="5064" cy="2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8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982"/>
              <a:ext cx="5064" cy="11"/>
            </a:xfrm>
            <a:prstGeom prst="rect">
              <a:avLst/>
            </a:prstGeom>
            <a:gradFill rotWithShape="0">
              <a:gsLst>
                <a:gs pos="0">
                  <a:srgbClr val="618FFD">
                    <a:gamma/>
                    <a:shade val="80000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80000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848600" y="1376363"/>
            <a:ext cx="128111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  <a:latin typeface="Arial" charset="0"/>
              </a:rPr>
              <a:t>LAN Design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2C1FE"/>
        </a:buClr>
        <a:buSzPct val="125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Chapter  7:</a:t>
            </a:r>
            <a:br>
              <a:rPr lang="en-US"/>
            </a:br>
            <a:r>
              <a:rPr lang="en-US"/>
              <a:t>Network Architectures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sz="2800" dirty="0" smtClean="0"/>
              <a:t>LAN </a:t>
            </a:r>
            <a:r>
              <a:rPr lang="en-US" sz="2800" dirty="0"/>
              <a:t>Design and Installation</a:t>
            </a:r>
          </a:p>
          <a:p>
            <a:pPr marL="342900" indent="-342900"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5-4-3 Rule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Applies to coaxial Ethernet networks (10Base5 and 10Base2)</a:t>
            </a:r>
          </a:p>
          <a:p>
            <a:pPr>
              <a:lnSpc>
                <a:spcPct val="90000"/>
              </a:lnSpc>
            </a:pPr>
            <a:r>
              <a:rPr lang="en-US"/>
              <a:t>States that a network can have a maximum of five cable segments with four repeaters, with three of those segments being populated</a:t>
            </a:r>
          </a:p>
          <a:p>
            <a:pPr>
              <a:lnSpc>
                <a:spcPct val="90000"/>
              </a:lnSpc>
            </a:pPr>
            <a:r>
              <a:rPr lang="en-US"/>
              <a:t>An “end-to-end” rule, as opposed to a “total population” rule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5-4-3 Rule</a:t>
            </a:r>
          </a:p>
        </p:txBody>
      </p:sp>
      <p:pic>
        <p:nvPicPr>
          <p:cNvPr id="248836" name="Picture 4" descr="Fig07-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6988" y="1828800"/>
            <a:ext cx="6550025" cy="491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5-4-3 Rule</a:t>
            </a:r>
          </a:p>
        </p:txBody>
      </p:sp>
      <p:pic>
        <p:nvPicPr>
          <p:cNvPr id="249860" name="Picture 4" descr="Fig07-03"/>
          <p:cNvPicPr>
            <a:picLocks noChangeAspect="1" noChangeArrowheads="1"/>
          </p:cNvPicPr>
          <p:nvPr/>
        </p:nvPicPr>
        <p:blipFill>
          <a:blip r:embed="rId3"/>
          <a:srcRect t="7500" b="11250"/>
          <a:stretch>
            <a:fillRect/>
          </a:stretch>
        </p:blipFill>
        <p:spPr bwMode="auto">
          <a:xfrm>
            <a:off x="508000" y="1752600"/>
            <a:ext cx="8126413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10Base5 Ethernet Specifications</a:t>
            </a:r>
          </a:p>
        </p:txBody>
      </p:sp>
      <p:pic>
        <p:nvPicPr>
          <p:cNvPr id="250884" name="Picture 4" descr="Tbl07-01"/>
          <p:cNvPicPr>
            <a:picLocks noChangeAspect="1" noChangeArrowheads="1"/>
          </p:cNvPicPr>
          <p:nvPr/>
        </p:nvPicPr>
        <p:blipFill>
          <a:blip r:embed="rId3"/>
          <a:srcRect t="5000" b="6250"/>
          <a:stretch>
            <a:fillRect/>
          </a:stretch>
        </p:blipFill>
        <p:spPr bwMode="auto">
          <a:xfrm>
            <a:off x="990600" y="1860550"/>
            <a:ext cx="7159625" cy="4768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10Base2 Ethernet Specifications</a:t>
            </a:r>
          </a:p>
        </p:txBody>
      </p:sp>
      <p:pic>
        <p:nvPicPr>
          <p:cNvPr id="251908" name="Picture 4" descr="Tbl07-02a"/>
          <p:cNvPicPr>
            <a:picLocks noChangeAspect="1" noChangeArrowheads="1"/>
          </p:cNvPicPr>
          <p:nvPr/>
        </p:nvPicPr>
        <p:blipFill>
          <a:blip r:embed="rId3"/>
          <a:srcRect t="18750" b="18750"/>
          <a:stretch>
            <a:fillRect/>
          </a:stretch>
        </p:blipFill>
        <p:spPr bwMode="auto">
          <a:xfrm>
            <a:off x="508000" y="1981200"/>
            <a:ext cx="8126413" cy="3810000"/>
          </a:xfrm>
          <a:prstGeom prst="rect">
            <a:avLst/>
          </a:prstGeom>
          <a:noFill/>
        </p:spPr>
      </p:pic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10Base2 Ethernet Specifications</a:t>
            </a:r>
          </a:p>
        </p:txBody>
      </p:sp>
      <p:pic>
        <p:nvPicPr>
          <p:cNvPr id="253956" name="Picture 4" descr="Tbl07-02b"/>
          <p:cNvPicPr>
            <a:picLocks noChangeAspect="1" noChangeArrowheads="1"/>
          </p:cNvPicPr>
          <p:nvPr/>
        </p:nvPicPr>
        <p:blipFill>
          <a:blip r:embed="rId3"/>
          <a:srcRect t="30000" b="30000"/>
          <a:stretch>
            <a:fillRect/>
          </a:stretch>
        </p:blipFill>
        <p:spPr bwMode="auto">
          <a:xfrm>
            <a:off x="508000" y="2209800"/>
            <a:ext cx="8126413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10BaseT</a:t>
            </a:r>
          </a:p>
        </p:txBody>
      </p:sp>
      <p:pic>
        <p:nvPicPr>
          <p:cNvPr id="254980" name="Picture 4" descr="Fig07-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9388" y="1905000"/>
            <a:ext cx="6245225" cy="468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10BaseT</a:t>
            </a:r>
          </a:p>
        </p:txBody>
      </p:sp>
      <p:pic>
        <p:nvPicPr>
          <p:cNvPr id="416772" name="Picture 4" descr="Fig07-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751013"/>
            <a:ext cx="6553200" cy="4918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10BaseT Ethernet Specifications</a:t>
            </a:r>
          </a:p>
        </p:txBody>
      </p:sp>
      <p:pic>
        <p:nvPicPr>
          <p:cNvPr id="417796" name="Picture 4" descr="Tbl07-03a"/>
          <p:cNvPicPr>
            <a:picLocks noChangeAspect="1" noChangeArrowheads="1"/>
          </p:cNvPicPr>
          <p:nvPr/>
        </p:nvPicPr>
        <p:blipFill>
          <a:blip r:embed="rId3"/>
          <a:srcRect t="26250" b="26250"/>
          <a:stretch>
            <a:fillRect/>
          </a:stretch>
        </p:blipFill>
        <p:spPr bwMode="auto">
          <a:xfrm>
            <a:off x="508000" y="1981200"/>
            <a:ext cx="8126413" cy="2895600"/>
          </a:xfrm>
          <a:prstGeom prst="rect">
            <a:avLst/>
          </a:prstGeom>
          <a:noFill/>
        </p:spPr>
      </p:pic>
      <p:sp>
        <p:nvSpPr>
          <p:cNvPr id="417798" name="Rectangle 6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10BaseT Ethernet Specifications</a:t>
            </a:r>
          </a:p>
        </p:txBody>
      </p:sp>
      <p:pic>
        <p:nvPicPr>
          <p:cNvPr id="259076" name="Picture 4" descr="Tbl07-03b"/>
          <p:cNvPicPr>
            <a:picLocks noChangeAspect="1" noChangeArrowheads="1"/>
          </p:cNvPicPr>
          <p:nvPr/>
        </p:nvPicPr>
        <p:blipFill>
          <a:blip r:embed="rId3"/>
          <a:srcRect t="23750" b="23750"/>
          <a:stretch>
            <a:fillRect/>
          </a:stretch>
        </p:blipFill>
        <p:spPr bwMode="auto">
          <a:xfrm>
            <a:off x="508000" y="2057400"/>
            <a:ext cx="8126413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 dirty="0"/>
              <a:t>Understand the different major network architectures, including Ethernet, token ring, AppleTalk, ARCnet, FDDI, and ATM</a:t>
            </a:r>
          </a:p>
          <a:p>
            <a:r>
              <a:rPr lang="en-US" sz="2800" dirty="0"/>
              <a:t>Understand the standards governing network architectures</a:t>
            </a:r>
          </a:p>
          <a:p>
            <a:r>
              <a:rPr lang="en-US" sz="2800" dirty="0"/>
              <a:t>Understand the limitations, advantages, and disadvantages of each standard or architecture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10BaseF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Three subcategories</a:t>
            </a:r>
          </a:p>
          <a:p>
            <a:pPr lvl="1"/>
            <a:r>
              <a:rPr lang="en-US" sz="2400"/>
              <a:t>10BaseFL</a:t>
            </a:r>
          </a:p>
          <a:p>
            <a:pPr lvl="2"/>
            <a:r>
              <a:rPr lang="en-US" sz="2000"/>
              <a:t>Links computers in a LAN environment (fiber to the desktop)</a:t>
            </a:r>
          </a:p>
          <a:p>
            <a:pPr lvl="1"/>
            <a:r>
              <a:rPr lang="en-US" sz="2400"/>
              <a:t>10BaseFP</a:t>
            </a:r>
          </a:p>
          <a:p>
            <a:pPr lvl="2"/>
            <a:r>
              <a:rPr lang="en-US" sz="2000"/>
              <a:t>Links computers using passive hubs rather than repeaters</a:t>
            </a:r>
          </a:p>
          <a:p>
            <a:pPr lvl="2"/>
            <a:r>
              <a:rPr lang="en-US" sz="2000"/>
              <a:t>Maximum cable length of 500 meters</a:t>
            </a:r>
          </a:p>
          <a:p>
            <a:pPr lvl="1"/>
            <a:r>
              <a:rPr lang="en-US" sz="2400"/>
              <a:t>10BaseFB</a:t>
            </a:r>
          </a:p>
          <a:p>
            <a:pPr lvl="2"/>
            <a:r>
              <a:rPr lang="en-US" sz="2000"/>
              <a:t>Uses fiber-optic cable as a backbone between hubs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10BaseF Ethernet Specifications</a:t>
            </a:r>
          </a:p>
        </p:txBody>
      </p:sp>
      <p:pic>
        <p:nvPicPr>
          <p:cNvPr id="261124" name="Picture 4" descr="Tbl07-04a"/>
          <p:cNvPicPr>
            <a:picLocks noChangeAspect="1" noChangeArrowheads="1"/>
          </p:cNvPicPr>
          <p:nvPr/>
        </p:nvPicPr>
        <p:blipFill>
          <a:blip r:embed="rId3"/>
          <a:srcRect t="20000" b="22266"/>
          <a:stretch>
            <a:fillRect/>
          </a:stretch>
        </p:blipFill>
        <p:spPr bwMode="auto">
          <a:xfrm>
            <a:off x="508000" y="2133600"/>
            <a:ext cx="8126413" cy="3519488"/>
          </a:xfrm>
          <a:prstGeom prst="rect">
            <a:avLst/>
          </a:prstGeom>
          <a:noFill/>
        </p:spPr>
      </p:pic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10BaseF Ethernet Specifications</a:t>
            </a:r>
          </a:p>
        </p:txBody>
      </p:sp>
      <p:pic>
        <p:nvPicPr>
          <p:cNvPr id="262148" name="Picture 4" descr="Tbl07-04b"/>
          <p:cNvPicPr>
            <a:picLocks noChangeAspect="1" noChangeArrowheads="1"/>
          </p:cNvPicPr>
          <p:nvPr/>
        </p:nvPicPr>
        <p:blipFill>
          <a:blip r:embed="rId3"/>
          <a:srcRect t="31250" b="31250"/>
          <a:stretch>
            <a:fillRect/>
          </a:stretch>
        </p:blipFill>
        <p:spPr bwMode="auto">
          <a:xfrm>
            <a:off x="508000" y="2286000"/>
            <a:ext cx="8126413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 Mbps IEEE Standards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Most widely accepted </a:t>
            </a:r>
          </a:p>
          <a:p>
            <a:pPr>
              <a:lnSpc>
                <a:spcPct val="90000"/>
              </a:lnSpc>
            </a:pPr>
            <a:r>
              <a:rPr lang="en-US"/>
              <a:t>Higher speeds suit these technologies for applications such as video, CAD, CAM, and imaging</a:t>
            </a:r>
          </a:p>
          <a:p>
            <a:pPr>
              <a:lnSpc>
                <a:spcPct val="90000"/>
              </a:lnSpc>
            </a:pPr>
            <a:r>
              <a:rPr lang="en-US"/>
              <a:t>Two implementations of 100 Mbps Ethernet</a:t>
            </a:r>
          </a:p>
          <a:p>
            <a:pPr lvl="1">
              <a:lnSpc>
                <a:spcPct val="90000"/>
              </a:lnSpc>
            </a:pPr>
            <a:r>
              <a:rPr lang="en-US"/>
              <a:t>100VG-AnyLAN</a:t>
            </a:r>
          </a:p>
          <a:p>
            <a:pPr lvl="1">
              <a:lnSpc>
                <a:spcPct val="90000"/>
              </a:lnSpc>
            </a:pPr>
            <a:r>
              <a:rPr lang="en-US"/>
              <a:t>100BaseT (fast Ethernet)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100VG-AnyLAN</a:t>
            </a:r>
          </a:p>
        </p:txBody>
      </p:sp>
      <p:pic>
        <p:nvPicPr>
          <p:cNvPr id="264196" name="Picture 4" descr="Fig07-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3188" y="1828800"/>
            <a:ext cx="6397625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100VG-AnyLAN Specifications</a:t>
            </a:r>
          </a:p>
        </p:txBody>
      </p:sp>
      <p:pic>
        <p:nvPicPr>
          <p:cNvPr id="266244" name="Picture 4" descr="Tbl07-05"/>
          <p:cNvPicPr>
            <a:picLocks noChangeAspect="1" noChangeArrowheads="1"/>
          </p:cNvPicPr>
          <p:nvPr/>
        </p:nvPicPr>
        <p:blipFill>
          <a:blip r:embed="rId3"/>
          <a:srcRect t="8749" b="10234"/>
          <a:stretch>
            <a:fillRect/>
          </a:stretch>
        </p:blipFill>
        <p:spPr bwMode="auto">
          <a:xfrm>
            <a:off x="508000" y="1752600"/>
            <a:ext cx="8126413" cy="4938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100BaseT</a:t>
            </a:r>
          </a:p>
        </p:txBody>
      </p:sp>
      <p:pic>
        <p:nvPicPr>
          <p:cNvPr id="267268" name="Picture 4" descr="Fig07-07"/>
          <p:cNvPicPr>
            <a:picLocks noChangeAspect="1" noChangeArrowheads="1"/>
          </p:cNvPicPr>
          <p:nvPr/>
        </p:nvPicPr>
        <p:blipFill>
          <a:blip r:embed="rId3"/>
          <a:srcRect b="3751"/>
          <a:stretch>
            <a:fillRect/>
          </a:stretch>
        </p:blipFill>
        <p:spPr bwMode="auto">
          <a:xfrm>
            <a:off x="1068388" y="1752600"/>
            <a:ext cx="7007225" cy="5060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100BaseT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Three subcategories that define cable types</a:t>
            </a:r>
          </a:p>
          <a:p>
            <a:pPr lvl="1"/>
            <a:r>
              <a:rPr lang="en-US" sz="2400"/>
              <a:t>100BaseT4</a:t>
            </a:r>
          </a:p>
          <a:p>
            <a:pPr lvl="2"/>
            <a:r>
              <a:rPr lang="en-US" sz="2000"/>
              <a:t>Four-pair Category 3, 4, or 5 UTP</a:t>
            </a:r>
          </a:p>
          <a:p>
            <a:pPr lvl="1"/>
            <a:r>
              <a:rPr lang="en-US" sz="2400"/>
              <a:t>100BaseTX</a:t>
            </a:r>
          </a:p>
          <a:p>
            <a:pPr lvl="2"/>
            <a:r>
              <a:rPr lang="en-US" sz="2000"/>
              <a:t>Two-pair Category 5 UTP</a:t>
            </a:r>
          </a:p>
          <a:p>
            <a:pPr lvl="2"/>
            <a:r>
              <a:rPr lang="en-US" sz="2000"/>
              <a:t>Most widely accepted; generally referred to as fast Ethernet</a:t>
            </a:r>
          </a:p>
          <a:p>
            <a:pPr lvl="1"/>
            <a:r>
              <a:rPr lang="en-US" sz="2400"/>
              <a:t>100BaseFX</a:t>
            </a:r>
          </a:p>
          <a:p>
            <a:pPr lvl="2"/>
            <a:r>
              <a:rPr lang="en-US" sz="2000"/>
              <a:t>Two-strand fiber-optic cable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100BaseT Ethernet Specifications</a:t>
            </a:r>
          </a:p>
        </p:txBody>
      </p:sp>
      <p:pic>
        <p:nvPicPr>
          <p:cNvPr id="425988" name="Picture 4" descr="Tbl07-06"/>
          <p:cNvPicPr>
            <a:picLocks noChangeAspect="1" noChangeArrowheads="1"/>
          </p:cNvPicPr>
          <p:nvPr/>
        </p:nvPicPr>
        <p:blipFill>
          <a:blip r:embed="rId3"/>
          <a:srcRect t="8984" b="9869"/>
          <a:stretch>
            <a:fillRect/>
          </a:stretch>
        </p:blipFill>
        <p:spPr bwMode="auto">
          <a:xfrm>
            <a:off x="508000" y="1752600"/>
            <a:ext cx="8126413" cy="4946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Gigabit Ethernet:</a:t>
            </a:r>
            <a:br>
              <a:rPr lang="en-US"/>
            </a:br>
            <a:r>
              <a:rPr lang="en-US"/>
              <a:t> 1 Gbps IEEE 802.3z Standards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Allows for 1000-Mbps transmission using CSMA/CD and Ethernet frames</a:t>
            </a:r>
          </a:p>
          <a:p>
            <a:pPr>
              <a:lnSpc>
                <a:spcPct val="90000"/>
              </a:lnSpc>
            </a:pPr>
            <a:r>
              <a:rPr lang="en-US" sz="2800"/>
              <a:t>Most implementations work in full-duplex mode</a:t>
            </a:r>
          </a:p>
          <a:p>
            <a:pPr>
              <a:lnSpc>
                <a:spcPct val="90000"/>
              </a:lnSpc>
            </a:pPr>
            <a:r>
              <a:rPr lang="en-US" sz="2800"/>
              <a:t>Specifications are based on the ANSI X3.230-1994 standard for Fiber Channel</a:t>
            </a:r>
          </a:p>
          <a:p>
            <a:pPr>
              <a:lnSpc>
                <a:spcPct val="90000"/>
              </a:lnSpc>
            </a:pPr>
            <a:r>
              <a:rPr lang="en-US" sz="2800"/>
              <a:t>Two separate extensions to the 802.3 specification cover 1000BaseX and 1000BaseT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Architecture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Refers to Overall structure of a network</a:t>
            </a:r>
          </a:p>
          <a:p>
            <a:pPr lvl="1"/>
            <a:r>
              <a:rPr lang="en-US" sz="2400" dirty="0"/>
              <a:t>Topology</a:t>
            </a:r>
          </a:p>
          <a:p>
            <a:pPr lvl="1"/>
            <a:r>
              <a:rPr lang="en-US" sz="2400" dirty="0"/>
              <a:t>Physical media</a:t>
            </a:r>
          </a:p>
          <a:p>
            <a:pPr lvl="1"/>
            <a:r>
              <a:rPr lang="en-US" sz="2400" dirty="0"/>
              <a:t>Channel access method</a:t>
            </a:r>
          </a:p>
          <a:p>
            <a:r>
              <a:rPr lang="en-US" sz="2800" dirty="0"/>
              <a:t>Defines</a:t>
            </a:r>
          </a:p>
          <a:p>
            <a:pPr lvl="1"/>
            <a:r>
              <a:rPr lang="en-US" sz="2400" dirty="0"/>
              <a:t>How data is placed on the network</a:t>
            </a:r>
          </a:p>
          <a:p>
            <a:pPr lvl="1"/>
            <a:r>
              <a:rPr lang="en-US" sz="2400" dirty="0"/>
              <a:t>How that data is transmitted and at what speed</a:t>
            </a:r>
          </a:p>
          <a:p>
            <a:pPr lvl="1"/>
            <a:r>
              <a:rPr lang="en-US" sz="2400" dirty="0"/>
              <a:t>How problems in the network are handled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Extensions to the 802.3 Specification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802.3z-1998 covers 1000BaseX specifications</a:t>
            </a:r>
          </a:p>
          <a:p>
            <a:pPr lvl="1"/>
            <a:r>
              <a:rPr lang="en-US" sz="2400"/>
              <a:t>L (long wavelength laser/fiber-optic)</a:t>
            </a:r>
          </a:p>
          <a:p>
            <a:pPr lvl="1"/>
            <a:r>
              <a:rPr lang="en-US" sz="2400"/>
              <a:t>S (short wavelength laser/fiber-optic)</a:t>
            </a:r>
          </a:p>
          <a:p>
            <a:pPr lvl="1"/>
            <a:r>
              <a:rPr lang="en-US" sz="2400"/>
              <a:t>C (copper jumper cables)</a:t>
            </a:r>
          </a:p>
          <a:p>
            <a:r>
              <a:rPr lang="en-US" sz="2800"/>
              <a:t>802.3ab-1999 covers 1000BaseT specifications</a:t>
            </a:r>
          </a:p>
          <a:p>
            <a:pPr lvl="1"/>
            <a:r>
              <a:rPr lang="en-US" sz="2400"/>
              <a:t>Require four pairs of 100-ohm Category 5 cable or better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1000BaseLX Ethernet Specifications</a:t>
            </a:r>
          </a:p>
        </p:txBody>
      </p:sp>
      <p:pic>
        <p:nvPicPr>
          <p:cNvPr id="555011" name="Picture 3" descr="Tbl07-07"/>
          <p:cNvPicPr>
            <a:picLocks noChangeAspect="1" noChangeArrowheads="1"/>
          </p:cNvPicPr>
          <p:nvPr/>
        </p:nvPicPr>
        <p:blipFill>
          <a:blip r:embed="rId3"/>
          <a:srcRect t="5000" b="5000"/>
          <a:stretch>
            <a:fillRect/>
          </a:stretch>
        </p:blipFill>
        <p:spPr bwMode="auto">
          <a:xfrm>
            <a:off x="914400" y="1768475"/>
            <a:ext cx="7312025" cy="4937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1000BaseSX Ethernet Specifications</a:t>
            </a:r>
          </a:p>
        </p:txBody>
      </p:sp>
      <p:pic>
        <p:nvPicPr>
          <p:cNvPr id="557059" name="Picture 3" descr="Tbl07-08a"/>
          <p:cNvPicPr>
            <a:picLocks noChangeAspect="1" noChangeArrowheads="1"/>
          </p:cNvPicPr>
          <p:nvPr/>
        </p:nvPicPr>
        <p:blipFill>
          <a:blip r:embed="rId3"/>
          <a:srcRect t="22501" b="24870"/>
          <a:stretch>
            <a:fillRect/>
          </a:stretch>
        </p:blipFill>
        <p:spPr bwMode="auto">
          <a:xfrm>
            <a:off x="508000" y="2209800"/>
            <a:ext cx="8126413" cy="3208338"/>
          </a:xfrm>
          <a:prstGeom prst="rect">
            <a:avLst/>
          </a:prstGeom>
          <a:noFill/>
        </p:spPr>
      </p:pic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1000BaseSX Ethernet Specifications</a:t>
            </a:r>
          </a:p>
        </p:txBody>
      </p:sp>
      <p:pic>
        <p:nvPicPr>
          <p:cNvPr id="559107" name="Picture 3" descr="Tbl07-08b"/>
          <p:cNvPicPr>
            <a:picLocks noChangeAspect="1" noChangeArrowheads="1"/>
          </p:cNvPicPr>
          <p:nvPr/>
        </p:nvPicPr>
        <p:blipFill>
          <a:blip r:embed="rId3"/>
          <a:srcRect t="22501" b="22501"/>
          <a:stretch>
            <a:fillRect/>
          </a:stretch>
        </p:blipFill>
        <p:spPr bwMode="auto">
          <a:xfrm>
            <a:off x="508000" y="2209800"/>
            <a:ext cx="8126413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1000BaseCX Ethernet Specifications </a:t>
            </a:r>
          </a:p>
        </p:txBody>
      </p:sp>
      <p:pic>
        <p:nvPicPr>
          <p:cNvPr id="561155" name="Picture 3" descr="Tbl07-09"/>
          <p:cNvPicPr>
            <a:picLocks noChangeAspect="1" noChangeArrowheads="1"/>
          </p:cNvPicPr>
          <p:nvPr/>
        </p:nvPicPr>
        <p:blipFill>
          <a:blip r:embed="rId3"/>
          <a:srcRect t="7500" b="9740"/>
          <a:stretch>
            <a:fillRect/>
          </a:stretch>
        </p:blipFill>
        <p:spPr bwMode="auto">
          <a:xfrm>
            <a:off x="685800" y="1787525"/>
            <a:ext cx="7769225" cy="4822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1000BaseT Ethernet Specifications </a:t>
            </a:r>
          </a:p>
        </p:txBody>
      </p:sp>
      <p:pic>
        <p:nvPicPr>
          <p:cNvPr id="563203" name="Picture 3" descr="Tbl07-10"/>
          <p:cNvPicPr>
            <a:picLocks noChangeAspect="1" noChangeArrowheads="1"/>
          </p:cNvPicPr>
          <p:nvPr/>
        </p:nvPicPr>
        <p:blipFill>
          <a:blip r:embed="rId3"/>
          <a:srcRect t="11250" b="13490"/>
          <a:stretch>
            <a:fillRect/>
          </a:stretch>
        </p:blipFill>
        <p:spPr bwMode="auto">
          <a:xfrm>
            <a:off x="508000" y="1828800"/>
            <a:ext cx="8126413" cy="4587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Frame Types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Four frame types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Ethernet 802.3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Ethernet 802.2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Ethernet SNAP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Ethernet II</a:t>
            </a:r>
          </a:p>
          <a:p>
            <a:pPr>
              <a:lnSpc>
                <a:spcPct val="90000"/>
              </a:lnSpc>
            </a:pPr>
            <a:r>
              <a:rPr lang="en-US" sz="2800"/>
              <a:t>Each is unique and does not work with the others</a:t>
            </a:r>
          </a:p>
          <a:p>
            <a:pPr>
              <a:lnSpc>
                <a:spcPct val="90000"/>
              </a:lnSpc>
            </a:pPr>
            <a:r>
              <a:rPr lang="en-US" sz="2800"/>
              <a:t>All support a packet size between 64 and 1518 bytes</a:t>
            </a:r>
          </a:p>
          <a:p>
            <a:pPr>
              <a:lnSpc>
                <a:spcPct val="90000"/>
              </a:lnSpc>
            </a:pPr>
            <a:r>
              <a:rPr lang="en-US" sz="2800"/>
              <a:t>All can be used by every network architecture mentioned previously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802.3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Generally used by IPX/SPX on Novell NetWare 2.x and 3.x networks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802.3</a:t>
            </a:r>
          </a:p>
        </p:txBody>
      </p:sp>
      <p:pic>
        <p:nvPicPr>
          <p:cNvPr id="569347" name="Picture 3" descr="Fig07-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0788" y="1676400"/>
            <a:ext cx="6702425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802.2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 by IPX/SPX on Novell NetWare 3.12 and 4.x networks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Network Architectures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  <a:p>
            <a:r>
              <a:rPr lang="en-US" dirty="0"/>
              <a:t>Token ring</a:t>
            </a:r>
          </a:p>
          <a:p>
            <a:r>
              <a:rPr lang="en-US" dirty="0"/>
              <a:t>AppleTalk</a:t>
            </a:r>
          </a:p>
          <a:p>
            <a:r>
              <a:rPr lang="en-US" dirty="0"/>
              <a:t>ARCnet (Attached Resource Computer Network)</a:t>
            </a:r>
          </a:p>
          <a:p>
            <a:r>
              <a:rPr lang="en-US" dirty="0"/>
              <a:t>FDDI (Fiber Distributed Data Interface)</a:t>
            </a:r>
          </a:p>
          <a:p>
            <a:r>
              <a:rPr lang="en-US" dirty="0"/>
              <a:t>ATM (Asynchronous Transfer Mode)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SNAP (SubNetwork Address Protocol)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 in EtherTalk and mainframe environments</a:t>
            </a:r>
          </a:p>
          <a:p>
            <a:r>
              <a:rPr lang="en-US"/>
              <a:t>Contains enhancements to the 802.2 frame, including a protocol field type, which indicates the network protocol used in the data portion of the frame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II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 by TCP/IP</a:t>
            </a:r>
          </a:p>
        </p:txBody>
      </p:sp>
      <p:pic>
        <p:nvPicPr>
          <p:cNvPr id="575492" name="Picture 4" descr="Fig07-09"/>
          <p:cNvPicPr>
            <a:picLocks noChangeAspect="1" noChangeArrowheads="1"/>
          </p:cNvPicPr>
          <p:nvPr/>
        </p:nvPicPr>
        <p:blipFill>
          <a:blip r:embed="rId3"/>
          <a:srcRect t="3700" b="3700"/>
          <a:stretch>
            <a:fillRect/>
          </a:stretch>
        </p:blipFill>
        <p:spPr bwMode="auto">
          <a:xfrm>
            <a:off x="1828800" y="2816225"/>
            <a:ext cx="5486400" cy="3813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insertion of a bridge or router between two cable segments</a:t>
            </a:r>
          </a:p>
          <a:p>
            <a:r>
              <a:rPr lang="en-US"/>
              <a:t>Directs traffic more efficiently to its destination</a:t>
            </a:r>
          </a:p>
          <a:p>
            <a:r>
              <a:rPr lang="en-US"/>
              <a:t>Reduces traffic on each part of the network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</a:p>
        </p:txBody>
      </p:sp>
      <p:pic>
        <p:nvPicPr>
          <p:cNvPr id="579587" name="Picture 3" descr="Fig07-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0788" y="1752600"/>
            <a:ext cx="6702425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Ring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Developed by IBM in the early 1980s</a:t>
            </a:r>
          </a:p>
          <a:p>
            <a:pPr>
              <a:lnSpc>
                <a:spcPct val="90000"/>
              </a:lnSpc>
            </a:pPr>
            <a:r>
              <a:rPr lang="en-US"/>
              <a:t>Provides fast, reliable, efficient transport</a:t>
            </a:r>
          </a:p>
          <a:p>
            <a:pPr>
              <a:lnSpc>
                <a:spcPct val="90000"/>
              </a:lnSpc>
            </a:pPr>
            <a:r>
              <a:rPr lang="en-US"/>
              <a:t>Capable of transmitting at 4 Mbps or </a:t>
            </a:r>
            <a:br>
              <a:rPr lang="en-US"/>
            </a:br>
            <a:r>
              <a:rPr lang="en-US"/>
              <a:t>16 Mbps</a:t>
            </a:r>
          </a:p>
          <a:p>
            <a:pPr>
              <a:lnSpc>
                <a:spcPct val="90000"/>
              </a:lnSpc>
            </a:pPr>
            <a:r>
              <a:rPr lang="en-US"/>
              <a:t>Physically wired as a star but uses token passing in a logical ring topology</a:t>
            </a:r>
          </a:p>
          <a:p>
            <a:pPr>
              <a:lnSpc>
                <a:spcPct val="90000"/>
              </a:lnSpc>
            </a:pPr>
            <a:r>
              <a:rPr lang="en-US"/>
              <a:t>Uses the address of the NIC to determine the address of a device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Ring Network</a:t>
            </a:r>
          </a:p>
        </p:txBody>
      </p:sp>
      <p:pic>
        <p:nvPicPr>
          <p:cNvPr id="583683" name="Picture 3" descr="Fig07-11"/>
          <p:cNvPicPr>
            <a:picLocks noChangeAspect="1" noChangeArrowheads="1"/>
          </p:cNvPicPr>
          <p:nvPr/>
        </p:nvPicPr>
        <p:blipFill>
          <a:blip r:embed="rId3"/>
          <a:srcRect t="8749" b="12865"/>
          <a:stretch>
            <a:fillRect/>
          </a:stretch>
        </p:blipFill>
        <p:spPr bwMode="auto">
          <a:xfrm>
            <a:off x="508000" y="1774825"/>
            <a:ext cx="8126413" cy="4778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Ring Function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Computer receives the token from its Nearest Active Upstream Neighbor (NAUN)</a:t>
            </a:r>
          </a:p>
          <a:p>
            <a:r>
              <a:rPr lang="en-US" sz="2800"/>
              <a:t>If token is not in use, and computer has data to send, it attaches its data to the token and sends it to its Nearest Active Downstream Neighbor (NADN)</a:t>
            </a:r>
          </a:p>
          <a:p>
            <a:r>
              <a:rPr lang="en-US" sz="2800"/>
              <a:t>When data reaches its destination, the receiving computer sends it to upper-layer protocols for processing</a:t>
            </a: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Ring Function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Receiving computer toggles two bits in the data packet to indicate it received the data and sends the token and data along the network to its NADN</a:t>
            </a:r>
          </a:p>
          <a:p>
            <a:r>
              <a:rPr lang="en-US"/>
              <a:t>When both token and data reach original sender, who sees the data was received, it frees the token then passes it along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Token Ring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 collisions; data seldom has to be re-sent</a:t>
            </a:r>
          </a:p>
          <a:p>
            <a:pPr>
              <a:lnSpc>
                <a:spcPct val="90000"/>
              </a:lnSpc>
            </a:pPr>
            <a:r>
              <a:rPr lang="en-US"/>
              <a:t>Consistent traffic; all computers on the network have equal access to the token</a:t>
            </a:r>
          </a:p>
          <a:p>
            <a:pPr>
              <a:lnSpc>
                <a:spcPct val="90000"/>
              </a:lnSpc>
            </a:pPr>
            <a:r>
              <a:rPr lang="en-US"/>
              <a:t>Handles increases in network size and bandwidth gracefully</a:t>
            </a:r>
          </a:p>
          <a:p>
            <a:pPr>
              <a:lnSpc>
                <a:spcPct val="90000"/>
              </a:lnSpc>
            </a:pPr>
            <a:r>
              <a:rPr lang="en-US"/>
              <a:t>Suitable for transferring large blocks of data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Beaconing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signal transmitted on a token ring network to inform networked computers that token passing has stopped due to an error</a:t>
            </a:r>
          </a:p>
          <a:p>
            <a:r>
              <a:rPr lang="en-US"/>
              <a:t>Isolates faults automatically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version (1972) provided a stable method for sending data between computers</a:t>
            </a:r>
          </a:p>
          <a:p>
            <a:r>
              <a:rPr lang="en-US" dirty="0"/>
              <a:t>Digital, Intel, and Xerox teamed to introduce a viable version for public use</a:t>
            </a:r>
          </a:p>
          <a:p>
            <a:pPr lvl="1"/>
            <a:r>
              <a:rPr lang="en-US" dirty="0"/>
              <a:t>Eventually became the basis for IEEE Ethernet 802.3 standard which transmits data at 10 Mbps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Beaconing </a:t>
            </a:r>
          </a:p>
        </p:txBody>
      </p:sp>
      <p:pic>
        <p:nvPicPr>
          <p:cNvPr id="593923" name="Picture 3" descr="Fig07-12"/>
          <p:cNvPicPr>
            <a:picLocks noChangeAspect="1" noChangeArrowheads="1"/>
          </p:cNvPicPr>
          <p:nvPr/>
        </p:nvPicPr>
        <p:blipFill>
          <a:blip r:embed="rId3"/>
          <a:srcRect l="8752" r="8771"/>
          <a:stretch>
            <a:fillRect/>
          </a:stretch>
        </p:blipFill>
        <p:spPr bwMode="auto">
          <a:xfrm>
            <a:off x="1905000" y="1752600"/>
            <a:ext cx="5334000" cy="485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Components of a Typical IBM Token Ring Hub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Has 10 connections, eight of which can be used for connecting computers; the other two are used to connect the hubs in a ring</a:t>
            </a:r>
          </a:p>
          <a:p>
            <a:r>
              <a:rPr lang="en-US" sz="2800"/>
              <a:t>Allows 33 hubs to be connected via Ring Out ports and Ring In ports</a:t>
            </a:r>
          </a:p>
          <a:p>
            <a:r>
              <a:rPr lang="en-US" sz="2800"/>
              <a:t>Provides 260 stations per network; newer hubs allow 16 computers per hub, or 520 stations per network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Cabling in a Token Ring Environment</a:t>
            </a:r>
          </a:p>
        </p:txBody>
      </p:sp>
      <p:pic>
        <p:nvPicPr>
          <p:cNvPr id="598019" name="Picture 3" descr="Tbl07-11"/>
          <p:cNvPicPr>
            <a:picLocks noChangeAspect="1" noChangeArrowheads="1"/>
          </p:cNvPicPr>
          <p:nvPr/>
        </p:nvPicPr>
        <p:blipFill>
          <a:blip r:embed="rId3"/>
          <a:srcRect t="10001" b="12241"/>
          <a:stretch>
            <a:fillRect/>
          </a:stretch>
        </p:blipFill>
        <p:spPr bwMode="auto">
          <a:xfrm>
            <a:off x="508000" y="1812925"/>
            <a:ext cx="8126413" cy="4740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Ring Specifications</a:t>
            </a:r>
          </a:p>
        </p:txBody>
      </p:sp>
      <p:pic>
        <p:nvPicPr>
          <p:cNvPr id="600067" name="Picture 3" descr="Tbl07-12"/>
          <p:cNvPicPr>
            <a:picLocks noChangeAspect="1" noChangeArrowheads="1"/>
          </p:cNvPicPr>
          <p:nvPr/>
        </p:nvPicPr>
        <p:blipFill>
          <a:blip r:embed="rId3"/>
          <a:srcRect t="13750" b="15625"/>
          <a:stretch>
            <a:fillRect/>
          </a:stretch>
        </p:blipFill>
        <p:spPr bwMode="auto">
          <a:xfrm>
            <a:off x="508000" y="2133600"/>
            <a:ext cx="8126413" cy="4305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AppleTalk Environment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Introduced in 1983 by Apple Computer, Inc. for use in its Macintosh networks</a:t>
            </a:r>
          </a:p>
          <a:p>
            <a:r>
              <a:rPr lang="en-US"/>
              <a:t>Simple, easy to implement</a:t>
            </a:r>
          </a:p>
          <a:p>
            <a:r>
              <a:rPr lang="en-US"/>
              <a:t>Refers to the overall architecture of the network</a:t>
            </a:r>
          </a:p>
          <a:p>
            <a:r>
              <a:rPr lang="en-US"/>
              <a:t>Applies a dynamic scheme to determine the address of a device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LocalTalk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Refers to the cabling system used by Macintosh computers</a:t>
            </a:r>
          </a:p>
          <a:p>
            <a:pPr>
              <a:lnSpc>
                <a:spcPct val="90000"/>
              </a:lnSpc>
            </a:pPr>
            <a:r>
              <a:rPr lang="en-US"/>
              <a:t>Uses STP in a bus topology to allow users to share peripherals and data in a small, Macintosh-only environment</a:t>
            </a:r>
          </a:p>
          <a:p>
            <a:pPr>
              <a:lnSpc>
                <a:spcPct val="90000"/>
              </a:lnSpc>
            </a:pPr>
            <a:r>
              <a:rPr lang="en-US"/>
              <a:t>Uses the CSMA/CA channel method</a:t>
            </a:r>
          </a:p>
          <a:p>
            <a:pPr lvl="1">
              <a:lnSpc>
                <a:spcPct val="90000"/>
              </a:lnSpc>
            </a:pPr>
            <a:r>
              <a:rPr lang="en-US"/>
              <a:t>Avoids collisions</a:t>
            </a:r>
          </a:p>
          <a:p>
            <a:pPr lvl="1">
              <a:lnSpc>
                <a:spcPct val="90000"/>
              </a:lnSpc>
            </a:pPr>
            <a:r>
              <a:rPr lang="en-US"/>
              <a:t>Slow and cumbersome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LocalTalk Connector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Consists of three connectors:</a:t>
            </a:r>
          </a:p>
          <a:p>
            <a:pPr lvl="1"/>
            <a:r>
              <a:rPr lang="en-US" sz="2400"/>
              <a:t>One to the computer</a:t>
            </a:r>
          </a:p>
          <a:p>
            <a:pPr lvl="1"/>
            <a:r>
              <a:rPr lang="en-US" sz="2400"/>
              <a:t>Two that join the devices</a:t>
            </a:r>
          </a:p>
        </p:txBody>
      </p:sp>
      <p:pic>
        <p:nvPicPr>
          <p:cNvPr id="606212" name="Picture 4" descr="Fig07-13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 l="9689" r="9709"/>
          <a:stretch>
            <a:fillRect/>
          </a:stretch>
        </p:blipFill>
        <p:spPr>
          <a:xfrm>
            <a:off x="4654550" y="2057400"/>
            <a:ext cx="3819525" cy="3554413"/>
          </a:xfrm>
          <a:noFill/>
          <a:ln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LocalTalk </a:t>
            </a:r>
          </a:p>
        </p:txBody>
      </p:sp>
      <p:pic>
        <p:nvPicPr>
          <p:cNvPr id="608259" name="Picture 3" descr="Fig07-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3188" y="1752600"/>
            <a:ext cx="6397625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EtherTalk and TokenTalk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Allow AppleTalk protocols to operate over Ethernet and token ring networks</a:t>
            </a:r>
          </a:p>
          <a:p>
            <a:pPr>
              <a:lnSpc>
                <a:spcPct val="90000"/>
              </a:lnSpc>
            </a:pPr>
            <a:r>
              <a:rPr lang="en-US"/>
              <a:t>Require use of a different NIC</a:t>
            </a:r>
          </a:p>
          <a:p>
            <a:pPr>
              <a:lnSpc>
                <a:spcPct val="90000"/>
              </a:lnSpc>
            </a:pPr>
            <a:r>
              <a:rPr lang="en-US"/>
              <a:t>Support AppleTalk Phase 2 and its extended addressing</a:t>
            </a:r>
          </a:p>
          <a:p>
            <a:pPr>
              <a:lnSpc>
                <a:spcPct val="90000"/>
              </a:lnSpc>
            </a:pPr>
            <a:r>
              <a:rPr lang="en-US"/>
              <a:t>With extra software, can connect Macintosh computers to a PC Ethernet or token ring environment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LocalTalk Specifications</a:t>
            </a:r>
          </a:p>
        </p:txBody>
      </p:sp>
      <p:pic>
        <p:nvPicPr>
          <p:cNvPr id="612355" name="Picture 3" descr="Tbl07-13"/>
          <p:cNvPicPr>
            <a:picLocks noChangeAspect="1" noChangeArrowheads="1"/>
          </p:cNvPicPr>
          <p:nvPr/>
        </p:nvPicPr>
        <p:blipFill>
          <a:blip r:embed="rId3"/>
          <a:srcRect t="13750" b="13750"/>
          <a:stretch>
            <a:fillRect/>
          </a:stretch>
        </p:blipFill>
        <p:spPr bwMode="auto">
          <a:xfrm>
            <a:off x="508000" y="1905000"/>
            <a:ext cx="8126413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Ethernet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Most popular network architecture</a:t>
            </a:r>
          </a:p>
          <a:p>
            <a:pPr>
              <a:lnSpc>
                <a:spcPct val="90000"/>
              </a:lnSpc>
            </a:pPr>
            <a:r>
              <a:rPr lang="en-US" sz="280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Ease of installation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Low cost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Supports many different networking media</a:t>
            </a:r>
          </a:p>
          <a:p>
            <a:pPr>
              <a:lnSpc>
                <a:spcPct val="90000"/>
              </a:lnSpc>
            </a:pPr>
            <a:r>
              <a:rPr lang="en-US" sz="2800"/>
              <a:t>Uses hardware address of the NIC to address packets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Address is “burned in” to the ROM on the NIC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a packet is sent, the hardware (MAC) addresses of both the source and destination computers are added to the packet header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ARCnet Environment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Introduced in 1977 by Datapoint Corporation</a:t>
            </a:r>
          </a:p>
          <a:p>
            <a:r>
              <a:rPr lang="en-US"/>
              <a:t>Used by PC-based networks</a:t>
            </a:r>
          </a:p>
          <a:p>
            <a:r>
              <a:rPr lang="en-US"/>
              <a:t>Operates in a virtual ring, but is physically wired in a bus or star topology or a combination of both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ARCnet</a:t>
            </a:r>
          </a:p>
        </p:txBody>
      </p:sp>
      <p:pic>
        <p:nvPicPr>
          <p:cNvPr id="616451" name="Picture 3" descr="Fig07-15"/>
          <p:cNvPicPr>
            <a:picLocks noChangeAspect="1" noChangeArrowheads="1"/>
          </p:cNvPicPr>
          <p:nvPr/>
        </p:nvPicPr>
        <p:blipFill>
          <a:blip r:embed="rId3"/>
          <a:srcRect t="6250" b="6250"/>
          <a:stretch>
            <a:fillRect/>
          </a:stretch>
        </p:blipFill>
        <p:spPr bwMode="auto">
          <a:xfrm>
            <a:off x="990600" y="1841500"/>
            <a:ext cx="7159625" cy="469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ARCnet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Provides transmission speeds up to 2.5 Mbps using the token-passing channel access method</a:t>
            </a:r>
          </a:p>
          <a:p>
            <a:pPr lvl="1"/>
            <a:r>
              <a:rPr lang="en-US"/>
              <a:t>Token passes between computers based on their station identifiers</a:t>
            </a:r>
          </a:p>
          <a:p>
            <a:r>
              <a:rPr lang="en-US"/>
              <a:t>NICs must be addressed manually; a bank of DIP switches is used to manually set the SID for each computer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Passing in an ARCnet Network</a:t>
            </a:r>
          </a:p>
        </p:txBody>
      </p:sp>
      <p:pic>
        <p:nvPicPr>
          <p:cNvPr id="620547" name="Picture 3" descr="Fig07-16"/>
          <p:cNvPicPr>
            <a:picLocks noChangeAspect="1" noChangeArrowheads="1"/>
          </p:cNvPicPr>
          <p:nvPr/>
        </p:nvPicPr>
        <p:blipFill>
          <a:blip r:embed="rId3"/>
          <a:srcRect t="3751" b="3751"/>
          <a:stretch>
            <a:fillRect/>
          </a:stretch>
        </p:blipFill>
        <p:spPr bwMode="auto">
          <a:xfrm>
            <a:off x="1066800" y="1765300"/>
            <a:ext cx="7007225" cy="4864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ARCnet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 of token passing guarantees equal access to all computers on the network</a:t>
            </a:r>
          </a:p>
          <a:p>
            <a:pPr>
              <a:lnSpc>
                <a:spcPct val="90000"/>
              </a:lnSpc>
            </a:pPr>
            <a:r>
              <a:rPr lang="en-US"/>
              <a:t>Inexpensive</a:t>
            </a:r>
          </a:p>
          <a:p>
            <a:pPr>
              <a:lnSpc>
                <a:spcPct val="90000"/>
              </a:lnSpc>
            </a:pPr>
            <a:r>
              <a:rPr lang="en-US"/>
              <a:t>Easy to implement</a:t>
            </a:r>
          </a:p>
          <a:p>
            <a:pPr>
              <a:lnSpc>
                <a:spcPct val="90000"/>
              </a:lnSpc>
            </a:pPr>
            <a:r>
              <a:rPr lang="en-US"/>
              <a:t>Can transmit data over greater distances than other architectures and use various physical media  (UTP, coaxial cable, fiber-optic cable)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ARCnet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Manual configuration of SID numbers</a:t>
            </a:r>
          </a:p>
          <a:p>
            <a:r>
              <a:rPr lang="en-US"/>
              <a:t>Tedious administration; duplicate addresses are common</a:t>
            </a:r>
          </a:p>
          <a:p>
            <a:r>
              <a:rPr lang="en-US"/>
              <a:t>Low speed and inability to connect easily with other network architectures</a:t>
            </a:r>
          </a:p>
          <a:p>
            <a:pPr lvl="1"/>
            <a:r>
              <a:rPr lang="en-US"/>
              <a:t>Seldom used anymore, due to speed and affordability of Ethernet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ARCnet Hubs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Active hubs</a:t>
            </a:r>
          </a:p>
          <a:p>
            <a:r>
              <a:rPr lang="en-US"/>
              <a:t>Passive hubs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Hubs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Similar to repeaters in an Ethernet environment</a:t>
            </a:r>
          </a:p>
          <a:p>
            <a:pPr>
              <a:lnSpc>
                <a:spcPct val="90000"/>
              </a:lnSpc>
            </a:pPr>
            <a:r>
              <a:rPr lang="en-US"/>
              <a:t>Receive the signal from a port, regenerate the signal, and send it down all the other ports</a:t>
            </a:r>
          </a:p>
          <a:p>
            <a:pPr>
              <a:lnSpc>
                <a:spcPct val="90000"/>
              </a:lnSpc>
            </a:pPr>
            <a:r>
              <a:rPr lang="en-US"/>
              <a:t>Generally have eight ports</a:t>
            </a:r>
          </a:p>
          <a:p>
            <a:pPr>
              <a:lnSpc>
                <a:spcPct val="90000"/>
              </a:lnSpc>
            </a:pPr>
            <a:r>
              <a:rPr lang="en-US"/>
              <a:t>Hub-to-hub link can be no longer than 600 meters (2000 feet)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Passive Hubs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Generally consist of four ports</a:t>
            </a:r>
          </a:p>
          <a:p>
            <a:r>
              <a:rPr lang="en-US"/>
              <a:t>Can pass the signal only from one port to the next; cannot regenerate the signal</a:t>
            </a:r>
          </a:p>
          <a:p>
            <a:r>
              <a:rPr lang="en-US"/>
              <a:t>Have no power supply; cannot be linked</a:t>
            </a:r>
          </a:p>
          <a:p>
            <a:r>
              <a:rPr lang="en-US"/>
              <a:t>Require termination of unused ports</a:t>
            </a:r>
          </a:p>
          <a:p>
            <a:r>
              <a:rPr lang="en-US"/>
              <a:t>Can be no more than 30 meters (100 feet) from an active hub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ARCnet Cabling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Most common:  RG-62 A/U 93-ohm coaxial cable, with a BNC connector on each end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Bus topology:  BNC T-connectors connect the NIC to the cable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Star topology:  BNC connector connects directly to NIC and hub, without a T-connector</a:t>
            </a:r>
          </a:p>
          <a:p>
            <a:pPr>
              <a:lnSpc>
                <a:spcPct val="90000"/>
              </a:lnSpc>
            </a:pPr>
            <a:r>
              <a:rPr lang="en-US" sz="2800"/>
              <a:t>UTP cable lengths up to 121 meters </a:t>
            </a:r>
            <a:br>
              <a:rPr lang="en-US" sz="2800"/>
            </a:br>
            <a:r>
              <a:rPr lang="en-US" sz="2800"/>
              <a:t>(400 feet)</a:t>
            </a:r>
          </a:p>
          <a:p>
            <a:pPr>
              <a:lnSpc>
                <a:spcPct val="90000"/>
              </a:lnSpc>
            </a:pPr>
            <a:r>
              <a:rPr lang="en-US" sz="2800"/>
              <a:t>Fiber-optic cable up to 3485 meters </a:t>
            </a:r>
            <a:br>
              <a:rPr lang="en-US" sz="2800"/>
            </a:br>
            <a:r>
              <a:rPr lang="en-US" sz="2800"/>
              <a:t>(11,500 feet)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Ethernet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Three categories based on transmission speed and media</a:t>
            </a:r>
          </a:p>
          <a:p>
            <a:pPr lvl="1"/>
            <a:r>
              <a:rPr lang="en-US"/>
              <a:t>10 Mbps IEEE standards</a:t>
            </a:r>
          </a:p>
          <a:p>
            <a:pPr lvl="1"/>
            <a:r>
              <a:rPr lang="en-US"/>
              <a:t>100 Mbps IEEE standards</a:t>
            </a:r>
          </a:p>
          <a:p>
            <a:pPr lvl="1"/>
            <a:r>
              <a:rPr lang="en-US"/>
              <a:t>1 Gbps IEEE 802.3z standards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ARCnet Specifications</a:t>
            </a:r>
          </a:p>
        </p:txBody>
      </p:sp>
      <p:pic>
        <p:nvPicPr>
          <p:cNvPr id="634883" name="Picture 3" descr="Tbl07-14a"/>
          <p:cNvPicPr>
            <a:picLocks noChangeAspect="1" noChangeArrowheads="1"/>
          </p:cNvPicPr>
          <p:nvPr/>
        </p:nvPicPr>
        <p:blipFill>
          <a:blip r:embed="rId3"/>
          <a:srcRect t="18750" b="21381"/>
          <a:stretch>
            <a:fillRect/>
          </a:stretch>
        </p:blipFill>
        <p:spPr bwMode="auto">
          <a:xfrm>
            <a:off x="508000" y="2057400"/>
            <a:ext cx="8126413" cy="3649663"/>
          </a:xfrm>
          <a:prstGeom prst="rect">
            <a:avLst/>
          </a:prstGeom>
          <a:noFill/>
        </p:spPr>
      </p:pic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ARCnet Specifications</a:t>
            </a:r>
          </a:p>
        </p:txBody>
      </p:sp>
      <p:pic>
        <p:nvPicPr>
          <p:cNvPr id="636931" name="Picture 3" descr="Tbl07-14b"/>
          <p:cNvPicPr>
            <a:picLocks noChangeAspect="1" noChangeArrowheads="1"/>
          </p:cNvPicPr>
          <p:nvPr/>
        </p:nvPicPr>
        <p:blipFill>
          <a:blip r:embed="rId3"/>
          <a:srcRect t="31250" b="33881"/>
          <a:stretch>
            <a:fillRect/>
          </a:stretch>
        </p:blipFill>
        <p:spPr bwMode="auto">
          <a:xfrm>
            <a:off x="508000" y="2286000"/>
            <a:ext cx="8126413" cy="21256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FDDI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Extremely reliable and fast</a:t>
            </a:r>
          </a:p>
          <a:p>
            <a:pPr>
              <a:lnSpc>
                <a:spcPct val="90000"/>
              </a:lnSpc>
            </a:pPr>
            <a:r>
              <a:rPr lang="en-US" sz="2800"/>
              <a:t>Wired as a physical ring</a:t>
            </a:r>
          </a:p>
          <a:p>
            <a:pPr>
              <a:lnSpc>
                <a:spcPct val="90000"/>
              </a:lnSpc>
            </a:pPr>
            <a:r>
              <a:rPr lang="en-US" sz="2800"/>
              <a:t>Utilizes dual counter-rotating rings in a token-passing environment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Dual rings enable FDDI to route traffic around problems on the network</a:t>
            </a:r>
          </a:p>
          <a:p>
            <a:pPr>
              <a:lnSpc>
                <a:spcPct val="90000"/>
              </a:lnSpc>
            </a:pPr>
            <a:r>
              <a:rPr lang="en-US" sz="2800"/>
              <a:t>Has no hubs; concentrators can serve as a central connection point</a:t>
            </a:r>
          </a:p>
          <a:p>
            <a:pPr>
              <a:lnSpc>
                <a:spcPct val="90000"/>
              </a:lnSpc>
            </a:pPr>
            <a:r>
              <a:rPr lang="en-US" sz="2800"/>
              <a:t>Expensive; usually reserved for installations where speed and security are paramount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FDDI</a:t>
            </a:r>
          </a:p>
        </p:txBody>
      </p:sp>
      <p:pic>
        <p:nvPicPr>
          <p:cNvPr id="641027" name="Picture 3" descr="Fig07-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6988" y="1752600"/>
            <a:ext cx="6550025" cy="491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FDDI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Computer possessing the token can send the next frame before the initial data frame fully circles the ring</a:t>
            </a:r>
          </a:p>
          <a:p>
            <a:pPr>
              <a:lnSpc>
                <a:spcPct val="90000"/>
              </a:lnSpc>
            </a:pPr>
            <a:r>
              <a:rPr lang="en-US" sz="2800"/>
              <a:t>Data doesn’t need to completely circuit the ring before the token may be passed on</a:t>
            </a:r>
          </a:p>
          <a:p>
            <a:pPr>
              <a:lnSpc>
                <a:spcPct val="90000"/>
              </a:lnSpc>
            </a:pPr>
            <a:r>
              <a:rPr lang="en-US" sz="2800"/>
              <a:t>Supports capability to assign a priority level to a particular station or type of data</a:t>
            </a:r>
          </a:p>
          <a:p>
            <a:pPr>
              <a:lnSpc>
                <a:spcPct val="90000"/>
              </a:lnSpc>
            </a:pPr>
            <a:r>
              <a:rPr lang="en-US" sz="2800"/>
              <a:t>Uses two types of NICS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Dual Attachment Stations (DAS)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Single Attachment Stations (SAS)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Dual Rings in FDDI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data transmission occurs along the primary ring</a:t>
            </a:r>
          </a:p>
          <a:p>
            <a:r>
              <a:rPr lang="en-US"/>
              <a:t>Secondary ring circumvents a cable break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Dual Rings in FDDI</a:t>
            </a:r>
          </a:p>
        </p:txBody>
      </p:sp>
      <p:pic>
        <p:nvPicPr>
          <p:cNvPr id="647171" name="Picture 3" descr="Fig07-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3188" y="1828800"/>
            <a:ext cx="6397625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FDDI Specifications</a:t>
            </a:r>
          </a:p>
        </p:txBody>
      </p:sp>
      <p:pic>
        <p:nvPicPr>
          <p:cNvPr id="649219" name="Picture 3" descr="Tbl07-15"/>
          <p:cNvPicPr>
            <a:picLocks noChangeAspect="1" noChangeArrowheads="1"/>
          </p:cNvPicPr>
          <p:nvPr/>
        </p:nvPicPr>
        <p:blipFill>
          <a:blip r:embed="rId3"/>
          <a:srcRect t="21249" b="21249"/>
          <a:stretch>
            <a:fillRect/>
          </a:stretch>
        </p:blipFill>
        <p:spPr bwMode="auto">
          <a:xfrm>
            <a:off x="508000" y="2057400"/>
            <a:ext cx="8126413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Networking Alternatives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Broadband technologies</a:t>
            </a:r>
          </a:p>
          <a:p>
            <a:r>
              <a:rPr lang="en-US"/>
              <a:t>Broadcast technologies</a:t>
            </a:r>
          </a:p>
          <a:p>
            <a:r>
              <a:rPr lang="en-US"/>
              <a:t>Asynchronous transfer mode (ATM)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Broadband Technologies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signal transmission type that uses analog techniques to encode information across a continuous range of values</a:t>
            </a:r>
          </a:p>
          <a:p>
            <a:r>
              <a:rPr lang="en-US"/>
              <a:t>Signals move across the medium in the form of continuous electromagnetic or optical waves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 Mbps IEEE Standards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Four implementations</a:t>
            </a:r>
          </a:p>
          <a:p>
            <a:pPr lvl="1"/>
            <a:r>
              <a:rPr lang="en-US"/>
              <a:t>10Base5:  Ethernet using thicknet coaxial cable</a:t>
            </a:r>
          </a:p>
          <a:p>
            <a:pPr lvl="1"/>
            <a:r>
              <a:rPr lang="en-US"/>
              <a:t>10Base2:  Ethernet using thinnet coaxial cable</a:t>
            </a:r>
          </a:p>
          <a:p>
            <a:pPr lvl="1"/>
            <a:r>
              <a:rPr lang="en-US"/>
              <a:t>10BaseT:  Ethernet over unshielded twisted-pair (UTP) cable</a:t>
            </a:r>
          </a:p>
          <a:p>
            <a:pPr lvl="1"/>
            <a:r>
              <a:rPr lang="en-US"/>
              <a:t>10BaseF:  Ethernet over fiber-optic cable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Broadband Technologies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Signals flow one way only; two channels are necessary for computers to send and receive data</a:t>
            </a:r>
          </a:p>
          <a:p>
            <a:pPr>
              <a:lnSpc>
                <a:spcPct val="90000"/>
              </a:lnSpc>
            </a:pPr>
            <a:r>
              <a:rPr lang="en-US"/>
              <a:t>Used by new networking products for extremely high-speed, reliable connectivity</a:t>
            </a:r>
          </a:p>
          <a:p>
            <a:pPr>
              <a:lnSpc>
                <a:spcPct val="90000"/>
              </a:lnSpc>
            </a:pPr>
            <a:r>
              <a:rPr lang="en-US"/>
              <a:t>Employed by cable modems to transmit across regular cable television wires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Broadcast Technologies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 on the principle that most traffic a user generates is to receive files, text, and graphics</a:t>
            </a:r>
          </a:p>
          <a:p>
            <a:r>
              <a:rPr lang="en-US"/>
              <a:t>Example:  Internet access by satellite television systems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ATM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high-speed network technology designed for both LAN and WAN use</a:t>
            </a:r>
          </a:p>
          <a:p>
            <a:pPr>
              <a:lnSpc>
                <a:spcPct val="90000"/>
              </a:lnSpc>
            </a:pPr>
            <a:r>
              <a:rPr lang="en-US" sz="2800"/>
              <a:t>Uses connection-oriented switches to permit senders and receivers to communicate over a network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Requires a dedicated circuit between two end systems</a:t>
            </a:r>
          </a:p>
          <a:p>
            <a:pPr>
              <a:lnSpc>
                <a:spcPct val="90000"/>
              </a:lnSpc>
            </a:pPr>
            <a:r>
              <a:rPr lang="en-US" sz="2800"/>
              <a:t>Use of fixed-length cells (53 bytes) enables extremely high speeds</a:t>
            </a:r>
          </a:p>
          <a:p>
            <a:pPr>
              <a:lnSpc>
                <a:spcPct val="90000"/>
              </a:lnSpc>
            </a:pPr>
            <a:r>
              <a:rPr lang="en-US" sz="2800"/>
              <a:t>Works with network switches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ATM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Quality of service features permit certain types of network traffic to receive priority</a:t>
            </a:r>
          </a:p>
          <a:p>
            <a:pPr>
              <a:lnSpc>
                <a:spcPct val="90000"/>
              </a:lnSpc>
            </a:pPr>
            <a:r>
              <a:rPr lang="en-US" sz="2800"/>
              <a:t>Heavily used for the backbone and infrastructure in large communications companies </a:t>
            </a:r>
          </a:p>
          <a:p>
            <a:pPr>
              <a:lnSpc>
                <a:spcPct val="90000"/>
              </a:lnSpc>
            </a:pPr>
            <a:r>
              <a:rPr lang="en-US" sz="2800"/>
              <a:t>Best suited for: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LAN applications in situations where voice, data, and time-sensitive information travel on the same media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Long-haul, high-bandwidth applications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ATM and SONET </a:t>
            </a:r>
            <a:br>
              <a:rPr lang="en-US"/>
            </a:br>
            <a:r>
              <a:rPr lang="en-US"/>
              <a:t>Signaling Rates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981200"/>
            <a:ext cx="79279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ATM bandwidths are rated in terms of an optical carrier level that takes the form of OC-x</a:t>
            </a:r>
          </a:p>
          <a:p>
            <a:pPr>
              <a:lnSpc>
                <a:spcPct val="90000"/>
              </a:lnSpc>
            </a:pPr>
            <a:r>
              <a:rPr lang="en-US" sz="2800"/>
              <a:t>Rates were originally defined for the Synchronous Optical Network (SONET)</a:t>
            </a:r>
          </a:p>
          <a:p>
            <a:pPr>
              <a:lnSpc>
                <a:spcPct val="90000"/>
              </a:lnSpc>
            </a:pPr>
            <a:r>
              <a:rPr lang="en-US" sz="2800"/>
              <a:t>Both ATM and SONET represent the state of the art for all-digital, high-bandwidth communications designed to mix and match data, voice, and time-sensitive information through a single, high-capacity networking technology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SONET Optical Carrier Rates</a:t>
            </a:r>
          </a:p>
        </p:txBody>
      </p:sp>
      <p:pic>
        <p:nvPicPr>
          <p:cNvPr id="665603" name="Picture 3" descr="Tbl07-16"/>
          <p:cNvPicPr>
            <a:picLocks noChangeAspect="1" noChangeArrowheads="1"/>
          </p:cNvPicPr>
          <p:nvPr/>
        </p:nvPicPr>
        <p:blipFill>
          <a:blip r:embed="rId3"/>
          <a:srcRect t="14999" b="17265"/>
          <a:stretch>
            <a:fillRect/>
          </a:stretch>
        </p:blipFill>
        <p:spPr bwMode="auto">
          <a:xfrm>
            <a:off x="508000" y="2209800"/>
            <a:ext cx="8126413" cy="4129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Summary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Explanation of network architectures</a:t>
            </a:r>
          </a:p>
          <a:p>
            <a:r>
              <a:rPr lang="en-US" sz="2800" dirty="0"/>
              <a:t>Specifics of different network architecture standards</a:t>
            </a:r>
          </a:p>
          <a:p>
            <a:pPr lvl="1"/>
            <a:r>
              <a:rPr lang="en-US" sz="2400" dirty="0"/>
              <a:t>Ethernet</a:t>
            </a:r>
          </a:p>
          <a:p>
            <a:pPr lvl="1"/>
            <a:r>
              <a:rPr lang="en-US" sz="2400" dirty="0"/>
              <a:t>Token ring</a:t>
            </a:r>
          </a:p>
          <a:p>
            <a:pPr lvl="1"/>
            <a:r>
              <a:rPr lang="en-US" sz="2400" dirty="0"/>
              <a:t>AppleTalk</a:t>
            </a:r>
          </a:p>
          <a:p>
            <a:pPr lvl="1"/>
            <a:r>
              <a:rPr lang="en-US" sz="2400" dirty="0"/>
              <a:t>ARCnet</a:t>
            </a:r>
          </a:p>
          <a:p>
            <a:pPr lvl="1"/>
            <a:r>
              <a:rPr lang="en-US" sz="2400" dirty="0"/>
              <a:t>FDDI</a:t>
            </a:r>
          </a:p>
          <a:p>
            <a:pPr lvl="1"/>
            <a:r>
              <a:rPr lang="en-US" sz="2400" dirty="0"/>
              <a:t>ATM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10Base5</a:t>
            </a:r>
          </a:p>
        </p:txBody>
      </p:sp>
      <p:pic>
        <p:nvPicPr>
          <p:cNvPr id="246788" name="Picture 4" descr="Fig07-01"/>
          <p:cNvPicPr>
            <a:picLocks noChangeAspect="1" noChangeArrowheads="1"/>
          </p:cNvPicPr>
          <p:nvPr/>
        </p:nvPicPr>
        <p:blipFill>
          <a:blip r:embed="rId3"/>
          <a:srcRect t="11250" b="11250"/>
          <a:stretch>
            <a:fillRect/>
          </a:stretch>
        </p:blipFill>
        <p:spPr bwMode="auto">
          <a:xfrm>
            <a:off x="508000" y="1828800"/>
            <a:ext cx="8126413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z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AFD00"/>
      </a:lt2>
      <a:accent1>
        <a:srgbClr val="00B7A5"/>
      </a:accent1>
      <a:accent2>
        <a:srgbClr val="D49FFF"/>
      </a:accent2>
      <a:accent3>
        <a:srgbClr val="AAB2FD"/>
      </a:accent3>
      <a:accent4>
        <a:srgbClr val="DADADA"/>
      </a:accent4>
      <a:accent5>
        <a:srgbClr val="AAD8CF"/>
      </a:accent5>
      <a:accent6>
        <a:srgbClr val="C090E7"/>
      </a:accent6>
      <a:hlink>
        <a:srgbClr val="7B00E4"/>
      </a:hlink>
      <a:folHlink>
        <a:srgbClr val="618FFD"/>
      </a:folHlink>
    </a:clrScheme>
    <a:fontScheme name="az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zur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c:\office4\powerpnt\template\sldshow\azures.ppt</Template>
  <TotalTime>794</TotalTime>
  <Pages>42</Pages>
  <Words>1938</Words>
  <Application>Microsoft PowerPoint 4.0</Application>
  <PresentationFormat>On-screen Show (4:3)</PresentationFormat>
  <Paragraphs>290</Paragraphs>
  <Slides>86</Slides>
  <Notes>86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azures</vt:lpstr>
      <vt:lpstr>Chapter  7: Network Architectures</vt:lpstr>
      <vt:lpstr>Learning Objectives</vt:lpstr>
      <vt:lpstr>Network Architecture</vt:lpstr>
      <vt:lpstr>Popular Network Architectures</vt:lpstr>
      <vt:lpstr>Ethernet</vt:lpstr>
      <vt:lpstr>Overview of Ethernet</vt:lpstr>
      <vt:lpstr>Overview of Ethernet</vt:lpstr>
      <vt:lpstr>10 Mbps IEEE Standards</vt:lpstr>
      <vt:lpstr>10Base5</vt:lpstr>
      <vt:lpstr>The 5-4-3 Rule</vt:lpstr>
      <vt:lpstr>The 5-4-3 Rule</vt:lpstr>
      <vt:lpstr>The 5-4-3 Rule</vt:lpstr>
      <vt:lpstr>10Base5 Ethernet Specifications</vt:lpstr>
      <vt:lpstr>10Base2 Ethernet Specifications</vt:lpstr>
      <vt:lpstr>10Base2 Ethernet Specifications</vt:lpstr>
      <vt:lpstr>10BaseT</vt:lpstr>
      <vt:lpstr>10BaseT</vt:lpstr>
      <vt:lpstr>10BaseT Ethernet Specifications</vt:lpstr>
      <vt:lpstr>10BaseT Ethernet Specifications</vt:lpstr>
      <vt:lpstr>10BaseF</vt:lpstr>
      <vt:lpstr>10BaseF Ethernet Specifications</vt:lpstr>
      <vt:lpstr>10BaseF Ethernet Specifications</vt:lpstr>
      <vt:lpstr>100 Mbps IEEE Standards</vt:lpstr>
      <vt:lpstr>100VG-AnyLAN</vt:lpstr>
      <vt:lpstr>100VG-AnyLAN Specifications</vt:lpstr>
      <vt:lpstr>100BaseT</vt:lpstr>
      <vt:lpstr>100BaseT</vt:lpstr>
      <vt:lpstr>100BaseT Ethernet Specifications</vt:lpstr>
      <vt:lpstr>Gigabit Ethernet:  1 Gbps IEEE 802.3z Standards</vt:lpstr>
      <vt:lpstr>Extensions to the 802.3 Specification</vt:lpstr>
      <vt:lpstr>1000BaseLX Ethernet Specifications</vt:lpstr>
      <vt:lpstr>1000BaseSX Ethernet Specifications</vt:lpstr>
      <vt:lpstr>1000BaseSX Ethernet Specifications</vt:lpstr>
      <vt:lpstr>1000BaseCX Ethernet Specifications </vt:lpstr>
      <vt:lpstr>1000BaseT Ethernet Specifications </vt:lpstr>
      <vt:lpstr>Ethernet Frame Types</vt:lpstr>
      <vt:lpstr>Ethernet 802.3</vt:lpstr>
      <vt:lpstr>Ethernet 802.3</vt:lpstr>
      <vt:lpstr>Ethernet 802.2</vt:lpstr>
      <vt:lpstr>Ethernet SNAP (SubNetwork Address Protocol)</vt:lpstr>
      <vt:lpstr>Ethernet II</vt:lpstr>
      <vt:lpstr>Segmentation</vt:lpstr>
      <vt:lpstr>Segmentation</vt:lpstr>
      <vt:lpstr>Token Ring</vt:lpstr>
      <vt:lpstr>Token Ring Network</vt:lpstr>
      <vt:lpstr>Token Ring Function</vt:lpstr>
      <vt:lpstr>Token Ring Function</vt:lpstr>
      <vt:lpstr>Advantages of Token Ring</vt:lpstr>
      <vt:lpstr>Beaconing</vt:lpstr>
      <vt:lpstr>Beaconing </vt:lpstr>
      <vt:lpstr>Hardware Components of a Typical IBM Token Ring Hub</vt:lpstr>
      <vt:lpstr>Cabling in a Token Ring Environment</vt:lpstr>
      <vt:lpstr>Token Ring Specifications</vt:lpstr>
      <vt:lpstr>AppleTalk Environment</vt:lpstr>
      <vt:lpstr>LocalTalk</vt:lpstr>
      <vt:lpstr>LocalTalk Connector</vt:lpstr>
      <vt:lpstr>LocalTalk </vt:lpstr>
      <vt:lpstr>EtherTalk and TokenTalk</vt:lpstr>
      <vt:lpstr>LocalTalk Specifications</vt:lpstr>
      <vt:lpstr>ARCnet Environment</vt:lpstr>
      <vt:lpstr>ARCnet</vt:lpstr>
      <vt:lpstr>ARCnet</vt:lpstr>
      <vt:lpstr>Token Passing in an ARCnet Network</vt:lpstr>
      <vt:lpstr>Advantages of ARCnet</vt:lpstr>
      <vt:lpstr>Disadvantages of ARCnet</vt:lpstr>
      <vt:lpstr>ARCnet Hubs</vt:lpstr>
      <vt:lpstr>Active Hubs</vt:lpstr>
      <vt:lpstr>Passive Hubs</vt:lpstr>
      <vt:lpstr>ARCnet Cabling</vt:lpstr>
      <vt:lpstr>ARCnet Specifications</vt:lpstr>
      <vt:lpstr>ARCnet Specifications</vt:lpstr>
      <vt:lpstr>FDDI</vt:lpstr>
      <vt:lpstr>FDDI</vt:lpstr>
      <vt:lpstr>FDDI</vt:lpstr>
      <vt:lpstr>Use of Dual Rings in FDDI</vt:lpstr>
      <vt:lpstr>Use of Dual Rings in FDDI</vt:lpstr>
      <vt:lpstr>FDDI Specifications</vt:lpstr>
      <vt:lpstr>Other Networking Alternatives</vt:lpstr>
      <vt:lpstr>Broadband Technologies</vt:lpstr>
      <vt:lpstr>Broadband Technologies</vt:lpstr>
      <vt:lpstr>Broadcast Technologies</vt:lpstr>
      <vt:lpstr>ATM</vt:lpstr>
      <vt:lpstr>ATM</vt:lpstr>
      <vt:lpstr>ATM and SONET  Signaling Rates</vt:lpstr>
      <vt:lpstr>Common SONET Optical Carrier Rates</vt:lpstr>
      <vt:lpstr>Chapter Summary</vt:lpstr>
    </vt:vector>
  </TitlesOfParts>
  <Manager>Liz Wessen</Manager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Networking Essentials, 2e</dc:title>
  <dc:subject>Chapter 7:  Network Architectures</dc:subject>
  <dc:creator>Anne D. Ketchen</dc:creator>
  <cp:keywords/>
  <dc:description/>
  <cp:lastModifiedBy>smoke-screen</cp:lastModifiedBy>
  <cp:revision>111</cp:revision>
  <cp:lastPrinted>1998-01-08T03:03:18Z</cp:lastPrinted>
  <dcterms:created xsi:type="dcterms:W3CDTF">1997-12-10T02:29:25Z</dcterms:created>
  <dcterms:modified xsi:type="dcterms:W3CDTF">2010-04-26T23:28:38Z</dcterms:modified>
</cp:coreProperties>
</file>