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40" r:id="rId4"/>
    <p:sldId id="382" r:id="rId5"/>
    <p:sldId id="341" r:id="rId6"/>
    <p:sldId id="383" r:id="rId7"/>
    <p:sldId id="342" r:id="rId8"/>
    <p:sldId id="384" r:id="rId9"/>
    <p:sldId id="343" r:id="rId10"/>
    <p:sldId id="344" r:id="rId11"/>
    <p:sldId id="345" r:id="rId12"/>
    <p:sldId id="385" r:id="rId13"/>
    <p:sldId id="346" r:id="rId14"/>
    <p:sldId id="386" r:id="rId15"/>
    <p:sldId id="387" r:id="rId16"/>
    <p:sldId id="388" r:id="rId17"/>
    <p:sldId id="347" r:id="rId18"/>
    <p:sldId id="390" r:id="rId19"/>
    <p:sldId id="391" r:id="rId20"/>
    <p:sldId id="389" r:id="rId21"/>
    <p:sldId id="349" r:id="rId22"/>
    <p:sldId id="350" r:id="rId23"/>
    <p:sldId id="393" r:id="rId24"/>
    <p:sldId id="392" r:id="rId25"/>
    <p:sldId id="351" r:id="rId26"/>
    <p:sldId id="394" r:id="rId27"/>
    <p:sldId id="353" r:id="rId28"/>
    <p:sldId id="354" r:id="rId29"/>
    <p:sldId id="395" r:id="rId30"/>
    <p:sldId id="396" r:id="rId31"/>
    <p:sldId id="355" r:id="rId32"/>
    <p:sldId id="356" r:id="rId33"/>
    <p:sldId id="357" r:id="rId34"/>
    <p:sldId id="397" r:id="rId35"/>
    <p:sldId id="358" r:id="rId36"/>
    <p:sldId id="359" r:id="rId37"/>
    <p:sldId id="360" r:id="rId38"/>
    <p:sldId id="362" r:id="rId39"/>
    <p:sldId id="363" r:id="rId40"/>
    <p:sldId id="400" r:id="rId41"/>
    <p:sldId id="365" r:id="rId42"/>
    <p:sldId id="366" r:id="rId43"/>
    <p:sldId id="367" r:id="rId44"/>
    <p:sldId id="368" r:id="rId45"/>
    <p:sldId id="369" r:id="rId46"/>
    <p:sldId id="402" r:id="rId47"/>
    <p:sldId id="401" r:id="rId48"/>
    <p:sldId id="371" r:id="rId49"/>
    <p:sldId id="372" r:id="rId50"/>
    <p:sldId id="404" r:id="rId51"/>
    <p:sldId id="374" r:id="rId52"/>
    <p:sldId id="403" r:id="rId53"/>
    <p:sldId id="375" r:id="rId54"/>
    <p:sldId id="376" r:id="rId55"/>
    <p:sldId id="405" r:id="rId56"/>
    <p:sldId id="408" r:id="rId57"/>
    <p:sldId id="378" r:id="rId58"/>
    <p:sldId id="409" r:id="rId59"/>
    <p:sldId id="379" r:id="rId60"/>
    <p:sldId id="410" r:id="rId61"/>
    <p:sldId id="380" r:id="rId62"/>
    <p:sldId id="381" r:id="rId63"/>
    <p:sldId id="297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443F4"/>
    <a:srgbClr val="919191"/>
    <a:srgbClr val="FCFEB9"/>
    <a:srgbClr val="EAEC5E"/>
    <a:srgbClr val="00279F"/>
    <a:srgbClr val="A2C1FE"/>
    <a:srgbClr val="CECECE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/>
  </p:normalViewPr>
  <p:slideViewPr>
    <p:cSldViewPr>
      <p:cViewPr varScale="1">
        <p:scale>
          <a:sx n="79" d="100"/>
          <a:sy n="79" d="100"/>
        </p:scale>
        <p:origin x="-8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CF249FE8-CC1F-4E90-8122-6B6F52EDC22C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E64FBEA-489B-4844-8B69-158294E786D3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171450"/>
            <a:ext cx="1947862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171450"/>
            <a:ext cx="5694363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914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79F"/>
            </a:gs>
            <a:gs pos="100000">
              <a:srgbClr val="00279F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914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1524000"/>
            <a:ext cx="8039100" cy="71438"/>
            <a:chOff x="0" y="948"/>
            <a:chExt cx="5064" cy="45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948"/>
              <a:ext cx="5064" cy="2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8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982"/>
              <a:ext cx="5064" cy="11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80000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848600" y="1376363"/>
            <a:ext cx="12811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Arial" charset="0"/>
              </a:rPr>
              <a:t>LAN Design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C1FE"/>
        </a:buClr>
        <a:buSzPct val="12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Chapter 8:</a:t>
            </a:r>
            <a:br>
              <a:rPr lang="en-US"/>
            </a:br>
            <a:r>
              <a:rPr lang="en-US"/>
              <a:t>Simple Network Operations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800" dirty="0" smtClean="0"/>
              <a:t>LAN </a:t>
            </a:r>
            <a:r>
              <a:rPr lang="en-US" sz="2800" dirty="0"/>
              <a:t>Design and Installation</a:t>
            </a:r>
          </a:p>
          <a:p>
            <a:pPr marL="342900" indent="-342900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Services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Necessary to identify and access resources of all kinds</a:t>
            </a:r>
          </a:p>
          <a:p>
            <a:pPr>
              <a:lnSpc>
                <a:spcPct val="90000"/>
              </a:lnSpc>
            </a:pPr>
            <a:r>
              <a:rPr lang="en-US"/>
              <a:t>Translate symbolic names (such as HP4M-2</a:t>
            </a:r>
            <a:r>
              <a:rPr lang="en-US" baseline="30000"/>
              <a:t>nd</a:t>
            </a:r>
            <a:r>
              <a:rPr lang="en-US"/>
              <a:t> Floor) into corresponding network addresses (such as 172.16.12.23)</a:t>
            </a:r>
          </a:p>
          <a:p>
            <a:pPr>
              <a:lnSpc>
                <a:spcPct val="90000"/>
              </a:lnSpc>
            </a:pPr>
            <a:r>
              <a:rPr lang="en-US"/>
              <a:t>Disadvantage:  You must know a name before you can ask for a resource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NetBIOS Names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NetBIOS names may be no longer than 15 characters</a:t>
            </a:r>
          </a:p>
          <a:p>
            <a:r>
              <a:rPr lang="en-US" sz="2800"/>
              <a:t>Certain characters may not appear anywhere in a legal NetBIOS name (See Table 8-1)</a:t>
            </a:r>
          </a:p>
          <a:p>
            <a:r>
              <a:rPr lang="en-US" sz="2800"/>
              <a:t>Use the $ at the end of a NetBIOS name to hide computer and share names; prevents it from appearing on a browse list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Illegal Characters in a NetBIOS Name</a:t>
            </a:r>
          </a:p>
        </p:txBody>
      </p:sp>
      <p:pic>
        <p:nvPicPr>
          <p:cNvPr id="351236" name="Picture 4" descr="Tbl08-01"/>
          <p:cNvPicPr>
            <a:picLocks noChangeAspect="1" noChangeArrowheads="1"/>
          </p:cNvPicPr>
          <p:nvPr/>
        </p:nvPicPr>
        <p:blipFill>
          <a:blip r:embed="rId3"/>
          <a:srcRect t="22501" b="24741"/>
          <a:stretch>
            <a:fillRect/>
          </a:stretch>
        </p:blipFill>
        <p:spPr bwMode="auto">
          <a:xfrm>
            <a:off x="508000" y="2209800"/>
            <a:ext cx="8126413" cy="321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Microsoft’s Universal Naming Convention (UNC)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981200"/>
            <a:ext cx="8080375" cy="4114800"/>
          </a:xfrm>
        </p:spPr>
        <p:txBody>
          <a:bodyPr/>
          <a:lstStyle/>
          <a:p>
            <a:r>
              <a:rPr lang="en-US"/>
              <a:t>Standard method for naming network resources</a:t>
            </a:r>
          </a:p>
          <a:p>
            <a:r>
              <a:rPr lang="en-US"/>
              <a:t>Takes the form \\servername\sharename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Names and DNS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Permits users to access resources and services using symbolic domain names on the Internet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Services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Users access resources and services by browsing for them or asking for them by type</a:t>
            </a:r>
          </a:p>
          <a:p>
            <a:pPr>
              <a:lnSpc>
                <a:spcPct val="90000"/>
              </a:lnSpc>
            </a:pPr>
            <a:r>
              <a:rPr lang="en-US" sz="2800"/>
              <a:t>Help to centralize security information for a network</a:t>
            </a:r>
          </a:p>
          <a:p>
            <a:pPr>
              <a:lnSpc>
                <a:spcPct val="90000"/>
              </a:lnSpc>
            </a:pPr>
            <a:r>
              <a:rPr lang="en-US" sz="2800"/>
              <a:t>Coordinate and advertise network’s available resources and services</a:t>
            </a:r>
          </a:p>
          <a:p>
            <a:pPr>
              <a:lnSpc>
                <a:spcPct val="90000"/>
              </a:lnSpc>
            </a:pPr>
            <a:r>
              <a:rPr lang="en-US" sz="2800"/>
              <a:t>Some use a “tree and forest” metaphor to organize directory contents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Active Directory (Windows 2000)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Novell Directory Services (NetWare)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Servers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Store directory information in a database that contains a list of shared resources available over the network</a:t>
            </a:r>
          </a:p>
          <a:p>
            <a:r>
              <a:rPr lang="en-US" sz="2800"/>
              <a:t>Store access control information about services/resources as part of the record that represents these devices to the directory; can prevent users from seeing resources/services they’re not allowed to access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Network Software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 of software designed for workstation computers that enables the use of network resources</a:t>
            </a:r>
          </a:p>
          <a:p>
            <a:r>
              <a:rPr lang="en-US"/>
              <a:t>Components that simplify network access and hide details from users</a:t>
            </a:r>
          </a:p>
          <a:p>
            <a:pPr lvl="1"/>
            <a:r>
              <a:rPr lang="en-US"/>
              <a:t>Redirector</a:t>
            </a:r>
          </a:p>
          <a:p>
            <a:pPr lvl="1"/>
            <a:r>
              <a:rPr lang="en-US"/>
              <a:t>Designator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Redirector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most important component</a:t>
            </a:r>
          </a:p>
          <a:p>
            <a:r>
              <a:rPr lang="en-US"/>
              <a:t>Operates at the Presentation layer of the OSI model</a:t>
            </a:r>
          </a:p>
          <a:p>
            <a:r>
              <a:rPr lang="en-US"/>
              <a:t>Routes resource requests to computers or directly to a peripheral device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Designator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Associated with drive mapping</a:t>
            </a:r>
          </a:p>
          <a:p>
            <a:r>
              <a:rPr lang="en-US"/>
              <a:t>Works in coordination with the redirector</a:t>
            </a:r>
          </a:p>
          <a:p>
            <a:r>
              <a:rPr lang="en-US"/>
              <a:t>Exchanges locally mapped drive letter with the correct network address of a directory share inside a resource request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Explain how network operating systems work</a:t>
            </a:r>
          </a:p>
          <a:p>
            <a:pPr>
              <a:lnSpc>
                <a:spcPct val="90000"/>
              </a:lnSpc>
            </a:pPr>
            <a:r>
              <a:rPr lang="en-US"/>
              <a:t>Understand the various networking software components</a:t>
            </a:r>
          </a:p>
          <a:p>
            <a:pPr>
              <a:lnSpc>
                <a:spcPct val="90000"/>
              </a:lnSpc>
            </a:pPr>
            <a:r>
              <a:rPr lang="en-US"/>
              <a:t>Install a network operating system</a:t>
            </a:r>
          </a:p>
          <a:p>
            <a:pPr>
              <a:lnSpc>
                <a:spcPct val="90000"/>
              </a:lnSpc>
            </a:pPr>
            <a:r>
              <a:rPr lang="en-US"/>
              <a:t>Define and implement network services</a:t>
            </a:r>
          </a:p>
          <a:p>
            <a:pPr>
              <a:lnSpc>
                <a:spcPct val="90000"/>
              </a:lnSpc>
            </a:pPr>
            <a:r>
              <a:rPr lang="en-US"/>
              <a:t>Install and configure network applications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Network Software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NOS installed on computers that handles resources and services to be distributed to clients</a:t>
            </a:r>
          </a:p>
          <a:p>
            <a:pPr>
              <a:lnSpc>
                <a:spcPct val="90000"/>
              </a:lnSpc>
            </a:pPr>
            <a:r>
              <a:rPr lang="en-US"/>
              <a:t>Allows the sharing of resources</a:t>
            </a:r>
          </a:p>
          <a:p>
            <a:pPr>
              <a:lnSpc>
                <a:spcPct val="90000"/>
              </a:lnSpc>
            </a:pPr>
            <a:r>
              <a:rPr lang="en-US"/>
              <a:t>Access controls</a:t>
            </a:r>
          </a:p>
          <a:p>
            <a:pPr lvl="1">
              <a:lnSpc>
                <a:spcPct val="90000"/>
              </a:lnSpc>
            </a:pPr>
            <a:r>
              <a:rPr lang="en-US"/>
              <a:t>Provide data privacy and protection</a:t>
            </a:r>
          </a:p>
          <a:p>
            <a:pPr lvl="1">
              <a:lnSpc>
                <a:spcPct val="90000"/>
              </a:lnSpc>
            </a:pPr>
            <a:r>
              <a:rPr lang="en-US"/>
              <a:t>Help maintain a productive computing environment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Server’s Function</a:t>
            </a:r>
          </a:p>
        </p:txBody>
      </p:sp>
      <p:pic>
        <p:nvPicPr>
          <p:cNvPr id="252932" name="Picture 4" descr="Fig08-01"/>
          <p:cNvPicPr>
            <a:picLocks noChangeAspect="1" noChangeArrowheads="1"/>
          </p:cNvPicPr>
          <p:nvPr/>
        </p:nvPicPr>
        <p:blipFill>
          <a:blip r:embed="rId3"/>
          <a:srcRect t="15334"/>
          <a:stretch>
            <a:fillRect/>
          </a:stretch>
        </p:blipFill>
        <p:spPr bwMode="auto">
          <a:xfrm>
            <a:off x="763588" y="1828800"/>
            <a:ext cx="7616825" cy="4838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of a NOS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Protection and distribution of resources</a:t>
            </a:r>
          </a:p>
          <a:p>
            <a:r>
              <a:rPr lang="en-US"/>
              <a:t>Management of users and groups</a:t>
            </a:r>
          </a:p>
          <a:p>
            <a:r>
              <a:rPr lang="en-US"/>
              <a:t>Resource advertisement and directory services</a:t>
            </a:r>
          </a:p>
          <a:p>
            <a:r>
              <a:rPr lang="en-US"/>
              <a:t>Logon authentication of individual users</a:t>
            </a:r>
          </a:p>
          <a:p>
            <a:r>
              <a:rPr lang="en-US"/>
              <a:t>Management, control, and auditing tools to administer the network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of a NOS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Fault tolerance to protect integrity of the network and the data it supports</a:t>
            </a:r>
          </a:p>
          <a:p>
            <a:r>
              <a:rPr lang="en-US"/>
              <a:t>Most use redirector, designator, and UNC name support to host and offer resources to clients and to access resources from other servers elsewhere on the network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and Server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workstation and server versions of a NOS commonly contain client and server components</a:t>
            </a:r>
          </a:p>
          <a:p>
            <a:r>
              <a:rPr lang="en-US"/>
              <a:t>Thus, servers can access network resources and workstations can host resources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a</a:t>
            </a:r>
            <a:br>
              <a:rPr lang="en-US"/>
            </a:br>
            <a:r>
              <a:rPr lang="en-US"/>
              <a:t>Network Operating System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 to installing any OS</a:t>
            </a:r>
          </a:p>
          <a:p>
            <a:r>
              <a:rPr lang="en-US"/>
              <a:t>Additional steps focus on configuration of the network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Preparation Considerations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Type of network (topology)</a:t>
            </a:r>
          </a:p>
          <a:p>
            <a:r>
              <a:rPr lang="en-US" sz="2800"/>
              <a:t>Size of network</a:t>
            </a:r>
          </a:p>
          <a:p>
            <a:r>
              <a:rPr lang="en-US" sz="2800"/>
              <a:t>Job requirements of the server</a:t>
            </a:r>
          </a:p>
          <a:p>
            <a:r>
              <a:rPr lang="en-US" sz="2800"/>
              <a:t>File systems to be used</a:t>
            </a:r>
          </a:p>
          <a:p>
            <a:r>
              <a:rPr lang="en-US" sz="2800"/>
              <a:t>Identification of naming convention</a:t>
            </a:r>
          </a:p>
          <a:p>
            <a:r>
              <a:rPr lang="en-US" sz="2800"/>
              <a:t>Types of OSs found on servers and clients</a:t>
            </a:r>
          </a:p>
          <a:p>
            <a:r>
              <a:rPr lang="en-US" sz="2800"/>
              <a:t>Organization of storage devices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Requirements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Services/resources hosted by a server determine what components or add-ons are installed</a:t>
            </a:r>
          </a:p>
          <a:p>
            <a:pPr>
              <a:lnSpc>
                <a:spcPct val="90000"/>
              </a:lnSpc>
            </a:pPr>
            <a:r>
              <a:rPr lang="en-US" sz="2800"/>
              <a:t>Knowing job requirements before installing the NOS can simplify installation and guide configuration later by having the proper components present and active on the system</a:t>
            </a:r>
          </a:p>
          <a:p>
            <a:pPr>
              <a:lnSpc>
                <a:spcPct val="90000"/>
              </a:lnSpc>
            </a:pPr>
            <a:r>
              <a:rPr lang="en-US" sz="2800"/>
              <a:t>Some server-related issues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Domain controller or member server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Disk mirroring or disk duplexing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Conventions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Predetermined processes to create names for use on a network or standalone computer</a:t>
            </a:r>
          </a:p>
          <a:p>
            <a:pPr>
              <a:lnSpc>
                <a:spcPct val="90000"/>
              </a:lnSpc>
            </a:pPr>
            <a:r>
              <a:rPr lang="en-US"/>
              <a:t>Incorporate a scheme for user accounts, computers, directories, network shares, printers, and servers</a:t>
            </a:r>
          </a:p>
          <a:p>
            <a:pPr>
              <a:lnSpc>
                <a:spcPct val="90000"/>
              </a:lnSpc>
            </a:pPr>
            <a:r>
              <a:rPr lang="en-US"/>
              <a:t>Use names that are descriptive enough to be easily deciphered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Rules</a:t>
            </a:r>
            <a:br>
              <a:rPr lang="en-US"/>
            </a:br>
            <a:r>
              <a:rPr lang="en-US"/>
              <a:t> of a Naming Scheme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Construct user names from the first and last name of the user, plus a code identifying their job title or department (BobSmithVP)</a:t>
            </a:r>
          </a:p>
          <a:p>
            <a:pPr>
              <a:lnSpc>
                <a:spcPct val="90000"/>
              </a:lnSpc>
            </a:pPr>
            <a:r>
              <a:rPr lang="en-US" sz="2800"/>
              <a:t>Construct group names from resource types, department names, location names, project names, and combinations thereof (Printer01, AustinAccounting)</a:t>
            </a:r>
          </a:p>
          <a:p>
            <a:pPr>
              <a:lnSpc>
                <a:spcPct val="90000"/>
              </a:lnSpc>
            </a:pPr>
            <a:r>
              <a:rPr lang="en-US" sz="2800"/>
              <a:t>Construct computer names for servers and clients from their department, location, and type (SalesTexas01)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Operating Systems Overview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Original NOSs were not true operating systems, but communication software packages or additions to standalone operating systems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 Microsoft’s LAN Manager</a:t>
            </a:r>
          </a:p>
          <a:p>
            <a:pPr>
              <a:lnSpc>
                <a:spcPct val="90000"/>
              </a:lnSpc>
            </a:pPr>
            <a:r>
              <a:rPr lang="en-US" sz="2800"/>
              <a:t>True operating systems handle standalone computer activities as well as communica-tions over the network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Examples:  Netware (from Novell), Windows 2000 Server, Windows NT Server, Linux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Convention Requirements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Consistent across all objects</a:t>
            </a:r>
          </a:p>
          <a:p>
            <a:r>
              <a:rPr lang="en-US"/>
              <a:t>Easy to use and understand</a:t>
            </a:r>
          </a:p>
          <a:p>
            <a:r>
              <a:rPr lang="en-US"/>
              <a:t>Simple to construct new names by mimicking the composition of existing names</a:t>
            </a:r>
          </a:p>
          <a:p>
            <a:r>
              <a:rPr lang="en-US"/>
              <a:t>Able to clearly identify object types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Device Organization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How to organize the drive containing or hosting the NOS, especially regarding partitions (logical organizations of disk space, in which each partition appears as a separate logical drive)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Multiple-boot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Single-partition, single-NOS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Multiple-partition, single NOS</a:t>
            </a:r>
          </a:p>
          <a:p>
            <a:pPr>
              <a:lnSpc>
                <a:spcPct val="90000"/>
              </a:lnSpc>
            </a:pPr>
            <a:r>
              <a:rPr lang="en-US" sz="2800"/>
              <a:t>Which file system to use (FAT, FAT32, NTFS, etc.)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Adapter Configuration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Is usually done through a manufacturer-supplied BIOS configuration utility that is launched from a boot floppy</a:t>
            </a:r>
          </a:p>
          <a:p>
            <a:r>
              <a:rPr lang="en-US" sz="2800"/>
              <a:t>Process</a:t>
            </a:r>
          </a:p>
          <a:p>
            <a:pPr lvl="1"/>
            <a:r>
              <a:rPr lang="en-US" sz="2400"/>
              <a:t>Define and test all possible NIC settings</a:t>
            </a:r>
          </a:p>
          <a:p>
            <a:pPr lvl="1"/>
            <a:r>
              <a:rPr lang="en-US" sz="2400"/>
              <a:t>Set cable type and bus slot number, if appropriate</a:t>
            </a:r>
          </a:p>
          <a:p>
            <a:pPr lvl="1"/>
            <a:r>
              <a:rPr lang="en-US" sz="2400"/>
              <a:t>Make sure the NOS works properly before installing it on a machine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Selection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computers on a network must communicate using the same protocol</a:t>
            </a:r>
          </a:p>
          <a:p>
            <a:r>
              <a:rPr lang="en-US"/>
              <a:t>Within each protocol are special designations for subnets, network addresses, frame types, and so forth</a:t>
            </a:r>
          </a:p>
          <a:p>
            <a:pPr lvl="1"/>
            <a:r>
              <a:rPr lang="en-US"/>
              <a:t>Each must either match exactly or be compatible for computers to communicate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Requirements Prior to NOS Installation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IP address</a:t>
            </a:r>
          </a:p>
          <a:p>
            <a:pPr>
              <a:lnSpc>
                <a:spcPct val="90000"/>
              </a:lnSpc>
            </a:pPr>
            <a:r>
              <a:rPr lang="en-US"/>
              <a:t>Subnet mask</a:t>
            </a:r>
          </a:p>
          <a:p>
            <a:pPr>
              <a:lnSpc>
                <a:spcPct val="90000"/>
              </a:lnSpc>
            </a:pPr>
            <a:r>
              <a:rPr lang="en-US"/>
              <a:t>Default gateway</a:t>
            </a:r>
          </a:p>
          <a:p>
            <a:pPr>
              <a:lnSpc>
                <a:spcPct val="90000"/>
              </a:lnSpc>
            </a:pPr>
            <a:r>
              <a:rPr lang="en-US"/>
              <a:t>DNS (Domain Name Server)</a:t>
            </a:r>
          </a:p>
          <a:p>
            <a:pPr>
              <a:lnSpc>
                <a:spcPct val="90000"/>
              </a:lnSpc>
            </a:pPr>
            <a:r>
              <a:rPr lang="en-US"/>
              <a:t>WINS (Windows Internet Naming Service)</a:t>
            </a:r>
          </a:p>
          <a:p>
            <a:pPr>
              <a:lnSpc>
                <a:spcPct val="90000"/>
              </a:lnSpc>
            </a:pPr>
            <a:r>
              <a:rPr lang="en-US"/>
              <a:t>DHCP (Dynamic Host Configuration  Protocol)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Compatibility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Always double-check that your computer’s hardware components are fully compatible with the NOS being installed</a:t>
            </a:r>
          </a:p>
          <a:p>
            <a:r>
              <a:rPr lang="en-US"/>
              <a:t>Most NOS vendors publish and maintain lists of compatible hardware that they have tested with their software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Microsoft Windows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Setup Wizard makes installation process as simple as clicking on the mouse and entering a few key data items</a:t>
            </a:r>
          </a:p>
          <a:p>
            <a:r>
              <a:rPr lang="en-US" sz="2800"/>
              <a:t>Major steps</a:t>
            </a:r>
          </a:p>
          <a:p>
            <a:pPr lvl="1"/>
            <a:r>
              <a:rPr lang="en-US" sz="2400"/>
              <a:t>Beginning the installation</a:t>
            </a:r>
          </a:p>
          <a:p>
            <a:pPr lvl="1"/>
            <a:r>
              <a:rPr lang="en-US" sz="2400"/>
              <a:t>Text-based portion</a:t>
            </a:r>
          </a:p>
          <a:p>
            <a:pPr lvl="1"/>
            <a:r>
              <a:rPr lang="en-US" sz="2400"/>
              <a:t>Graphical user interface portion</a:t>
            </a:r>
          </a:p>
          <a:p>
            <a:pPr lvl="1"/>
            <a:r>
              <a:rPr lang="en-US" sz="2400"/>
              <a:t>Networking portion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Choices for Beginning the Installation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Complete baseline installation or use existing OS?</a:t>
            </a:r>
          </a:p>
          <a:p>
            <a:r>
              <a:rPr lang="en-US" sz="2800"/>
              <a:t>Floppy-assisted or floppyless setup?</a:t>
            </a:r>
          </a:p>
          <a:p>
            <a:r>
              <a:rPr lang="en-US" sz="2800"/>
              <a:t>Network or local installation?</a:t>
            </a:r>
          </a:p>
        </p:txBody>
      </p:sp>
      <p:pic>
        <p:nvPicPr>
          <p:cNvPr id="264196" name="Picture 4" descr="Fig08-02"/>
          <p:cNvPicPr>
            <a:picLocks noChangeAspect="1" noChangeArrowheads="1"/>
          </p:cNvPicPr>
          <p:nvPr/>
        </p:nvPicPr>
        <p:blipFill>
          <a:blip r:embed="rId3"/>
          <a:srcRect t="20000" b="23021"/>
          <a:stretch>
            <a:fillRect/>
          </a:stretch>
        </p:blipFill>
        <p:spPr bwMode="auto">
          <a:xfrm>
            <a:off x="1473200" y="4054475"/>
            <a:ext cx="6197600" cy="2651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Text-based Portion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Configure hard drives</a:t>
            </a:r>
          </a:p>
          <a:p>
            <a:r>
              <a:rPr lang="en-US"/>
              <a:t>Format file systems</a:t>
            </a:r>
          </a:p>
          <a:p>
            <a:r>
              <a:rPr lang="en-US"/>
              <a:t>Confirm the license agreement</a:t>
            </a:r>
          </a:p>
          <a:p>
            <a:r>
              <a:rPr lang="en-US"/>
              <a:t>Define the name of the system directory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Text-based Portion </a:t>
            </a:r>
          </a:p>
        </p:txBody>
      </p:sp>
      <p:pic>
        <p:nvPicPr>
          <p:cNvPr id="267268" name="Picture 4" descr="Fig08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8288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an</a:t>
            </a:r>
            <a:br>
              <a:rPr lang="en-US"/>
            </a:br>
            <a:r>
              <a:rPr lang="en-US"/>
              <a:t>Operating System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Directs activities of a computer’s hardware components</a:t>
            </a:r>
          </a:p>
          <a:p>
            <a:r>
              <a:rPr lang="en-US" sz="2800"/>
              <a:t>Controls memory, CPU, storage devices, and peripherals</a:t>
            </a:r>
          </a:p>
          <a:p>
            <a:r>
              <a:rPr lang="en-US" sz="2800"/>
              <a:t>Coordinates the interaction between software applications and computer hardware so precisely that many applications must be written to the control parameters for a specific OS and cannot be used on different OSs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User Interface Portion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Controlled with mouse or keystrokes</a:t>
            </a:r>
          </a:p>
          <a:p>
            <a:r>
              <a:rPr lang="en-US" sz="2800"/>
              <a:t>Define computer and domain names</a:t>
            </a:r>
          </a:p>
          <a:p>
            <a:r>
              <a:rPr lang="en-US" sz="2800"/>
              <a:t>Enter identification key from installation </a:t>
            </a:r>
            <a:br>
              <a:rPr lang="en-US" sz="2800"/>
            </a:br>
            <a:r>
              <a:rPr lang="en-US" sz="2800"/>
              <a:t>CD-ROM</a:t>
            </a:r>
          </a:p>
          <a:p>
            <a:r>
              <a:rPr lang="en-US" sz="2800"/>
              <a:t>Select server type as a domain controller or a member server</a:t>
            </a:r>
          </a:p>
          <a:p>
            <a:r>
              <a:rPr lang="en-US" sz="2800"/>
              <a:t>Assign a password to Administrator account</a:t>
            </a:r>
          </a:p>
          <a:p>
            <a:r>
              <a:rPr lang="en-US" sz="2800"/>
              <a:t>Select environment and desktop components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 Portion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 driver for the NIC</a:t>
            </a:r>
          </a:p>
          <a:p>
            <a:r>
              <a:rPr lang="en-US"/>
              <a:t>Select and configure the protocols</a:t>
            </a:r>
          </a:p>
          <a:p>
            <a:r>
              <a:rPr lang="en-US"/>
              <a:t>Review bindings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Novell NetWare 5.1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Choose method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Over the network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From a CD-ROM</a:t>
            </a:r>
          </a:p>
          <a:p>
            <a:pPr>
              <a:lnSpc>
                <a:spcPct val="90000"/>
              </a:lnSpc>
            </a:pPr>
            <a:r>
              <a:rPr lang="en-US" sz="2800"/>
              <a:t>Start the INSTALL.NLM utility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Installation occurs within a single phase (character mode)</a:t>
            </a:r>
          </a:p>
          <a:p>
            <a:pPr>
              <a:lnSpc>
                <a:spcPct val="90000"/>
              </a:lnSpc>
            </a:pPr>
            <a:r>
              <a:rPr lang="en-US" sz="2800"/>
              <a:t>Assign server name</a:t>
            </a:r>
          </a:p>
          <a:p>
            <a:pPr>
              <a:lnSpc>
                <a:spcPct val="90000"/>
              </a:lnSpc>
            </a:pPr>
            <a:r>
              <a:rPr lang="en-US" sz="2800"/>
              <a:t>Install storage device drivers</a:t>
            </a:r>
          </a:p>
          <a:p>
            <a:pPr>
              <a:lnSpc>
                <a:spcPct val="90000"/>
              </a:lnSpc>
            </a:pPr>
            <a:r>
              <a:rPr lang="en-US" sz="2800"/>
              <a:t>Install NIC drivers</a:t>
            </a:r>
          </a:p>
          <a:p>
            <a:pPr>
              <a:lnSpc>
                <a:spcPct val="90000"/>
              </a:lnSpc>
            </a:pPr>
            <a:r>
              <a:rPr lang="en-US" sz="2800"/>
              <a:t>Define NetWare volumes</a:t>
            </a:r>
          </a:p>
          <a:p>
            <a:pPr>
              <a:lnSpc>
                <a:spcPct val="90000"/>
              </a:lnSpc>
            </a:pPr>
            <a:r>
              <a:rPr lang="en-US" sz="2800"/>
              <a:t>Read license agreement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Red Hat Linux 7.0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easily done from the CD-ROM</a:t>
            </a:r>
          </a:p>
          <a:p>
            <a:pPr>
              <a:lnSpc>
                <a:spcPct val="90000"/>
              </a:lnSpc>
            </a:pPr>
            <a:r>
              <a:rPr lang="en-US" sz="2800"/>
              <a:t>Launch setup process by typing “text” after boot prompt on character-based setup screen</a:t>
            </a:r>
          </a:p>
          <a:p>
            <a:pPr>
              <a:lnSpc>
                <a:spcPct val="90000"/>
              </a:lnSpc>
            </a:pPr>
            <a:r>
              <a:rPr lang="en-US" sz="2800"/>
              <a:t>Create a Linux partition on the hard drive</a:t>
            </a:r>
          </a:p>
          <a:p>
            <a:pPr>
              <a:lnSpc>
                <a:spcPct val="90000"/>
              </a:lnSpc>
            </a:pPr>
            <a:r>
              <a:rPr lang="en-US" sz="2800"/>
              <a:t>Establish a root file system</a:t>
            </a:r>
          </a:p>
          <a:p>
            <a:pPr>
              <a:lnSpc>
                <a:spcPct val="90000"/>
              </a:lnSpc>
            </a:pPr>
            <a:r>
              <a:rPr lang="en-US" sz="2800"/>
              <a:t>Assign language, keyboard, and video selections</a:t>
            </a:r>
          </a:p>
          <a:p>
            <a:pPr>
              <a:lnSpc>
                <a:spcPct val="90000"/>
              </a:lnSpc>
            </a:pPr>
            <a:r>
              <a:rPr lang="en-US" sz="2800"/>
              <a:t>Select the type of installation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Workstation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Services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Basic resources found on all networks</a:t>
            </a:r>
          </a:p>
          <a:p>
            <a:pPr>
              <a:lnSpc>
                <a:spcPct val="90000"/>
              </a:lnSpc>
            </a:pPr>
            <a:r>
              <a:rPr lang="en-US"/>
              <a:t>The foundation of network applications</a:t>
            </a:r>
          </a:p>
          <a:p>
            <a:pPr>
              <a:lnSpc>
                <a:spcPct val="90000"/>
              </a:lnSpc>
            </a:pPr>
            <a:r>
              <a:rPr lang="en-US"/>
              <a:t>Most basic shared network resources</a:t>
            </a:r>
          </a:p>
          <a:p>
            <a:pPr lvl="1">
              <a:lnSpc>
                <a:spcPct val="90000"/>
              </a:lnSpc>
            </a:pPr>
            <a:r>
              <a:rPr lang="en-US"/>
              <a:t>Printers</a:t>
            </a:r>
          </a:p>
          <a:p>
            <a:pPr lvl="1">
              <a:lnSpc>
                <a:spcPct val="90000"/>
              </a:lnSpc>
            </a:pPr>
            <a:r>
              <a:rPr lang="en-US"/>
              <a:t>Directory shares</a:t>
            </a:r>
          </a:p>
          <a:p>
            <a:pPr>
              <a:lnSpc>
                <a:spcPct val="90000"/>
              </a:lnSpc>
            </a:pPr>
            <a:r>
              <a:rPr lang="en-US"/>
              <a:t>Networked applications (such as groupware and e-mail) extend network capabilities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Installing, Removing, and Configuring Network Services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NOSs have an administrative tool for installation and removal of network services</a:t>
            </a:r>
          </a:p>
          <a:p>
            <a:pPr lvl="1"/>
            <a:r>
              <a:rPr lang="en-US"/>
              <a:t>Windows NT Server:  Network applet</a:t>
            </a:r>
          </a:p>
          <a:p>
            <a:pPr lvl="1"/>
            <a:r>
              <a:rPr lang="en-US"/>
              <a:t>Windows 2000:  Network and Dial-up Connections utility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1450"/>
            <a:ext cx="8401050" cy="1143000"/>
          </a:xfrm>
        </p:spPr>
        <p:txBody>
          <a:bodyPr/>
          <a:lstStyle/>
          <a:p>
            <a:r>
              <a:rPr lang="en-US"/>
              <a:t>Controlling Operation Parameters of a Network Service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Global services administrative tool (Windows Services applet in Control Panel)</a:t>
            </a:r>
          </a:p>
          <a:p>
            <a:r>
              <a:rPr lang="en-US" sz="2800"/>
              <a:t>A new administrative tool or console plug-in (added during installation) for exclusive management of the new service</a:t>
            </a:r>
          </a:p>
          <a:p>
            <a:pPr lvl="1"/>
            <a:r>
              <a:rPr lang="en-US" sz="2400"/>
              <a:t>Windows NT:  RAS (Remote Access Service)</a:t>
            </a:r>
          </a:p>
          <a:p>
            <a:pPr lvl="1"/>
            <a:r>
              <a:rPr lang="en-US" sz="2400"/>
              <a:t>Windows 2000:  RRAS (Routing and Remote Access Service)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Services Applet</a:t>
            </a:r>
          </a:p>
        </p:txBody>
      </p:sp>
      <p:pic>
        <p:nvPicPr>
          <p:cNvPr id="416772" name="Picture 4" descr="Fig08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731963"/>
            <a:ext cx="6553200" cy="4918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Bindings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Link network components from various levels of the network architecture to enable communication between those components</a:t>
            </a:r>
          </a:p>
          <a:p>
            <a:r>
              <a:rPr lang="en-US" sz="2800"/>
              <a:t>Associate upper-layer services and protocols to lower-layer network adapter drivers</a:t>
            </a:r>
          </a:p>
          <a:p>
            <a:r>
              <a:rPr lang="en-US" sz="2800"/>
              <a:t>Enhance the system’s use of the network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Printing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primary network service</a:t>
            </a:r>
          </a:p>
          <a:p>
            <a:pPr>
              <a:lnSpc>
                <a:spcPct val="90000"/>
              </a:lnSpc>
            </a:pPr>
            <a:r>
              <a:rPr lang="en-US"/>
              <a:t>Ability for a client located anywhere on the network to access and use a printer hosted by a server</a:t>
            </a:r>
          </a:p>
          <a:p>
            <a:pPr>
              <a:lnSpc>
                <a:spcPct val="90000"/>
              </a:lnSpc>
            </a:pPr>
            <a:r>
              <a:rPr lang="en-US"/>
              <a:t>Role of the redirector </a:t>
            </a:r>
          </a:p>
          <a:p>
            <a:pPr lvl="1">
              <a:lnSpc>
                <a:spcPct val="90000"/>
              </a:lnSpc>
            </a:pPr>
            <a:r>
              <a:rPr lang="en-US"/>
              <a:t>Intercepts print requests</a:t>
            </a:r>
          </a:p>
          <a:p>
            <a:pPr lvl="1">
              <a:lnSpc>
                <a:spcPct val="90000"/>
              </a:lnSpc>
            </a:pPr>
            <a:r>
              <a:rPr lang="en-US"/>
              <a:t>Forwards them to the proper print servers or network-connected printers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 Demands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Strong hardware computing power</a:t>
            </a:r>
          </a:p>
          <a:p>
            <a:pPr>
              <a:lnSpc>
                <a:spcPct val="90000"/>
              </a:lnSpc>
            </a:pPr>
            <a:r>
              <a:rPr lang="en-US" sz="2800"/>
              <a:t>Multitasking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Refers to the ability of an OS to support numerous processes at one time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Squeezes the most power out of a hardware configuration</a:t>
            </a:r>
          </a:p>
          <a:p>
            <a:pPr>
              <a:lnSpc>
                <a:spcPct val="90000"/>
              </a:lnSpc>
            </a:pPr>
            <a:r>
              <a:rPr lang="en-US" sz="2800"/>
              <a:t>Time slicing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simulate multitasking when only a single CPU is present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Occurs when the CPU’s computing cycles are divided between more than one task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Printing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Logical representa-tion of the printer within the NOS can be shared</a:t>
            </a:r>
          </a:p>
        </p:txBody>
      </p:sp>
      <p:pic>
        <p:nvPicPr>
          <p:cNvPr id="431110" name="Picture 6" descr="Fig08-05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/>
          <a:srcRect l="12503" r="12521"/>
          <a:stretch>
            <a:fillRect/>
          </a:stretch>
        </p:blipFill>
        <p:spPr>
          <a:xfrm>
            <a:off x="4513263" y="1981200"/>
            <a:ext cx="3960812" cy="3962400"/>
          </a:xfrm>
          <a:noFill/>
          <a:ln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Printer Management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be accomplished from direct local access or through the network printer share</a:t>
            </a:r>
          </a:p>
          <a:p>
            <a:r>
              <a:rPr lang="en-US"/>
              <a:t>Proper level of access must be granted to the user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Responsibilities of Printer Management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Grant and restrict user access to printers</a:t>
            </a:r>
          </a:p>
          <a:p>
            <a:pPr>
              <a:lnSpc>
                <a:spcPct val="90000"/>
              </a:lnSpc>
            </a:pPr>
            <a:r>
              <a:rPr lang="en-US" sz="2800"/>
              <a:t>Monitor the print queue for proper function, including stopping, restarting, reordering, and deleting print jobs</a:t>
            </a:r>
          </a:p>
          <a:p>
            <a:pPr>
              <a:lnSpc>
                <a:spcPct val="90000"/>
              </a:lnSpc>
            </a:pPr>
            <a:r>
              <a:rPr lang="en-US" sz="2800"/>
              <a:t>Limit access by time frame, department, or priority</a:t>
            </a:r>
          </a:p>
          <a:p>
            <a:pPr>
              <a:lnSpc>
                <a:spcPct val="90000"/>
              </a:lnSpc>
            </a:pPr>
            <a:r>
              <a:rPr lang="en-US" sz="2800"/>
              <a:t>Update local and remote printer drivers</a:t>
            </a:r>
          </a:p>
          <a:p>
            <a:pPr>
              <a:lnSpc>
                <a:spcPct val="90000"/>
              </a:lnSpc>
            </a:pPr>
            <a:r>
              <a:rPr lang="en-US" sz="2800"/>
              <a:t>Maintain printers</a:t>
            </a:r>
          </a:p>
          <a:p>
            <a:pPr>
              <a:lnSpc>
                <a:spcPct val="90000"/>
              </a:lnSpc>
            </a:pPr>
            <a:r>
              <a:rPr lang="en-US" sz="2800"/>
              <a:t>Manage printers remotely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 Fax Modems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Gives every client the ability to fax documents from the desktop</a:t>
            </a:r>
          </a:p>
          <a:p>
            <a:r>
              <a:rPr lang="en-US"/>
              <a:t>Often not found as a default component in a NOS; many third-party vendors offer add-on products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Directory Shares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primary network service</a:t>
            </a:r>
          </a:p>
          <a:p>
            <a:r>
              <a:rPr lang="en-US"/>
              <a:t>Offers clients the ability to access and interact with storage devices located anywhere on the network</a:t>
            </a:r>
          </a:p>
          <a:p>
            <a:r>
              <a:rPr lang="en-US"/>
              <a:t>Redirector and designator play a major role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Directory Shares</a:t>
            </a:r>
          </a:p>
        </p:txBody>
      </p:sp>
      <p:pic>
        <p:nvPicPr>
          <p:cNvPr id="433156" name="Picture 4" descr="Fig08-06"/>
          <p:cNvPicPr>
            <a:picLocks noChangeAspect="1" noChangeArrowheads="1"/>
          </p:cNvPicPr>
          <p:nvPr/>
        </p:nvPicPr>
        <p:blipFill>
          <a:blip r:embed="rId3"/>
          <a:srcRect l="5939" r="5959"/>
          <a:stretch>
            <a:fillRect/>
          </a:stretch>
        </p:blipFill>
        <p:spPr bwMode="auto">
          <a:xfrm>
            <a:off x="1676400" y="1862138"/>
            <a:ext cx="5791200" cy="4930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to Access a Shared Directory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mapping an unused local drive letter to the directory share</a:t>
            </a:r>
          </a:p>
          <a:p>
            <a:r>
              <a:rPr lang="en-US"/>
              <a:t>By using a UNC name to reference the directory share</a:t>
            </a:r>
          </a:p>
          <a:p>
            <a:r>
              <a:rPr lang="en-US"/>
              <a:t>By selecting the directory share from a list of available shares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Applications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Enhanced software programs made possible through the communication system of a network</a:t>
            </a:r>
          </a:p>
          <a:p>
            <a:pPr>
              <a:lnSpc>
                <a:spcPct val="90000"/>
              </a:lnSpc>
            </a:pPr>
            <a:r>
              <a:rPr lang="en-US" sz="2800"/>
              <a:t>Most common network applications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E-mail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Scheduling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Groupware</a:t>
            </a:r>
          </a:p>
          <a:p>
            <a:pPr>
              <a:lnSpc>
                <a:spcPct val="90000"/>
              </a:lnSpc>
            </a:pPr>
            <a:r>
              <a:rPr lang="en-US" sz="2800"/>
              <a:t>Types of architectures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Centralized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File-system sharing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True client/server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Applications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Benefits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Improved communication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Simplified application maintenance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Lower storage requirements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Save money; multiple users per single installation</a:t>
            </a:r>
          </a:p>
          <a:p>
            <a:pPr>
              <a:lnSpc>
                <a:spcPct val="90000"/>
              </a:lnSpc>
            </a:pPr>
            <a:r>
              <a:rPr lang="en-US" sz="280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Performance can be degraded by poor network performance or limited bandwidth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network is down, the application is often unusable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E-mail or Messaging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tool that distributes messages from one person to others on the same network or across the Internet</a:t>
            </a:r>
          </a:p>
          <a:p>
            <a:pPr>
              <a:lnSpc>
                <a:spcPct val="90000"/>
              </a:lnSpc>
            </a:pPr>
            <a:r>
              <a:rPr lang="en-US" sz="2800"/>
              <a:t>Fast, asynchronous, and can contain more than just text</a:t>
            </a:r>
          </a:p>
          <a:p>
            <a:pPr>
              <a:lnSpc>
                <a:spcPct val="90000"/>
              </a:lnSpc>
            </a:pPr>
            <a:r>
              <a:rPr lang="en-US" sz="2800"/>
              <a:t>Capable of attaching files, filtering, and using distribution lists</a:t>
            </a:r>
          </a:p>
          <a:p>
            <a:pPr>
              <a:lnSpc>
                <a:spcPct val="90000"/>
              </a:lnSpc>
            </a:pPr>
            <a:r>
              <a:rPr lang="en-US" sz="2800"/>
              <a:t>Can communicate outside local network over the Internet (when based on SMTP, POP3, and/or IMAP)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Multitasking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Preemptive multitasking</a:t>
            </a:r>
          </a:p>
          <a:p>
            <a:pPr lvl="1"/>
            <a:r>
              <a:rPr lang="en-US" sz="2400"/>
              <a:t>The NOS or OS retains control over the length of time each process can maintain exclusive use of the CPU</a:t>
            </a:r>
          </a:p>
          <a:p>
            <a:pPr lvl="1"/>
            <a:r>
              <a:rPr lang="en-US" sz="2400"/>
              <a:t>Characteristic of a true high-performance NOS</a:t>
            </a:r>
          </a:p>
          <a:p>
            <a:r>
              <a:rPr lang="en-US" sz="2800"/>
              <a:t>Cooperative multitasking</a:t>
            </a:r>
          </a:p>
          <a:p>
            <a:pPr lvl="1"/>
            <a:r>
              <a:rPr lang="en-US" sz="2400"/>
              <a:t>Each individual process controls the length of time it maintains exclusive control over the CPU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E-mail Communication Protocols 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X.400</a:t>
            </a:r>
          </a:p>
          <a:p>
            <a:r>
              <a:rPr lang="en-US"/>
              <a:t>IMAP (Internet Message Access Protocol)</a:t>
            </a:r>
          </a:p>
          <a:p>
            <a:r>
              <a:rPr lang="en-US"/>
              <a:t>MHS (Message Handling System)</a:t>
            </a:r>
          </a:p>
          <a:p>
            <a:r>
              <a:rPr lang="en-US"/>
              <a:t>POP3 (Post Office Protocol, version 3)</a:t>
            </a:r>
          </a:p>
          <a:p>
            <a:r>
              <a:rPr lang="en-US"/>
              <a:t>SMTP (Simple Mail Transfer Protocol)</a:t>
            </a:r>
          </a:p>
          <a:p>
            <a:r>
              <a:rPr lang="en-US"/>
              <a:t>X.500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or Calendaring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users share a single appointment book, address book, and calendar</a:t>
            </a:r>
          </a:p>
          <a:p>
            <a:r>
              <a:rPr lang="en-US"/>
              <a:t>Provides easy coordination of meetings, appointments, and contact details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Groupware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Enables multiple users to interact with a single file, document, or project simultaneously</a:t>
            </a:r>
          </a:p>
          <a:p>
            <a:r>
              <a:rPr lang="en-US"/>
              <a:t>Keeps dispersed users synchronized</a:t>
            </a:r>
          </a:p>
          <a:p>
            <a:r>
              <a:rPr lang="en-US"/>
              <a:t>Coordinates distributed data and activities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Network operating systems</a:t>
            </a:r>
          </a:p>
          <a:p>
            <a:r>
              <a:rPr lang="en-US"/>
              <a:t>Software components of networking</a:t>
            </a:r>
          </a:p>
          <a:p>
            <a:r>
              <a:rPr lang="en-US"/>
              <a:t>Installing a network operating system</a:t>
            </a:r>
          </a:p>
          <a:p>
            <a:r>
              <a:rPr lang="en-US"/>
              <a:t>Network services</a:t>
            </a:r>
          </a:p>
          <a:p>
            <a:r>
              <a:rPr lang="en-US"/>
              <a:t>Network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Features </a:t>
            </a:r>
            <a:br>
              <a:rPr lang="en-US"/>
            </a:br>
            <a:r>
              <a:rPr lang="en-US"/>
              <a:t>of a NOS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Connects all machines and peripherals on a network into an interactive whole</a:t>
            </a:r>
          </a:p>
          <a:p>
            <a:pPr>
              <a:lnSpc>
                <a:spcPct val="90000"/>
              </a:lnSpc>
            </a:pPr>
            <a:r>
              <a:rPr lang="en-US" sz="2800"/>
              <a:t>Coordinates and controls functions of machines/peripherals across the network</a:t>
            </a:r>
          </a:p>
          <a:p>
            <a:pPr>
              <a:lnSpc>
                <a:spcPct val="90000"/>
              </a:lnSpc>
            </a:pPr>
            <a:r>
              <a:rPr lang="en-US" sz="2800"/>
              <a:t>Supports security and privacy for the network and individual users</a:t>
            </a:r>
          </a:p>
          <a:p>
            <a:pPr>
              <a:lnSpc>
                <a:spcPct val="90000"/>
              </a:lnSpc>
            </a:pPr>
            <a:r>
              <a:rPr lang="en-US" sz="2800"/>
              <a:t>Controls access to resources on a user authentication basis</a:t>
            </a:r>
          </a:p>
          <a:p>
            <a:pPr>
              <a:lnSpc>
                <a:spcPct val="90000"/>
              </a:lnSpc>
            </a:pPr>
            <a:r>
              <a:rPr lang="en-US" sz="2800"/>
              <a:t>Advertises and manages resources from a centralized directory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Components of Networking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Naming services</a:t>
            </a:r>
          </a:p>
          <a:p>
            <a:r>
              <a:rPr lang="en-US"/>
              <a:t>Directory services</a:t>
            </a:r>
          </a:p>
          <a:p>
            <a:r>
              <a:rPr lang="en-US"/>
              <a:t>Client network software</a:t>
            </a:r>
          </a:p>
          <a:p>
            <a:r>
              <a:rPr lang="en-US"/>
              <a:t>Server network software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NOS Components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software components are needed to provide the wide range of functions and services that a modern network operating system supports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c:\office4\powerpnt\template\sldshow\azures.ppt</Template>
  <TotalTime>375</TotalTime>
  <Pages>42</Pages>
  <Words>2119</Words>
  <Application>Microsoft PowerPoint 4.0</Application>
  <PresentationFormat>On-screen Show (4:3)</PresentationFormat>
  <Paragraphs>300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Times New Roman</vt:lpstr>
      <vt:lpstr>Arial</vt:lpstr>
      <vt:lpstr>Wingdings</vt:lpstr>
      <vt:lpstr>azures</vt:lpstr>
      <vt:lpstr>Chapter 8: Simple Network Operations</vt:lpstr>
      <vt:lpstr>Learning Objectives</vt:lpstr>
      <vt:lpstr>Network Operating Systems Overview</vt:lpstr>
      <vt:lpstr>Functions of an Operating System</vt:lpstr>
      <vt:lpstr>NOS Demands</vt:lpstr>
      <vt:lpstr>Types of Multitasking</vt:lpstr>
      <vt:lpstr>Other Important Features  of a NOS</vt:lpstr>
      <vt:lpstr>Software Components of Networking</vt:lpstr>
      <vt:lpstr>General NOS Components</vt:lpstr>
      <vt:lpstr>Naming Services</vt:lpstr>
      <vt:lpstr>More About NetBIOS Names</vt:lpstr>
      <vt:lpstr>Illegal Characters in a NetBIOS Name</vt:lpstr>
      <vt:lpstr>Microsoft’s Universal Naming Convention (UNC)</vt:lpstr>
      <vt:lpstr>Domain Names and DNS</vt:lpstr>
      <vt:lpstr>Directory Services</vt:lpstr>
      <vt:lpstr>Directory Servers</vt:lpstr>
      <vt:lpstr>Client Network Software</vt:lpstr>
      <vt:lpstr>Redirector</vt:lpstr>
      <vt:lpstr>Designator</vt:lpstr>
      <vt:lpstr>Server Network Software</vt:lpstr>
      <vt:lpstr>Server’s Function</vt:lpstr>
      <vt:lpstr>Responsibilities of a NOS</vt:lpstr>
      <vt:lpstr>Responsibilities of a NOS</vt:lpstr>
      <vt:lpstr>Client and Server</vt:lpstr>
      <vt:lpstr>Installing a Network Operating System</vt:lpstr>
      <vt:lpstr>Installation Preparation Considerations</vt:lpstr>
      <vt:lpstr>Job Requirements</vt:lpstr>
      <vt:lpstr>Naming Conventions</vt:lpstr>
      <vt:lpstr>Common Rules  of a Naming Scheme</vt:lpstr>
      <vt:lpstr>Naming Convention Requirements</vt:lpstr>
      <vt:lpstr>Storage Device Organization</vt:lpstr>
      <vt:lpstr>Network Adapter Configuration</vt:lpstr>
      <vt:lpstr>Protocol Selection</vt:lpstr>
      <vt:lpstr>TCP/IP Requirements Prior to NOS Installation</vt:lpstr>
      <vt:lpstr>Hardware Compatibility</vt:lpstr>
      <vt:lpstr>Installing Microsoft Windows</vt:lpstr>
      <vt:lpstr>Choices for Beginning the Installation</vt:lpstr>
      <vt:lpstr>Text-based Portion</vt:lpstr>
      <vt:lpstr>Text-based Portion </vt:lpstr>
      <vt:lpstr>Graphical User Interface Portion</vt:lpstr>
      <vt:lpstr>Networking Portion</vt:lpstr>
      <vt:lpstr>Installing Novell NetWare 5.1</vt:lpstr>
      <vt:lpstr>Installing Red Hat Linux 7.0</vt:lpstr>
      <vt:lpstr>Network Services</vt:lpstr>
      <vt:lpstr>Installing, Removing, and Configuring Network Services</vt:lpstr>
      <vt:lpstr>Controlling Operation Parameters of a Network Service</vt:lpstr>
      <vt:lpstr>Windows Services Applet</vt:lpstr>
      <vt:lpstr>Network Bindings</vt:lpstr>
      <vt:lpstr>Network Printing</vt:lpstr>
      <vt:lpstr>Network Printing</vt:lpstr>
      <vt:lpstr>Printer Management</vt:lpstr>
      <vt:lpstr>Responsibilities of Printer Management</vt:lpstr>
      <vt:lpstr>Sharing Fax Modems</vt:lpstr>
      <vt:lpstr>Network Directory Shares</vt:lpstr>
      <vt:lpstr>Network Directory Shares</vt:lpstr>
      <vt:lpstr>Ways to Access a Shared Directory</vt:lpstr>
      <vt:lpstr>Network Applications</vt:lpstr>
      <vt:lpstr>Network Applications</vt:lpstr>
      <vt:lpstr>E-mail or Messaging</vt:lpstr>
      <vt:lpstr>Common E-mail Communication Protocols </vt:lpstr>
      <vt:lpstr>Scheduling or Calendaring</vt:lpstr>
      <vt:lpstr>Groupware</vt:lpstr>
      <vt:lpstr>Chapter Summary</vt:lpstr>
    </vt:vector>
  </TitlesOfParts>
  <Manager>Liz Wessen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Networking Essentials, 2e</dc:title>
  <dc:subject>Chapter 8:  Simple Network Operations</dc:subject>
  <dc:creator>Anne D. Ketchen</dc:creator>
  <cp:keywords/>
  <dc:description/>
  <cp:lastModifiedBy>MIKE</cp:lastModifiedBy>
  <cp:revision>93</cp:revision>
  <cp:lastPrinted>1998-01-08T03:03:18Z</cp:lastPrinted>
  <dcterms:created xsi:type="dcterms:W3CDTF">1997-12-10T02:29:25Z</dcterms:created>
  <dcterms:modified xsi:type="dcterms:W3CDTF">2010-01-25T20:53:34Z</dcterms:modified>
</cp:coreProperties>
</file>