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339" r:id="rId4"/>
    <p:sldId id="391" r:id="rId5"/>
    <p:sldId id="393" r:id="rId6"/>
    <p:sldId id="343" r:id="rId7"/>
    <p:sldId id="392" r:id="rId8"/>
    <p:sldId id="345" r:id="rId9"/>
    <p:sldId id="346" r:id="rId10"/>
    <p:sldId id="347" r:id="rId11"/>
    <p:sldId id="348" r:id="rId12"/>
    <p:sldId id="349" r:id="rId13"/>
    <p:sldId id="395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40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99" r:id="rId30"/>
    <p:sldId id="364" r:id="rId31"/>
    <p:sldId id="365" r:id="rId32"/>
    <p:sldId id="366" r:id="rId33"/>
    <p:sldId id="367" r:id="rId34"/>
    <p:sldId id="368" r:id="rId35"/>
    <p:sldId id="396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97" r:id="rId44"/>
    <p:sldId id="341" r:id="rId45"/>
    <p:sldId id="377" r:id="rId46"/>
    <p:sldId id="378" r:id="rId47"/>
    <p:sldId id="379" r:id="rId48"/>
    <p:sldId id="380" r:id="rId49"/>
    <p:sldId id="381" r:id="rId50"/>
    <p:sldId id="342" r:id="rId51"/>
    <p:sldId id="382" r:id="rId52"/>
    <p:sldId id="398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29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1148" autoAdjust="0"/>
    <p:restoredTop sz="90929"/>
  </p:normalViewPr>
  <p:slideViewPr>
    <p:cSldViewPr>
      <p:cViewPr varScale="1">
        <p:scale>
          <a:sx n="79" d="100"/>
          <a:sy n="79" d="100"/>
        </p:scale>
        <p:origin x="-13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DE464E8-33CE-4475-995A-7BFE744BD8FC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5024158-51F3-48C7-A7F8-79D942B9E1F3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4950"/>
            <a:ext cx="8039100" cy="71438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62900" y="1376363"/>
            <a:ext cx="12192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Chapter 10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10:</a:t>
            </a:r>
            <a:br>
              <a:rPr lang="en-US"/>
            </a:br>
            <a:r>
              <a:rPr lang="en-US"/>
              <a:t>Network Administration and Support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 marL="342900" indent="-342900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User Rights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rights</a:t>
            </a:r>
          </a:p>
          <a:p>
            <a:pPr lvl="1">
              <a:lnSpc>
                <a:spcPct val="90000"/>
              </a:lnSpc>
            </a:pPr>
            <a:r>
              <a:rPr lang="en-US"/>
              <a:t>The actions that particular accounts have permission to perform</a:t>
            </a:r>
          </a:p>
          <a:p>
            <a:pPr>
              <a:lnSpc>
                <a:spcPct val="90000"/>
              </a:lnSpc>
            </a:pPr>
            <a:r>
              <a:rPr lang="en-US"/>
              <a:t>Most operating systems come with pre-defined default groups </a:t>
            </a:r>
          </a:p>
          <a:p>
            <a:pPr>
              <a:lnSpc>
                <a:spcPct val="90000"/>
              </a:lnSpc>
            </a:pPr>
            <a:r>
              <a:rPr lang="en-US"/>
              <a:t>General kinds of groups</a:t>
            </a:r>
          </a:p>
          <a:p>
            <a:pPr lvl="1">
              <a:lnSpc>
                <a:spcPct val="90000"/>
              </a:lnSpc>
            </a:pPr>
            <a:r>
              <a:rPr lang="en-US"/>
              <a:t>Local groups</a:t>
            </a:r>
          </a:p>
          <a:p>
            <a:pPr lvl="1">
              <a:lnSpc>
                <a:spcPct val="90000"/>
              </a:lnSpc>
            </a:pPr>
            <a:r>
              <a:rPr lang="en-US"/>
              <a:t>Global groups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Groups </a:t>
            </a:r>
          </a:p>
        </p:txBody>
      </p:sp>
      <p:pic>
        <p:nvPicPr>
          <p:cNvPr id="253956" name="Picture 4" descr="D:\A1996\Ch10\Tbl10-01.BMP"/>
          <p:cNvPicPr>
            <a:picLocks noChangeAspect="1" noChangeArrowheads="1"/>
          </p:cNvPicPr>
          <p:nvPr/>
        </p:nvPicPr>
        <p:blipFill>
          <a:blip r:embed="rId3"/>
          <a:srcRect t="26250" b="26250"/>
          <a:stretch>
            <a:fillRect/>
          </a:stretch>
        </p:blipFill>
        <p:spPr bwMode="auto">
          <a:xfrm>
            <a:off x="508000" y="1981200"/>
            <a:ext cx="812641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Groups</a:t>
            </a:r>
          </a:p>
        </p:txBody>
      </p:sp>
      <p:pic>
        <p:nvPicPr>
          <p:cNvPr id="254980" name="Picture 4" descr="D:\A1996\Ch10\Tbl10-02.BMP"/>
          <p:cNvPicPr>
            <a:picLocks noChangeAspect="1" noChangeArrowheads="1"/>
          </p:cNvPicPr>
          <p:nvPr/>
        </p:nvPicPr>
        <p:blipFill>
          <a:blip r:embed="rId3"/>
          <a:srcRect t="27499" b="29375"/>
          <a:stretch>
            <a:fillRect/>
          </a:stretch>
        </p:blipFill>
        <p:spPr bwMode="auto">
          <a:xfrm>
            <a:off x="508000" y="2057400"/>
            <a:ext cx="8126413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Changes to User Accounts or Groups Are Reflected 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Windows NT domains</a:t>
            </a:r>
          </a:p>
          <a:p>
            <a:pPr lvl="1"/>
            <a:r>
              <a:rPr lang="en-US" sz="2400"/>
              <a:t>Changes are written to the Registry database on the primary domain controller and recorded in the two files that make up the Registry’s security information (SECURITY and SAM [Security Accounts Manager])</a:t>
            </a:r>
          </a:p>
          <a:p>
            <a:r>
              <a:rPr lang="en-US" sz="2800"/>
              <a:t>Windows 2000 domains</a:t>
            </a:r>
          </a:p>
          <a:p>
            <a:pPr lvl="1"/>
            <a:r>
              <a:rPr lang="en-US" sz="2400"/>
              <a:t>Changes are written to a domain controller’s Active Directory database, under the control of a directory system agent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Group Accounts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Windows NT, adding one group to another must adhere to guidelines</a:t>
            </a:r>
          </a:p>
          <a:p>
            <a:pPr lvl="1">
              <a:lnSpc>
                <a:spcPct val="90000"/>
              </a:lnSpc>
            </a:pPr>
            <a:r>
              <a:rPr lang="en-US"/>
              <a:t>Global groups can include individual users</a:t>
            </a:r>
          </a:p>
          <a:p>
            <a:pPr lvl="1">
              <a:lnSpc>
                <a:spcPct val="90000"/>
              </a:lnSpc>
            </a:pPr>
            <a:r>
              <a:rPr lang="en-US"/>
              <a:t>Local groups can include individual users and global groups (for cross-domain communication)</a:t>
            </a:r>
          </a:p>
          <a:p>
            <a:pPr>
              <a:lnSpc>
                <a:spcPct val="90000"/>
              </a:lnSpc>
            </a:pPr>
            <a:r>
              <a:rPr lang="en-US"/>
              <a:t>Rules for placing groups within groups are more flexible for Windows 2000 and Linux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Trust Relationships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81200"/>
            <a:ext cx="8080375" cy="4114800"/>
          </a:xfrm>
        </p:spPr>
        <p:txBody>
          <a:bodyPr/>
          <a:lstStyle/>
          <a:p>
            <a:r>
              <a:rPr lang="en-US" sz="2800"/>
              <a:t>One domain permits members of another domain to access its resources</a:t>
            </a:r>
          </a:p>
          <a:p>
            <a:r>
              <a:rPr lang="en-US" sz="2800"/>
              <a:t>Used to manage cross-domain communications</a:t>
            </a:r>
          </a:p>
          <a:p>
            <a:r>
              <a:rPr lang="en-US" sz="2800"/>
              <a:t>In Windows NT</a:t>
            </a:r>
          </a:p>
          <a:p>
            <a:pPr lvl="1"/>
            <a:r>
              <a:rPr lang="en-US" sz="2400"/>
              <a:t>You can establish a one-way or two-way “trust” between domains, so that members of a given domain can access resources in another domain</a:t>
            </a:r>
          </a:p>
          <a:p>
            <a:r>
              <a:rPr lang="en-US" sz="2800"/>
              <a:t>In Windows 2000</a:t>
            </a:r>
          </a:p>
          <a:p>
            <a:pPr lvl="1"/>
            <a:r>
              <a:rPr lang="en-US" sz="2400"/>
              <a:t>Automatic trust relationships are all two way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Trust Relationships</a:t>
            </a:r>
          </a:p>
        </p:txBody>
      </p:sp>
      <p:pic>
        <p:nvPicPr>
          <p:cNvPr id="258052" name="Picture 4" descr="D:\A1996\Ch10\Fig10-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88" y="1828800"/>
            <a:ext cx="624522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Disabling and Deleting User Accounts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Disabling</a:t>
            </a:r>
          </a:p>
          <a:p>
            <a:pPr lvl="1"/>
            <a:r>
              <a:rPr lang="en-US" i="1"/>
              <a:t>Temporarily</a:t>
            </a:r>
            <a:r>
              <a:rPr lang="en-US"/>
              <a:t> makes a user account inactive</a:t>
            </a:r>
            <a:endParaRPr lang="en-US" i="1"/>
          </a:p>
          <a:p>
            <a:r>
              <a:rPr lang="en-US"/>
              <a:t>Deleting</a:t>
            </a:r>
          </a:p>
          <a:p>
            <a:pPr lvl="1"/>
            <a:r>
              <a:rPr lang="en-US" i="1"/>
              <a:t>Permanently</a:t>
            </a:r>
            <a:r>
              <a:rPr lang="en-US"/>
              <a:t> makes a user account inactive</a:t>
            </a:r>
            <a:endParaRPr lang="en-US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and Copying User Accounts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Windows NT Server, use the User Manager for Domains</a:t>
            </a:r>
          </a:p>
          <a:p>
            <a:r>
              <a:rPr lang="en-US"/>
              <a:t>In Windows 2000 Server, use the Users and Passwords utility in Control Panel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</a:t>
            </a:r>
            <a:r>
              <a:rPr lang="en-US" dirty="0"/>
              <a:t>a User Account in Window NT Server</a:t>
            </a:r>
          </a:p>
        </p:txBody>
      </p:sp>
      <p:pic>
        <p:nvPicPr>
          <p:cNvPr id="261124" name="Picture 4" descr="D:\A1996\Ch10\Fig10-02.BMP"/>
          <p:cNvPicPr>
            <a:picLocks noChangeAspect="1" noChangeArrowheads="1"/>
          </p:cNvPicPr>
          <p:nvPr/>
        </p:nvPicPr>
        <p:blipFill>
          <a:blip r:embed="rId3"/>
          <a:srcRect t="27499" b="27499"/>
          <a:stretch>
            <a:fillRect/>
          </a:stretch>
        </p:blipFill>
        <p:spPr bwMode="auto">
          <a:xfrm>
            <a:off x="508000" y="2590800"/>
            <a:ext cx="812641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Create, disable, and delete user accounts</a:t>
            </a:r>
          </a:p>
          <a:p>
            <a:pPr>
              <a:lnSpc>
                <a:spcPct val="90000"/>
              </a:lnSpc>
            </a:pPr>
            <a:r>
              <a:rPr lang="en-US"/>
              <a:t>Configure group accounts to make them most effective</a:t>
            </a:r>
          </a:p>
          <a:p>
            <a:pPr>
              <a:lnSpc>
                <a:spcPct val="90000"/>
              </a:lnSpc>
            </a:pPr>
            <a:r>
              <a:rPr lang="en-US"/>
              <a:t>Describe all aspects of network monitoring</a:t>
            </a:r>
          </a:p>
          <a:p>
            <a:pPr>
              <a:lnSpc>
                <a:spcPct val="90000"/>
              </a:lnSpc>
            </a:pPr>
            <a:r>
              <a:rPr lang="en-US"/>
              <a:t>Create a network security plan</a:t>
            </a:r>
          </a:p>
          <a:p>
            <a:pPr>
              <a:lnSpc>
                <a:spcPct val="90000"/>
              </a:lnSpc>
            </a:pPr>
            <a:r>
              <a:rPr lang="en-US"/>
              <a:t>Protect your servers from data loss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a User Account in Window NT Server </a:t>
            </a:r>
          </a:p>
        </p:txBody>
      </p:sp>
      <p:pic>
        <p:nvPicPr>
          <p:cNvPr id="262148" name="Picture 4" descr="D:\A1996\Ch10\Fig10-0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88" y="1866900"/>
            <a:ext cx="624522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Network Performance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Data read from and written to the server each second</a:t>
            </a:r>
          </a:p>
          <a:p>
            <a:pPr>
              <a:lnSpc>
                <a:spcPct val="90000"/>
              </a:lnSpc>
            </a:pPr>
            <a:r>
              <a:rPr lang="en-US" sz="2800"/>
              <a:t>Queued commands</a:t>
            </a:r>
          </a:p>
          <a:p>
            <a:pPr>
              <a:lnSpc>
                <a:spcPct val="90000"/>
              </a:lnSpc>
            </a:pPr>
            <a:r>
              <a:rPr lang="en-US" sz="2800"/>
              <a:t>On an Ethernet network, the number of collisions per second</a:t>
            </a:r>
          </a:p>
          <a:p>
            <a:pPr>
              <a:lnSpc>
                <a:spcPct val="90000"/>
              </a:lnSpc>
            </a:pPr>
            <a:r>
              <a:rPr lang="en-US" sz="2800"/>
              <a:t>Security errors (errors accessing data)</a:t>
            </a:r>
          </a:p>
          <a:p>
            <a:pPr>
              <a:lnSpc>
                <a:spcPct val="90000"/>
              </a:lnSpc>
            </a:pPr>
            <a:r>
              <a:rPr lang="en-US" sz="2800"/>
              <a:t>Connections currently maintained to other servers (server sessions)</a:t>
            </a:r>
          </a:p>
          <a:p>
            <a:pPr>
              <a:lnSpc>
                <a:spcPct val="90000"/>
              </a:lnSpc>
            </a:pPr>
            <a:r>
              <a:rPr lang="en-US" sz="2800"/>
              <a:t>Network performance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Reads and Writes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bytes read from and written to a server provides a measure of the server’s activity</a:t>
            </a:r>
          </a:p>
          <a:p>
            <a:r>
              <a:rPr lang="en-US"/>
              <a:t>Server’s refusal to accept streams of raw data is a possible indication of server memory 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Queued Commands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Commands awaiting execution</a:t>
            </a:r>
          </a:p>
          <a:p>
            <a:r>
              <a:rPr lang="en-US"/>
              <a:t>Should never be much more than the number of network cards in the server, or a bottleneck occurs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 per Second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collision rate slows down network transmission</a:t>
            </a:r>
          </a:p>
          <a:p>
            <a:r>
              <a:rPr lang="en-US"/>
              <a:t>May indicate that you need to add a repeater to the network segment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Errors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High rate of failed logons, failed access to objects, or failed changes to security settings may indicate a security risk</a:t>
            </a:r>
          </a:p>
          <a:p>
            <a:r>
              <a:rPr lang="en-US" sz="2800"/>
              <a:t>Use auditing to find out who is causing the errors</a:t>
            </a:r>
          </a:p>
          <a:p>
            <a:r>
              <a:rPr lang="en-US" sz="2800"/>
              <a:t>Find the source of errors by using a protocol analyzer (a combination of hardware and software that can capture network traffic and create reports and graphs from the data)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Sessions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Connections between a network server and another node</a:t>
            </a:r>
          </a:p>
          <a:p>
            <a:pPr>
              <a:lnSpc>
                <a:spcPct val="90000"/>
              </a:lnSpc>
            </a:pPr>
            <a:r>
              <a:rPr lang="en-US"/>
              <a:t>Broken connections may indicate that the server is overloaded and either refusing connections or unable to service them quickly</a:t>
            </a:r>
          </a:p>
          <a:p>
            <a:pPr>
              <a:lnSpc>
                <a:spcPct val="90000"/>
              </a:lnSpc>
            </a:pPr>
            <a:r>
              <a:rPr lang="en-US"/>
              <a:t>May need more RAM or to update hardware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Performance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NT and Windows 2000 Server have three tools:</a:t>
            </a:r>
          </a:p>
          <a:p>
            <a:pPr lvl="1"/>
            <a:r>
              <a:rPr lang="en-US"/>
              <a:t>Event Viewer</a:t>
            </a:r>
          </a:p>
          <a:p>
            <a:pPr lvl="1"/>
            <a:r>
              <a:rPr lang="en-US"/>
              <a:t>Performance Monitor</a:t>
            </a:r>
          </a:p>
          <a:p>
            <a:pPr lvl="1"/>
            <a:r>
              <a:rPr lang="en-US"/>
              <a:t>Network Monitor</a:t>
            </a:r>
          </a:p>
          <a:p>
            <a:r>
              <a:rPr lang="en-US"/>
              <a:t>Linux has comparable open source (free) or shareware (low cost) utilities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Viewer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Windows NT and Windows 2000 tool that records events in three logs based on the type of event</a:t>
            </a:r>
            <a:endParaRPr lang="en-US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Viewer</a:t>
            </a:r>
          </a:p>
        </p:txBody>
      </p:sp>
      <p:pic>
        <p:nvPicPr>
          <p:cNvPr id="452612" name="Picture 4" descr="D:\A1996\Ch10\Fig10-0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1828800"/>
            <a:ext cx="6550025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of Network Administration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and troubleshoot hardware</a:t>
            </a:r>
          </a:p>
          <a:p>
            <a:r>
              <a:rPr lang="en-US"/>
              <a:t>Ensure that the network performs to specifications</a:t>
            </a:r>
          </a:p>
          <a:p>
            <a:r>
              <a:rPr lang="en-US"/>
              <a:t>Verify that users can easily access the resources they are authorized to use</a:t>
            </a:r>
          </a:p>
          <a:p>
            <a:r>
              <a:rPr lang="en-US"/>
              <a:t>Monitor network traffic</a:t>
            </a:r>
          </a:p>
          <a:p>
            <a:r>
              <a:rPr lang="en-US"/>
              <a:t>Be responsible for security issues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Viewer Logs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Security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Records security events based on the filters you set up in the User Manager for Domains (Windows NT) or in a policy setting (Windows 2000)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useful for getting more information about failed attempts to log on or access data</a:t>
            </a:r>
          </a:p>
          <a:p>
            <a:pPr>
              <a:lnSpc>
                <a:spcPct val="90000"/>
              </a:lnSpc>
            </a:pPr>
            <a:r>
              <a:rPr lang="en-US" sz="2800"/>
              <a:t>System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Records events by Windows system components; provides basic information about how the network runs and whether all hardware works properly</a:t>
            </a:r>
          </a:p>
          <a:p>
            <a:pPr>
              <a:lnSpc>
                <a:spcPct val="90000"/>
              </a:lnSpc>
            </a:pPr>
            <a:r>
              <a:rPr lang="en-US" sz="2800"/>
              <a:t>Events generated by applications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Viewer Logs</a:t>
            </a:r>
          </a:p>
        </p:txBody>
      </p:sp>
      <p:pic>
        <p:nvPicPr>
          <p:cNvPr id="272388" name="Picture 4" descr="D:\A1996\Ch10\Fig10-0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52600"/>
            <a:ext cx="6705600" cy="5032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Monitor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Windows NT and Windows 2000 tool used for graphing trends, based on performance counters for system objects</a:t>
            </a:r>
          </a:p>
          <a:p>
            <a:r>
              <a:rPr lang="en-US" sz="2800"/>
              <a:t>Ways to view gathered information</a:t>
            </a:r>
          </a:p>
          <a:p>
            <a:pPr lvl="1"/>
            <a:r>
              <a:rPr lang="en-US" sz="2400"/>
              <a:t>Chart</a:t>
            </a:r>
          </a:p>
          <a:p>
            <a:pPr lvl="1"/>
            <a:r>
              <a:rPr lang="en-US" sz="2400"/>
              <a:t>Alert</a:t>
            </a:r>
          </a:p>
          <a:p>
            <a:pPr lvl="1"/>
            <a:r>
              <a:rPr lang="en-US" sz="2400"/>
              <a:t>Log</a:t>
            </a:r>
          </a:p>
          <a:p>
            <a:pPr lvl="1"/>
            <a:r>
              <a:rPr lang="en-US" sz="2400"/>
              <a:t>Report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Views in Performance Monitor</a:t>
            </a:r>
          </a:p>
        </p:txBody>
      </p:sp>
      <p:pic>
        <p:nvPicPr>
          <p:cNvPr id="274436" name="Picture 4" descr="D:\A1996\Ch10\Fig10-0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7526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Performance Monitor</a:t>
            </a:r>
          </a:p>
        </p:txBody>
      </p:sp>
      <p:pic>
        <p:nvPicPr>
          <p:cNvPr id="275460" name="Picture 4" descr="D:\A1996\Ch10\Fig10-07.BMP"/>
          <p:cNvPicPr>
            <a:picLocks noChangeAspect="1" noChangeArrowheads="1"/>
          </p:cNvPicPr>
          <p:nvPr/>
        </p:nvPicPr>
        <p:blipFill>
          <a:blip r:embed="rId3"/>
          <a:srcRect t="14999" b="14999"/>
          <a:stretch>
            <a:fillRect/>
          </a:stretch>
        </p:blipFill>
        <p:spPr bwMode="auto">
          <a:xfrm>
            <a:off x="508000" y="2133600"/>
            <a:ext cx="812641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Important System Objects to Monitor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Logical or physical disk on the server</a:t>
            </a:r>
          </a:p>
          <a:p>
            <a:r>
              <a:rPr lang="en-US"/>
              <a:t>Network interface</a:t>
            </a:r>
          </a:p>
          <a:p>
            <a:r>
              <a:rPr lang="en-US"/>
              <a:t>Any of the protocol counters</a:t>
            </a:r>
          </a:p>
          <a:p>
            <a:r>
              <a:rPr lang="en-US"/>
              <a:t>Redirector</a:t>
            </a:r>
          </a:p>
          <a:p>
            <a:r>
              <a:rPr lang="en-US"/>
              <a:t>Server</a:t>
            </a:r>
          </a:p>
          <a:p>
            <a:r>
              <a:rPr lang="en-US"/>
              <a:t>Server work queues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Monitor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Windows NT and Windows 2000 network service that you can use to capture network frames based on user-specific criteria, such as a protocol analyzer</a:t>
            </a:r>
          </a:p>
          <a:p>
            <a:r>
              <a:rPr lang="en-US"/>
              <a:t>Must be installed separately as a network service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Monitor</a:t>
            </a:r>
          </a:p>
        </p:txBody>
      </p:sp>
      <p:pic>
        <p:nvPicPr>
          <p:cNvPr id="277508" name="Picture 4" descr="D:\A1996\Ch10\Fig10-0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0788" y="1752600"/>
            <a:ext cx="6702425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System Management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 drive performance</a:t>
            </a:r>
          </a:p>
          <a:p>
            <a:r>
              <a:rPr lang="en-US"/>
              <a:t>Memory usage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Hard Drive Performance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Disk space remaining</a:t>
            </a:r>
          </a:p>
          <a:p>
            <a:pPr>
              <a:lnSpc>
                <a:spcPct val="90000"/>
              </a:lnSpc>
            </a:pPr>
            <a:r>
              <a:rPr lang="en-US"/>
              <a:t>Speed at which requests are serviced</a:t>
            </a:r>
          </a:p>
          <a:p>
            <a:pPr>
              <a:lnSpc>
                <a:spcPct val="90000"/>
              </a:lnSpc>
            </a:pPr>
            <a:r>
              <a:rPr lang="en-US"/>
              <a:t>How often the disk is busy</a:t>
            </a:r>
          </a:p>
          <a:p>
            <a:pPr>
              <a:lnSpc>
                <a:spcPct val="90000"/>
              </a:lnSpc>
            </a:pPr>
            <a:r>
              <a:rPr lang="en-US"/>
              <a:t>Other things to notice:</a:t>
            </a:r>
          </a:p>
          <a:p>
            <a:pPr lvl="1">
              <a:lnSpc>
                <a:spcPct val="90000"/>
              </a:lnSpc>
            </a:pPr>
            <a:r>
              <a:rPr lang="en-US"/>
              <a:t>Whether you’re viewing the physical disk object or the logical disk object</a:t>
            </a:r>
          </a:p>
          <a:p>
            <a:pPr lvl="1">
              <a:lnSpc>
                <a:spcPct val="90000"/>
              </a:lnSpc>
            </a:pPr>
            <a:r>
              <a:rPr lang="en-US"/>
              <a:t>Not all disk-related counters add up precisely to 100%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Networked Accounts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Main task of network management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 sure all users can access resources they are allowed to access but can’t access resources they don’t have permission to access</a:t>
            </a:r>
          </a:p>
          <a:p>
            <a:pPr>
              <a:lnSpc>
                <a:spcPct val="90000"/>
              </a:lnSpc>
            </a:pPr>
            <a:r>
              <a:rPr lang="en-US" sz="2800"/>
              <a:t>Principles of user management are similar, but the management utilities are different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Windows uses graphical user interfaces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User Manager for Domains (Windows NT)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Active Directory Users and Computers utilities (Windows 2000)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Linux allows you to open and operate directly on specially formatted files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Memory Use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Soft page faults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Occur when data must be called back into a program’s working set from another location in physical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Take comparatively little time to solve</a:t>
            </a:r>
          </a:p>
          <a:p>
            <a:pPr>
              <a:lnSpc>
                <a:spcPct val="90000"/>
              </a:lnSpc>
            </a:pPr>
            <a:r>
              <a:rPr lang="en-US" sz="2800"/>
              <a:t>Hard page faults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Occur when data a program needs must be called back into memory from its storage space on the hard drive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Relatively time-consuming to resolve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CPU Utilization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%ProcessorTime counter for the Processor object provides an average utilization figure over the past second</a:t>
            </a:r>
          </a:p>
          <a:p>
            <a:r>
              <a:rPr lang="en-US"/>
              <a:t>Constant rates of 90% or over on this counter might indicate the machine is overloaded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Network Statistics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Performance Monitor</a:t>
            </a:r>
          </a:p>
          <a:p>
            <a:pPr lvl="1"/>
            <a:r>
              <a:rPr lang="en-US"/>
              <a:t>Check statistics for the Network Interface and protocol stack objects</a:t>
            </a:r>
          </a:p>
          <a:p>
            <a:r>
              <a:rPr lang="en-US"/>
              <a:t>Using Network Monitor</a:t>
            </a:r>
          </a:p>
          <a:p>
            <a:pPr lvl="1"/>
            <a:r>
              <a:rPr lang="en-US"/>
              <a:t>Tracks the same data, but shows error rates and allows investigation of individual packets or errors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a Network History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Keep long-term records of network performance and events so you can determine trends or notice when a new problem arises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Network Data Security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Elements of data security</a:t>
            </a:r>
          </a:p>
          <a:p>
            <a:pPr lvl="1"/>
            <a:r>
              <a:rPr lang="en-US"/>
              <a:t>Ensuring that data is safe from intruders</a:t>
            </a:r>
          </a:p>
          <a:p>
            <a:pPr lvl="1"/>
            <a:r>
              <a:rPr lang="en-US"/>
              <a:t>Ensuring that you can replace destroyed data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Network Security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threat</a:t>
            </a:r>
          </a:p>
          <a:p>
            <a:pPr lvl="1">
              <a:lnSpc>
                <a:spcPct val="90000"/>
              </a:lnSpc>
            </a:pPr>
            <a:r>
              <a:rPr lang="en-US"/>
              <a:t>What am I trying to protect?</a:t>
            </a:r>
          </a:p>
          <a:p>
            <a:pPr lvl="1">
              <a:lnSpc>
                <a:spcPct val="90000"/>
              </a:lnSpc>
            </a:pPr>
            <a:r>
              <a:rPr lang="en-US"/>
              <a:t>Whom or what do I need to protect data from?</a:t>
            </a:r>
          </a:p>
          <a:p>
            <a:pPr lvl="1">
              <a:lnSpc>
                <a:spcPct val="90000"/>
              </a:lnSpc>
            </a:pPr>
            <a:r>
              <a:rPr lang="en-US"/>
              <a:t>How likely is it that this threat will manifest itself?</a:t>
            </a:r>
          </a:p>
          <a:p>
            <a:pPr lvl="1">
              <a:lnSpc>
                <a:spcPct val="90000"/>
              </a:lnSpc>
            </a:pPr>
            <a:r>
              <a:rPr lang="en-US"/>
              <a:t>What is the cost of breached security?</a:t>
            </a:r>
          </a:p>
          <a:p>
            <a:pPr lvl="1">
              <a:lnSpc>
                <a:spcPct val="90000"/>
              </a:lnSpc>
            </a:pPr>
            <a:r>
              <a:rPr lang="en-US"/>
              <a:t>How can I protect the data in a cost-effective manner?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Models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Physical security (hardware)</a:t>
            </a:r>
          </a:p>
          <a:p>
            <a:pPr lvl="1"/>
            <a:r>
              <a:rPr lang="en-US" sz="2400"/>
              <a:t>Keep intruders away from cables they could tap</a:t>
            </a:r>
          </a:p>
          <a:p>
            <a:pPr lvl="1"/>
            <a:r>
              <a:rPr lang="en-US" sz="2400"/>
              <a:t>Physically isolate servers; keep them locked up</a:t>
            </a:r>
          </a:p>
          <a:p>
            <a:pPr lvl="1"/>
            <a:r>
              <a:rPr lang="en-US" sz="2400"/>
              <a:t>Generally limit physical access to your network</a:t>
            </a:r>
          </a:p>
          <a:p>
            <a:r>
              <a:rPr lang="en-US" sz="2800"/>
              <a:t>Data security (software)</a:t>
            </a:r>
          </a:p>
          <a:p>
            <a:pPr lvl="1"/>
            <a:r>
              <a:rPr lang="en-US" sz="2400"/>
              <a:t>Share-oriented security</a:t>
            </a:r>
          </a:p>
          <a:p>
            <a:pPr lvl="2"/>
            <a:r>
              <a:rPr lang="en-US" sz="2000"/>
              <a:t>Based on the object being shared</a:t>
            </a:r>
          </a:p>
          <a:p>
            <a:pPr lvl="1"/>
            <a:r>
              <a:rPr lang="en-US" sz="2400"/>
              <a:t>User-oriented security</a:t>
            </a:r>
          </a:p>
          <a:p>
            <a:pPr lvl="2"/>
            <a:r>
              <a:rPr lang="en-US" sz="2000"/>
              <a:t>Focuses on rights and permissions of each user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Security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81200"/>
            <a:ext cx="8080375" cy="4114800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en-US"/>
              <a:t>Set up the security system and make it as foolproof as possible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en-US"/>
              <a:t>Train network users about why the system is in place, how to use it, and the consequences of failing to comply with 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Security Features in Windows 2000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Kerberos v5 authentication</a:t>
            </a:r>
          </a:p>
          <a:p>
            <a:r>
              <a:rPr lang="en-US"/>
              <a:t>Public Key Infrastructure (PKI)</a:t>
            </a:r>
          </a:p>
          <a:p>
            <a:r>
              <a:rPr lang="en-US"/>
              <a:t>Enhanced security policy mechanisms</a:t>
            </a:r>
          </a:p>
          <a:p>
            <a:r>
              <a:rPr lang="en-US"/>
              <a:t>Improved IP security mechanisms and protocols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Security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sure the plan you implemented accomplishes its goals and works as intended</a:t>
            </a:r>
          </a:p>
          <a:p>
            <a:r>
              <a:rPr lang="en-US"/>
              <a:t>Modify the plan as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Accounts and Group Accounts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User account</a:t>
            </a:r>
          </a:p>
          <a:p>
            <a:pPr lvl="1"/>
            <a:r>
              <a:rPr lang="en-US" sz="2400"/>
              <a:t>Collection of information about a user</a:t>
            </a:r>
          </a:p>
          <a:p>
            <a:pPr lvl="2"/>
            <a:r>
              <a:rPr lang="en-US" sz="2000"/>
              <a:t>Account name</a:t>
            </a:r>
          </a:p>
          <a:p>
            <a:pPr lvl="2"/>
            <a:r>
              <a:rPr lang="en-US" sz="2000"/>
              <a:t>Associated password</a:t>
            </a:r>
          </a:p>
          <a:p>
            <a:pPr lvl="2"/>
            <a:r>
              <a:rPr lang="en-US" sz="2000"/>
              <a:t>A set of access permissions for network resources</a:t>
            </a:r>
          </a:p>
          <a:p>
            <a:r>
              <a:rPr lang="en-US" sz="2800"/>
              <a:t>Group account</a:t>
            </a:r>
          </a:p>
          <a:p>
            <a:pPr lvl="1"/>
            <a:r>
              <a:rPr lang="en-US" sz="2400"/>
              <a:t>Umbrella account to which individual accounts may be assigned to grant them a predetermined set of rights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Data Loss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Accomplish data protection with a three-tiered scheme that:</a:t>
            </a:r>
          </a:p>
          <a:p>
            <a:pPr lvl="1"/>
            <a:r>
              <a:rPr lang="en-US"/>
              <a:t>Reduces the chance of data loss</a:t>
            </a:r>
          </a:p>
          <a:p>
            <a:pPr lvl="1"/>
            <a:r>
              <a:rPr lang="en-US"/>
              <a:t>Makes quick recovery from data loss easy</a:t>
            </a:r>
          </a:p>
          <a:p>
            <a:pPr lvl="1"/>
            <a:r>
              <a:rPr lang="en-US"/>
              <a:t>Allows you to completely rebuild lost or corrupted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Tape Backup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Offers a useful combination of respectable speed, high capacity, and cost-effectiveness</a:t>
            </a:r>
          </a:p>
          <a:p>
            <a:pPr>
              <a:lnSpc>
                <a:spcPct val="90000"/>
              </a:lnSpc>
            </a:pPr>
            <a:r>
              <a:rPr lang="en-US" sz="2800"/>
              <a:t>Widely supported by tape-backup software</a:t>
            </a:r>
          </a:p>
          <a:p>
            <a:pPr>
              <a:lnSpc>
                <a:spcPct val="90000"/>
              </a:lnSpc>
            </a:pPr>
            <a:r>
              <a:rPr lang="en-US" sz="2800"/>
              <a:t>Cannot act as a separate drive</a:t>
            </a:r>
          </a:p>
          <a:p>
            <a:pPr>
              <a:lnSpc>
                <a:spcPct val="90000"/>
              </a:lnSpc>
            </a:pPr>
            <a:r>
              <a:rPr lang="en-US" sz="2800"/>
              <a:t>Types of backups recognized by Microsoft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Incremental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Differential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Copy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Daily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Aspects of a Successful </a:t>
            </a:r>
            <a:br>
              <a:rPr lang="en-US"/>
            </a:br>
            <a:r>
              <a:rPr lang="en-US"/>
              <a:t>Backup Plan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Combine a full weekly backup with daily differential backups</a:t>
            </a:r>
          </a:p>
          <a:p>
            <a:r>
              <a:rPr lang="en-US"/>
              <a:t>Post the backup schedule and assign one person to perform them</a:t>
            </a:r>
          </a:p>
          <a:p>
            <a:r>
              <a:rPr lang="en-US"/>
              <a:t>Ensure that you can restore the data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Repairing or Recovering Windows Systems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NT and Windows 2000 include repair utilities built into their installation routines</a:t>
            </a:r>
          </a:p>
          <a:p>
            <a:pPr lvl="1"/>
            <a:r>
              <a:rPr lang="en-US"/>
              <a:t>They differ considerably from each other</a:t>
            </a:r>
          </a:p>
          <a:p>
            <a:pPr lvl="1"/>
            <a:r>
              <a:rPr lang="en-US"/>
              <a:t>The Windows 2000 repair facility is more powerful than that of Windows 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Uninterruptible Power Supply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device with a built-in battery, power conditioning, and surge protection</a:t>
            </a:r>
          </a:p>
          <a:p>
            <a:r>
              <a:rPr lang="en-US"/>
              <a:t>If the power goes out, the charged battery takes over long enough for you to perform an orderly shutdown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Fault-tolerant Systems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arrangement of physical or logical disks such that, if one disk fails, the data remains accessible without requiring restoration from backups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standard terminology for RAID (Redundant Arrays of Inexpensive Disks) arrays</a:t>
            </a:r>
          </a:p>
          <a:p>
            <a:pPr>
              <a:lnSpc>
                <a:spcPct val="90000"/>
              </a:lnSpc>
            </a:pPr>
            <a:r>
              <a:rPr lang="en-US" sz="2800"/>
              <a:t>Most popular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Disk mirroring (duplexing)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Disk striping with parity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4" name="Picture 4" descr="D:\A1996\Ch10\Tbl10-03.BMP"/>
          <p:cNvPicPr>
            <a:picLocks noChangeAspect="1" noChangeArrowheads="1"/>
          </p:cNvPicPr>
          <p:nvPr/>
        </p:nvPicPr>
        <p:blipFill>
          <a:blip r:embed="rId3"/>
          <a:srcRect l="4054" r="4074"/>
          <a:stretch>
            <a:fillRect/>
          </a:stretch>
        </p:blipFill>
        <p:spPr bwMode="auto">
          <a:xfrm>
            <a:off x="685800" y="255588"/>
            <a:ext cx="7769225" cy="6345237"/>
          </a:xfrm>
          <a:prstGeom prst="rect">
            <a:avLst/>
          </a:prstGeom>
          <a:noFill/>
          <a:ln w="38100">
            <a:solidFill>
              <a:srgbClr val="A2C1FE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1:  Disk Mirroring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Requires two disks, configured to work in tandem</a:t>
            </a:r>
          </a:p>
          <a:p>
            <a:r>
              <a:rPr lang="en-US"/>
              <a:t>If one disk fails, then the data remains accessible</a:t>
            </a:r>
          </a:p>
          <a:p>
            <a:r>
              <a:rPr lang="en-US"/>
              <a:t>Simple to set up and makes recovery from disk failures easy</a:t>
            </a:r>
          </a:p>
          <a:p>
            <a:r>
              <a:rPr lang="en-US"/>
              <a:t>Requires twice as much disk space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5:  Disk Striping </a:t>
            </a:r>
            <a:br>
              <a:rPr lang="en-US"/>
            </a:br>
            <a:r>
              <a:rPr lang="en-US"/>
              <a:t>with Parity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Parts of several physical disks link together in an array; data and parity information is written to all disks in this array</a:t>
            </a:r>
          </a:p>
          <a:p>
            <a:pPr>
              <a:lnSpc>
                <a:spcPct val="90000"/>
              </a:lnSpc>
            </a:pPr>
            <a:r>
              <a:rPr lang="en-US" sz="2800"/>
              <a:t>If one disk fails, the data may be reconstructed from the parity information written on the others</a:t>
            </a:r>
          </a:p>
          <a:p>
            <a:pPr>
              <a:lnSpc>
                <a:spcPct val="90000"/>
              </a:lnSpc>
            </a:pPr>
            <a:r>
              <a:rPr lang="en-US" sz="2800"/>
              <a:t>Uses space efficiently</a:t>
            </a:r>
          </a:p>
          <a:p>
            <a:pPr>
              <a:lnSpc>
                <a:spcPct val="90000"/>
              </a:lnSpc>
            </a:pPr>
            <a:r>
              <a:rPr lang="en-US" sz="2800"/>
              <a:t>Does not recover data as quickly as disk mirroring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5:  Disk Striping </a:t>
            </a:r>
            <a:br>
              <a:rPr lang="en-US"/>
            </a:br>
            <a:r>
              <a:rPr lang="en-US"/>
              <a:t>with Parity </a:t>
            </a:r>
          </a:p>
        </p:txBody>
      </p:sp>
      <p:pic>
        <p:nvPicPr>
          <p:cNvPr id="300036" name="Picture 4" descr="D:\A1996\Ch10\Fig10-09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7526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User Accounts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Two predefined accounts in Windows NT and Windows 2000</a:t>
            </a:r>
          </a:p>
          <a:p>
            <a:pPr lvl="1"/>
            <a:r>
              <a:rPr lang="en-US" sz="2400"/>
              <a:t>Administrative (for management duties)</a:t>
            </a:r>
          </a:p>
          <a:p>
            <a:pPr lvl="1"/>
            <a:r>
              <a:rPr lang="en-US" sz="2400"/>
              <a:t>Guest (for users who have no personal account in the local domain)</a:t>
            </a:r>
          </a:p>
          <a:p>
            <a:r>
              <a:rPr lang="en-US" sz="2800"/>
              <a:t>Network administration decisions relate to:</a:t>
            </a:r>
          </a:p>
          <a:p>
            <a:pPr lvl="1"/>
            <a:r>
              <a:rPr lang="en-US" sz="2400"/>
              <a:t>Passwords</a:t>
            </a:r>
          </a:p>
          <a:p>
            <a:pPr lvl="1"/>
            <a:r>
              <a:rPr lang="en-US" sz="2400"/>
              <a:t>Logon hours</a:t>
            </a:r>
          </a:p>
          <a:p>
            <a:pPr lvl="1"/>
            <a:r>
              <a:rPr lang="en-US" sz="2400"/>
              <a:t>Auditing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Intellimirror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Windows client/server application that creates a “smart back-up copy” of a Windows 2000 system on a Windows 2000 server</a:t>
            </a:r>
          </a:p>
          <a:p>
            <a:r>
              <a:rPr lang="en-US" sz="2800"/>
              <a:t>If a user wants to log onto another machine on the network, that user’s home desktop can be recreated elsewhere</a:t>
            </a:r>
          </a:p>
          <a:p>
            <a:r>
              <a:rPr lang="en-US" sz="2800"/>
              <a:t>Works from domain policy settings and user account permissions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Managing networked accounts</a:t>
            </a:r>
          </a:p>
          <a:p>
            <a:r>
              <a:rPr lang="en-US"/>
              <a:t>Managing network performance</a:t>
            </a:r>
          </a:p>
          <a:p>
            <a:r>
              <a:rPr lang="en-US"/>
              <a:t>Managing network data security</a:t>
            </a:r>
          </a:p>
          <a:p>
            <a:r>
              <a:rPr lang="en-US"/>
              <a:t>Avoiding data loss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Should users be able to change their passwords?</a:t>
            </a:r>
          </a:p>
          <a:p>
            <a:pPr>
              <a:lnSpc>
                <a:spcPct val="90000"/>
              </a:lnSpc>
            </a:pPr>
            <a:r>
              <a:rPr lang="en-US" sz="2800"/>
              <a:t>How often should they be changed?</a:t>
            </a:r>
          </a:p>
          <a:p>
            <a:pPr>
              <a:lnSpc>
                <a:spcPct val="90000"/>
              </a:lnSpc>
            </a:pPr>
            <a:r>
              <a:rPr lang="en-US" sz="2800"/>
              <a:t>How many letters should the password contain?</a:t>
            </a:r>
          </a:p>
          <a:p>
            <a:pPr>
              <a:lnSpc>
                <a:spcPct val="90000"/>
              </a:lnSpc>
            </a:pPr>
            <a:r>
              <a:rPr lang="en-US" sz="2800"/>
              <a:t>How often should users be able to reuse their passwords?</a:t>
            </a:r>
          </a:p>
          <a:p>
            <a:pPr>
              <a:lnSpc>
                <a:spcPct val="90000"/>
              </a:lnSpc>
            </a:pPr>
            <a:r>
              <a:rPr lang="en-US" sz="2800"/>
              <a:t>Should failed attempts to log on lead to account lockouts?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Logon Hours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Should users be restricted to logging on during certain hours of the day or only on certain days?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Auditing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Should user actions be tracked?</a:t>
            </a:r>
          </a:p>
          <a:p>
            <a:r>
              <a:rPr lang="en-US"/>
              <a:t>To what degree?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368</TotalTime>
  <Pages>42</Pages>
  <Words>1879</Words>
  <Application>Microsoft PowerPoint 4.0</Application>
  <PresentationFormat>On-screen Show (4:3)</PresentationFormat>
  <Paragraphs>257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Times New Roman</vt:lpstr>
      <vt:lpstr>Arial</vt:lpstr>
      <vt:lpstr>Wingdings</vt:lpstr>
      <vt:lpstr>azures</vt:lpstr>
      <vt:lpstr>Chapter 10: Network Administration and Support</vt:lpstr>
      <vt:lpstr>Learning Objectives</vt:lpstr>
      <vt:lpstr>Responsibilities of Network Administration </vt:lpstr>
      <vt:lpstr>Managing Networked Accounts</vt:lpstr>
      <vt:lpstr>User Accounts and Group Accounts</vt:lpstr>
      <vt:lpstr>Creating User Accounts</vt:lpstr>
      <vt:lpstr>Passwords</vt:lpstr>
      <vt:lpstr>Logon Hours</vt:lpstr>
      <vt:lpstr>Auditing</vt:lpstr>
      <vt:lpstr>Setting User Rights</vt:lpstr>
      <vt:lpstr>Local Groups </vt:lpstr>
      <vt:lpstr>Automatic Groups</vt:lpstr>
      <vt:lpstr>How Changes to User Accounts or Groups Are Reflected </vt:lpstr>
      <vt:lpstr>Managing Group Accounts</vt:lpstr>
      <vt:lpstr>Trust Relationships</vt:lpstr>
      <vt:lpstr>Trust Relationships</vt:lpstr>
      <vt:lpstr>Disabling and Deleting User Accounts</vt:lpstr>
      <vt:lpstr>Renaming and Copying User Accounts</vt:lpstr>
      <vt:lpstr>Renaming a User Account in Window NT Server</vt:lpstr>
      <vt:lpstr>Remaining a User Account in Window NT Server </vt:lpstr>
      <vt:lpstr>Managing Network Performance</vt:lpstr>
      <vt:lpstr>Data Reads and Writes</vt:lpstr>
      <vt:lpstr>Queued Commands</vt:lpstr>
      <vt:lpstr>Collisions per Second</vt:lpstr>
      <vt:lpstr>Security Errors</vt:lpstr>
      <vt:lpstr>Server Sessions</vt:lpstr>
      <vt:lpstr>Network Performance</vt:lpstr>
      <vt:lpstr>Event Viewer</vt:lpstr>
      <vt:lpstr>Event Viewer</vt:lpstr>
      <vt:lpstr>Event Viewer Logs </vt:lpstr>
      <vt:lpstr>Event Viewer Logs</vt:lpstr>
      <vt:lpstr>Performance Monitor</vt:lpstr>
      <vt:lpstr>Four Views in Performance Monitor</vt:lpstr>
      <vt:lpstr>Using Performance Monitor</vt:lpstr>
      <vt:lpstr>Most Important System Objects to Monitor</vt:lpstr>
      <vt:lpstr>Network Monitor</vt:lpstr>
      <vt:lpstr>Network Monitor</vt:lpstr>
      <vt:lpstr>Total System Management</vt:lpstr>
      <vt:lpstr>Monitoring Hard Drive Performance</vt:lpstr>
      <vt:lpstr>Monitoring Memory Use</vt:lpstr>
      <vt:lpstr>Monitoring CPU Utilization</vt:lpstr>
      <vt:lpstr>Monitoring Network Statistics</vt:lpstr>
      <vt:lpstr>Maintaining a Network History</vt:lpstr>
      <vt:lpstr>Managing Network Data Security</vt:lpstr>
      <vt:lpstr>Planning for Network Security</vt:lpstr>
      <vt:lpstr>Security Models</vt:lpstr>
      <vt:lpstr>Implementing Security</vt:lpstr>
      <vt:lpstr>New Security Features in Windows 2000</vt:lpstr>
      <vt:lpstr>Maintaining Security</vt:lpstr>
      <vt:lpstr>Avoiding Data Loss</vt:lpstr>
      <vt:lpstr>Tape Backup</vt:lpstr>
      <vt:lpstr>Aspects of a Successful  Backup Plan</vt:lpstr>
      <vt:lpstr>Repairing or Recovering Windows Systems</vt:lpstr>
      <vt:lpstr>Uninterruptible Power Supply</vt:lpstr>
      <vt:lpstr>Fault-tolerant Systems</vt:lpstr>
      <vt:lpstr>Slide 56</vt:lpstr>
      <vt:lpstr>RAID 1:  Disk Mirroring</vt:lpstr>
      <vt:lpstr>RAID 5:  Disk Striping  with Parity</vt:lpstr>
      <vt:lpstr>RAID 5:  Disk Striping  with Parity </vt:lpstr>
      <vt:lpstr>Intellimirror</vt:lpstr>
      <vt:lpstr>Chapter Summary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10:  Network Administration and Support </dc:subject>
  <dc:creator>Anne D. Ketchen</dc:creator>
  <cp:keywords/>
  <dc:description/>
  <cp:lastModifiedBy>MIKE</cp:lastModifiedBy>
  <cp:revision>73</cp:revision>
  <cp:lastPrinted>1998-01-08T03:03:18Z</cp:lastPrinted>
  <dcterms:created xsi:type="dcterms:W3CDTF">1997-12-10T02:29:25Z</dcterms:created>
  <dcterms:modified xsi:type="dcterms:W3CDTF">2010-01-04T21:07:17Z</dcterms:modified>
</cp:coreProperties>
</file>