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306" r:id="rId2"/>
    <p:sldId id="257" r:id="rId3"/>
    <p:sldId id="258" r:id="rId4"/>
    <p:sldId id="259" r:id="rId5"/>
    <p:sldId id="260" r:id="rId6"/>
    <p:sldId id="307" r:id="rId7"/>
    <p:sldId id="282" r:id="rId8"/>
    <p:sldId id="261" r:id="rId9"/>
    <p:sldId id="302" r:id="rId10"/>
    <p:sldId id="262" r:id="rId11"/>
    <p:sldId id="303" r:id="rId12"/>
    <p:sldId id="263" r:id="rId13"/>
    <p:sldId id="283" r:id="rId14"/>
    <p:sldId id="304" r:id="rId15"/>
    <p:sldId id="264" r:id="rId16"/>
    <p:sldId id="284" r:id="rId17"/>
    <p:sldId id="305" r:id="rId18"/>
    <p:sldId id="285" r:id="rId19"/>
    <p:sldId id="279" r:id="rId20"/>
    <p:sldId id="286" r:id="rId21"/>
    <p:sldId id="288" r:id="rId22"/>
    <p:sldId id="280" r:id="rId23"/>
    <p:sldId id="281" r:id="rId24"/>
    <p:sldId id="287" r:id="rId25"/>
    <p:sldId id="289" r:id="rId26"/>
    <p:sldId id="293" r:id="rId27"/>
    <p:sldId id="294" r:id="rId28"/>
    <p:sldId id="290" r:id="rId29"/>
    <p:sldId id="291" r:id="rId30"/>
    <p:sldId id="292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276" r:id="rId39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anose="02040602050305030304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anose="02040602050305030304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anose="02040602050305030304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anose="02040602050305030304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anose="02040602050305030304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anose="02040602050305030304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anose="02040602050305030304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anose="020406020503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>
          <p15:clr>
            <a:srgbClr val="A4A3A4"/>
          </p15:clr>
        </p15:guide>
        <p15:guide id="2" pos="49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FF"/>
    <a:srgbClr val="006666"/>
    <a:srgbClr val="5F5F5F"/>
    <a:srgbClr val="777777"/>
    <a:srgbClr val="9900CC"/>
    <a:srgbClr val="990099"/>
    <a:srgbClr val="CC0099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0"/>
      </p:cViewPr>
      <p:guideLst>
        <p:guide orient="horz" pos="288"/>
        <p:guide pos="49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204D67FD-E84A-42FD-8A17-F9B174ADA4FA}" type="slidenum">
              <a:rPr lang="en-US" sz="1400">
                <a:effectLst/>
              </a:rPr>
              <a:pPr algn="r"/>
              <a:t>‹#›</a:t>
            </a:fld>
            <a:endParaRPr lang="en-US" sz="1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1981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FA9A24AD-0BE7-4AA4-9B64-0EDDE3D0DA03}" type="slidenum">
              <a:rPr lang="en-US" sz="1400">
                <a:effectLst/>
              </a:rPr>
              <a:pPr algn="r"/>
              <a:t>‹#›</a:t>
            </a:fld>
            <a:endParaRPr lang="en-US" sz="1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72899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80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80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23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15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37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47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91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2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82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5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92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4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14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997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19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47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764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588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846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464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087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95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574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285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84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69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85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24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74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51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80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93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15048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23339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6688" y="60325"/>
            <a:ext cx="1943100" cy="56753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325"/>
            <a:ext cx="5678488" cy="56753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2976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22399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7427293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7388" y="1092200"/>
            <a:ext cx="3810000" cy="46434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092200"/>
            <a:ext cx="3810000" cy="46434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29250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14164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4612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4231659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6491814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0950181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6666">
                <a:gamma/>
                <a:shade val="46275"/>
                <a:invGamma/>
              </a:srgbClr>
            </a:gs>
            <a:gs pos="50000">
              <a:srgbClr val="006666"/>
            </a:gs>
            <a:gs pos="100000">
              <a:srgbClr val="006666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2"/>
          <p:cNvGrpSpPr>
            <a:grpSpLocks/>
          </p:cNvGrpSpPr>
          <p:nvPr/>
        </p:nvGrpSpPr>
        <p:grpSpPr bwMode="auto">
          <a:xfrm>
            <a:off x="457200" y="304800"/>
            <a:ext cx="8231188" cy="6183313"/>
            <a:chOff x="372" y="186"/>
            <a:chExt cx="5185" cy="3895"/>
          </a:xfrm>
        </p:grpSpPr>
        <p:grpSp>
          <p:nvGrpSpPr>
            <p:cNvPr id="48131" name="Group 3"/>
            <p:cNvGrpSpPr>
              <a:grpSpLocks/>
            </p:cNvGrpSpPr>
            <p:nvPr/>
          </p:nvGrpSpPr>
          <p:grpSpPr bwMode="auto">
            <a:xfrm>
              <a:off x="372" y="186"/>
              <a:ext cx="5185" cy="919"/>
              <a:chOff x="372" y="186"/>
              <a:chExt cx="5185" cy="919"/>
            </a:xfrm>
          </p:grpSpPr>
          <p:sp>
            <p:nvSpPr>
              <p:cNvPr id="48132" name="Freeform 4"/>
              <p:cNvSpPr>
                <a:spLocks/>
              </p:cNvSpPr>
              <p:nvPr/>
            </p:nvSpPr>
            <p:spPr bwMode="auto">
              <a:xfrm>
                <a:off x="372" y="192"/>
                <a:ext cx="86" cy="913"/>
              </a:xfrm>
              <a:custGeom>
                <a:avLst/>
                <a:gdLst>
                  <a:gd name="T0" fmla="*/ 0 w 86"/>
                  <a:gd name="T1" fmla="*/ 0 h 913"/>
                  <a:gd name="T2" fmla="*/ 85 w 86"/>
                  <a:gd name="T3" fmla="*/ 96 h 913"/>
                  <a:gd name="T4" fmla="*/ 85 w 86"/>
                  <a:gd name="T5" fmla="*/ 816 h 913"/>
                  <a:gd name="T6" fmla="*/ 0 w 86"/>
                  <a:gd name="T7" fmla="*/ 912 h 913"/>
                  <a:gd name="T8" fmla="*/ 0 w 86"/>
                  <a:gd name="T9" fmla="*/ 0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913">
                    <a:moveTo>
                      <a:pt x="0" y="0"/>
                    </a:moveTo>
                    <a:lnTo>
                      <a:pt x="85" y="96"/>
                    </a:lnTo>
                    <a:lnTo>
                      <a:pt x="85" y="816"/>
                    </a:lnTo>
                    <a:lnTo>
                      <a:pt x="0" y="91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33" name="Freeform 5"/>
              <p:cNvSpPr>
                <a:spLocks/>
              </p:cNvSpPr>
              <p:nvPr/>
            </p:nvSpPr>
            <p:spPr bwMode="auto">
              <a:xfrm>
                <a:off x="5470" y="186"/>
                <a:ext cx="87" cy="910"/>
              </a:xfrm>
              <a:custGeom>
                <a:avLst/>
                <a:gdLst>
                  <a:gd name="T0" fmla="*/ 86 w 87"/>
                  <a:gd name="T1" fmla="*/ 0 h 910"/>
                  <a:gd name="T2" fmla="*/ 0 w 87"/>
                  <a:gd name="T3" fmla="*/ 93 h 910"/>
                  <a:gd name="T4" fmla="*/ 0 w 87"/>
                  <a:gd name="T5" fmla="*/ 813 h 910"/>
                  <a:gd name="T6" fmla="*/ 86 w 87"/>
                  <a:gd name="T7" fmla="*/ 909 h 910"/>
                  <a:gd name="T8" fmla="*/ 86 w 87"/>
                  <a:gd name="T9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910">
                    <a:moveTo>
                      <a:pt x="86" y="0"/>
                    </a:moveTo>
                    <a:lnTo>
                      <a:pt x="0" y="93"/>
                    </a:lnTo>
                    <a:lnTo>
                      <a:pt x="0" y="813"/>
                    </a:lnTo>
                    <a:lnTo>
                      <a:pt x="86" y="909"/>
                    </a:lnTo>
                    <a:lnTo>
                      <a:pt x="86" y="0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34" name="Freeform 6"/>
              <p:cNvSpPr>
                <a:spLocks/>
              </p:cNvSpPr>
              <p:nvPr/>
            </p:nvSpPr>
            <p:spPr bwMode="auto">
              <a:xfrm>
                <a:off x="372" y="189"/>
                <a:ext cx="5185" cy="103"/>
              </a:xfrm>
              <a:custGeom>
                <a:avLst/>
                <a:gdLst>
                  <a:gd name="T0" fmla="*/ 0 w 5185"/>
                  <a:gd name="T1" fmla="*/ 0 h 103"/>
                  <a:gd name="T2" fmla="*/ 5184 w 5185"/>
                  <a:gd name="T3" fmla="*/ 3 h 103"/>
                  <a:gd name="T4" fmla="*/ 5093 w 5185"/>
                  <a:gd name="T5" fmla="*/ 102 h 103"/>
                  <a:gd name="T6" fmla="*/ 88 w 5185"/>
                  <a:gd name="T7" fmla="*/ 102 h 103"/>
                  <a:gd name="T8" fmla="*/ 0 w 5185"/>
                  <a:gd name="T9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85" h="103">
                    <a:moveTo>
                      <a:pt x="0" y="0"/>
                    </a:moveTo>
                    <a:lnTo>
                      <a:pt x="5184" y="3"/>
                    </a:lnTo>
                    <a:lnTo>
                      <a:pt x="5093" y="102"/>
                    </a:lnTo>
                    <a:lnTo>
                      <a:pt x="88" y="10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135" name="Group 7"/>
            <p:cNvGrpSpPr>
              <a:grpSpLocks/>
            </p:cNvGrpSpPr>
            <p:nvPr/>
          </p:nvGrpSpPr>
          <p:grpSpPr bwMode="auto">
            <a:xfrm>
              <a:off x="372" y="291"/>
              <a:ext cx="5185" cy="3790"/>
              <a:chOff x="372" y="291"/>
              <a:chExt cx="5185" cy="3790"/>
            </a:xfrm>
          </p:grpSpPr>
          <p:sp>
            <p:nvSpPr>
              <p:cNvPr id="48136" name="Freeform 8"/>
              <p:cNvSpPr>
                <a:spLocks/>
              </p:cNvSpPr>
              <p:nvPr/>
            </p:nvSpPr>
            <p:spPr bwMode="auto">
              <a:xfrm>
                <a:off x="372" y="807"/>
                <a:ext cx="79" cy="3274"/>
              </a:xfrm>
              <a:custGeom>
                <a:avLst/>
                <a:gdLst>
                  <a:gd name="T0" fmla="*/ 0 w 79"/>
                  <a:gd name="T1" fmla="*/ 0 h 3274"/>
                  <a:gd name="T2" fmla="*/ 78 w 79"/>
                  <a:gd name="T3" fmla="*/ 107 h 3274"/>
                  <a:gd name="T4" fmla="*/ 78 w 79"/>
                  <a:gd name="T5" fmla="*/ 3166 h 3274"/>
                  <a:gd name="T6" fmla="*/ 0 w 79"/>
                  <a:gd name="T7" fmla="*/ 3273 h 3274"/>
                  <a:gd name="T8" fmla="*/ 0 w 79"/>
                  <a:gd name="T9" fmla="*/ 0 h 3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274">
                    <a:moveTo>
                      <a:pt x="0" y="0"/>
                    </a:moveTo>
                    <a:lnTo>
                      <a:pt x="78" y="107"/>
                    </a:lnTo>
                    <a:lnTo>
                      <a:pt x="78" y="3166"/>
                    </a:lnTo>
                    <a:lnTo>
                      <a:pt x="0" y="327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37" name="Freeform 9"/>
              <p:cNvSpPr>
                <a:spLocks/>
              </p:cNvSpPr>
              <p:nvPr/>
            </p:nvSpPr>
            <p:spPr bwMode="auto">
              <a:xfrm>
                <a:off x="5470" y="747"/>
                <a:ext cx="84" cy="3325"/>
              </a:xfrm>
              <a:custGeom>
                <a:avLst/>
                <a:gdLst>
                  <a:gd name="T0" fmla="*/ 83 w 84"/>
                  <a:gd name="T1" fmla="*/ 0 h 3325"/>
                  <a:gd name="T2" fmla="*/ 3 w 84"/>
                  <a:gd name="T3" fmla="*/ 109 h 3325"/>
                  <a:gd name="T4" fmla="*/ 0 w 84"/>
                  <a:gd name="T5" fmla="*/ 3233 h 3325"/>
                  <a:gd name="T6" fmla="*/ 83 w 84"/>
                  <a:gd name="T7" fmla="*/ 3324 h 3325"/>
                  <a:gd name="T8" fmla="*/ 83 w 84"/>
                  <a:gd name="T9" fmla="*/ 0 h 3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3325">
                    <a:moveTo>
                      <a:pt x="83" y="0"/>
                    </a:moveTo>
                    <a:lnTo>
                      <a:pt x="3" y="109"/>
                    </a:lnTo>
                    <a:lnTo>
                      <a:pt x="0" y="3233"/>
                    </a:lnTo>
                    <a:lnTo>
                      <a:pt x="83" y="3324"/>
                    </a:lnTo>
                    <a:lnTo>
                      <a:pt x="83" y="0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38" name="Freeform 10"/>
              <p:cNvSpPr>
                <a:spLocks/>
              </p:cNvSpPr>
              <p:nvPr/>
            </p:nvSpPr>
            <p:spPr bwMode="auto">
              <a:xfrm>
                <a:off x="372" y="3984"/>
                <a:ext cx="5185" cy="88"/>
              </a:xfrm>
              <a:custGeom>
                <a:avLst/>
                <a:gdLst>
                  <a:gd name="T0" fmla="*/ 0 w 5185"/>
                  <a:gd name="T1" fmla="*/ 87 h 88"/>
                  <a:gd name="T2" fmla="*/ 5184 w 5185"/>
                  <a:gd name="T3" fmla="*/ 87 h 88"/>
                  <a:gd name="T4" fmla="*/ 5095 w 5185"/>
                  <a:gd name="T5" fmla="*/ 0 h 88"/>
                  <a:gd name="T6" fmla="*/ 89 w 5185"/>
                  <a:gd name="T7" fmla="*/ 0 h 88"/>
                  <a:gd name="T8" fmla="*/ 0 w 5185"/>
                  <a:gd name="T9" fmla="*/ 8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85" h="88">
                    <a:moveTo>
                      <a:pt x="0" y="87"/>
                    </a:moveTo>
                    <a:lnTo>
                      <a:pt x="5184" y="87"/>
                    </a:lnTo>
                    <a:lnTo>
                      <a:pt x="5095" y="0"/>
                    </a:lnTo>
                    <a:lnTo>
                      <a:pt x="89" y="0"/>
                    </a:lnTo>
                    <a:lnTo>
                      <a:pt x="0" y="87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39" name="Rectangle 11"/>
              <p:cNvSpPr>
                <a:spLocks noChangeArrowheads="1"/>
              </p:cNvSpPr>
              <p:nvPr/>
            </p:nvSpPr>
            <p:spPr bwMode="auto">
              <a:xfrm>
                <a:off x="457" y="291"/>
                <a:ext cx="5013" cy="36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8140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325"/>
            <a:ext cx="7772400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8141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7388" y="1092200"/>
            <a:ext cx="7772400" cy="464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8142" name="Rectangle 14"/>
          <p:cNvSpPr>
            <a:spLocks noChangeArrowheads="1"/>
          </p:cNvSpPr>
          <p:nvPr/>
        </p:nvSpPr>
        <p:spPr bwMode="auto">
          <a:xfrm>
            <a:off x="8305800" y="6445250"/>
            <a:ext cx="585788" cy="36353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>
                <a:effectLst/>
              </a:rPr>
              <a:t>  </a:t>
            </a:r>
            <a:fld id="{350124B2-E1A4-473A-9E8A-264B5E801720}" type="slidenum">
              <a:rPr lang="en-US" sz="1800">
                <a:effectLst/>
              </a:rPr>
              <a:pPr algn="l"/>
              <a:t>‹#›</a:t>
            </a:fld>
            <a:endParaRPr lang="en-US" sz="1800">
              <a:effectLst/>
            </a:endParaRPr>
          </a:p>
        </p:txBody>
      </p:sp>
      <p:sp>
        <p:nvSpPr>
          <p:cNvPr id="48143" name="Rectangle 15"/>
          <p:cNvSpPr>
            <a:spLocks noChangeArrowheads="1"/>
          </p:cNvSpPr>
          <p:nvPr/>
        </p:nvSpPr>
        <p:spPr bwMode="auto">
          <a:xfrm>
            <a:off x="7851775" y="6170613"/>
            <a:ext cx="831850" cy="6381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1800">
                <a:effectLst/>
              </a:rPr>
              <a:t>            Slide</a:t>
            </a:r>
          </a:p>
        </p:txBody>
      </p:sp>
      <p:sp>
        <p:nvSpPr>
          <p:cNvPr id="48144" name="Rectangle 16"/>
          <p:cNvSpPr>
            <a:spLocks noChangeArrowheads="1"/>
          </p:cNvSpPr>
          <p:nvPr/>
        </p:nvSpPr>
        <p:spPr bwMode="auto">
          <a:xfrm>
            <a:off x="693738" y="6376988"/>
            <a:ext cx="3236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© 2003  South-Western/Thomson Learning™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anose="0204060205030503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anose="0204060205030503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anose="0204060205030503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anose="0204060205030503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anose="0204060205030503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anose="0204060205030503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anose="0204060205030503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anose="0204060205030503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SzPct val="75000"/>
        <a:buFont typeface="Monotype Sorts" pitchFamily="2" charset="2"/>
        <a:buChar char="n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SzPct val="12500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5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8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9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0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2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745" y="1013181"/>
            <a:ext cx="7632510" cy="2387600"/>
          </a:xfrm>
        </p:spPr>
        <p:txBody>
          <a:bodyPr/>
          <a:lstStyle/>
          <a:p>
            <a:r>
              <a:rPr lang="en-US" dirty="0"/>
              <a:t>Regression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6600" dirty="0">
                <a:solidFill>
                  <a:srgbClr val="FFFF00"/>
                </a:solidFill>
              </a:rPr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98734862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1038" y="176213"/>
            <a:ext cx="7772400" cy="604837"/>
          </a:xfrm>
          <a:noFill/>
          <a:ln/>
        </p:spPr>
        <p:txBody>
          <a:bodyPr/>
          <a:lstStyle/>
          <a:p>
            <a:r>
              <a:rPr lang="en-US" dirty="0"/>
              <a:t>Stepwise Regression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52450" y="1047750"/>
            <a:ext cx="3028950" cy="9906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Compute 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stat. and</a:t>
            </a:r>
          </a:p>
          <a:p>
            <a:pPr>
              <a:lnSpc>
                <a:spcPct val="80000"/>
              </a:lnSpc>
            </a:pP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-value for each indep.</a:t>
            </a:r>
          </a:p>
          <a:p>
            <a:pPr>
              <a:lnSpc>
                <a:spcPct val="8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variable in model</a:t>
            </a: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1390650" y="5734050"/>
            <a:ext cx="1352550" cy="438150"/>
          </a:xfrm>
          <a:prstGeom prst="flowChartTerminator">
            <a:avLst/>
          </a:prstGeom>
          <a:gradFill rotWithShape="0">
            <a:gsLst>
              <a:gs pos="0">
                <a:srgbClr val="339933">
                  <a:gamma/>
                  <a:shade val="46275"/>
                  <a:invGamma/>
                </a:srgbClr>
              </a:gs>
              <a:gs pos="50000">
                <a:srgbClr val="339933"/>
              </a:gs>
              <a:gs pos="100000">
                <a:srgbClr val="339933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Start</a:t>
            </a:r>
          </a:p>
        </p:txBody>
      </p:sp>
      <p:sp>
        <p:nvSpPr>
          <p:cNvPr id="16391" name="AutoShape 7"/>
          <p:cNvSpPr>
            <a:spLocks noChangeArrowheads="1"/>
          </p:cNvSpPr>
          <p:nvPr/>
        </p:nvSpPr>
        <p:spPr bwMode="auto">
          <a:xfrm>
            <a:off x="723900" y="2400300"/>
            <a:ext cx="2686050" cy="1371600"/>
          </a:xfrm>
          <a:prstGeom prst="flowChartDecision">
            <a:avLst/>
          </a:prstGeom>
          <a:gradFill rotWithShape="0">
            <a:gsLst>
              <a:gs pos="0">
                <a:srgbClr val="5F5F5F">
                  <a:gamma/>
                  <a:shade val="46275"/>
                  <a:invGamma/>
                </a:srgbClr>
              </a:gs>
              <a:gs pos="50000">
                <a:srgbClr val="5F5F5F"/>
              </a:gs>
              <a:gs pos="100000">
                <a:srgbClr val="5F5F5F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8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Any</a:t>
            </a:r>
          </a:p>
          <a:p>
            <a:pPr>
              <a:lnSpc>
                <a:spcPct val="80000"/>
              </a:lnSpc>
            </a:pP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-value &gt; 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</a:rPr>
              <a:t>alpha </a:t>
            </a:r>
          </a:p>
          <a:p>
            <a:pPr>
              <a:lnSpc>
                <a:spcPct val="80000"/>
              </a:lnSpc>
            </a:pP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</a:rPr>
              <a:t>to remove</a:t>
            </a:r>
          </a:p>
          <a:p>
            <a:pPr>
              <a:lnSpc>
                <a:spcPct val="8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  <p:sp>
        <p:nvSpPr>
          <p:cNvPr id="16395" name="AutoShape 11"/>
          <p:cNvSpPr>
            <a:spLocks noChangeArrowheads="1"/>
          </p:cNvSpPr>
          <p:nvPr/>
        </p:nvSpPr>
        <p:spPr bwMode="auto">
          <a:xfrm>
            <a:off x="6381750" y="5772150"/>
            <a:ext cx="1371600" cy="438150"/>
          </a:xfrm>
          <a:prstGeom prst="flowChartTerminator">
            <a:avLst/>
          </a:prstGeom>
          <a:gradFill rotWithShape="0">
            <a:gsLst>
              <a:gs pos="0">
                <a:srgbClr val="800000">
                  <a:gamma/>
                  <a:shade val="46275"/>
                  <a:invGamma/>
                </a:srgbClr>
              </a:gs>
              <a:gs pos="50000">
                <a:srgbClr val="800000"/>
              </a:gs>
              <a:gs pos="100000">
                <a:srgbClr val="800000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Stop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3848100" y="2571750"/>
            <a:ext cx="2895600" cy="10287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Indep. variable with</a:t>
            </a:r>
          </a:p>
          <a:p>
            <a:pPr>
              <a:lnSpc>
                <a:spcPct val="8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largest 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-value is</a:t>
            </a:r>
          </a:p>
          <a:p>
            <a:pPr>
              <a:lnSpc>
                <a:spcPct val="8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removed from model</a:t>
            </a: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552450" y="4133850"/>
            <a:ext cx="3028950" cy="10477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Compute 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stat. and</a:t>
            </a:r>
          </a:p>
          <a:p>
            <a:pPr>
              <a:lnSpc>
                <a:spcPct val="80000"/>
              </a:lnSpc>
            </a:pP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-value for each indep.</a:t>
            </a:r>
          </a:p>
          <a:p>
            <a:pPr>
              <a:lnSpc>
                <a:spcPct val="8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variable </a:t>
            </a:r>
            <a:r>
              <a:rPr lang="en-US" u="sng">
                <a:effectLst>
                  <a:outerShdw blurRad="38100" dist="38100" dir="2700000" algn="tl">
                    <a:srgbClr val="000000"/>
                  </a:outerShdw>
                </a:effectLst>
              </a:rPr>
              <a:t>not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in model</a:t>
            </a:r>
          </a:p>
        </p:txBody>
      </p:sp>
      <p:sp>
        <p:nvSpPr>
          <p:cNvPr id="16400" name="AutoShape 16"/>
          <p:cNvSpPr>
            <a:spLocks noChangeArrowheads="1"/>
          </p:cNvSpPr>
          <p:nvPr/>
        </p:nvSpPr>
        <p:spPr bwMode="auto">
          <a:xfrm>
            <a:off x="5753100" y="3962400"/>
            <a:ext cx="2628900" cy="1390650"/>
          </a:xfrm>
          <a:prstGeom prst="flowChartDecision">
            <a:avLst/>
          </a:prstGeom>
          <a:gradFill rotWithShape="0">
            <a:gsLst>
              <a:gs pos="0">
                <a:srgbClr val="5F5F5F">
                  <a:gamma/>
                  <a:shade val="46275"/>
                  <a:invGamma/>
                </a:srgbClr>
              </a:gs>
              <a:gs pos="50000">
                <a:srgbClr val="5F5F5F"/>
              </a:gs>
              <a:gs pos="100000">
                <a:srgbClr val="5F5F5F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8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Any</a:t>
            </a:r>
          </a:p>
          <a:p>
            <a:pPr>
              <a:lnSpc>
                <a:spcPct val="80000"/>
              </a:lnSpc>
            </a:pP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-value &lt; 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</a:rPr>
              <a:t>alpha </a:t>
            </a:r>
          </a:p>
          <a:p>
            <a:pPr>
              <a:lnSpc>
                <a:spcPct val="80000"/>
              </a:lnSpc>
            </a:pP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</a:rPr>
              <a:t>to enter</a:t>
            </a:r>
          </a:p>
          <a:p>
            <a:pPr>
              <a:lnSpc>
                <a:spcPct val="8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5619750" y="1047750"/>
            <a:ext cx="2895600" cy="9906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Indep. variable with</a:t>
            </a:r>
          </a:p>
          <a:p>
            <a:pPr>
              <a:lnSpc>
                <a:spcPct val="8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smallest 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-value is</a:t>
            </a:r>
          </a:p>
          <a:p>
            <a:pPr>
              <a:lnSpc>
                <a:spcPct val="8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entered into model</a:t>
            </a:r>
          </a:p>
        </p:txBody>
      </p:sp>
      <p:cxnSp>
        <p:nvCxnSpPr>
          <p:cNvPr id="16402" name="AutoShape 18"/>
          <p:cNvCxnSpPr>
            <a:cxnSpLocks noChangeShapeType="1"/>
            <a:stCxn id="16389" idx="2"/>
            <a:endCxn id="16391" idx="0"/>
          </p:cNvCxnSpPr>
          <p:nvPr/>
        </p:nvCxnSpPr>
        <p:spPr bwMode="auto">
          <a:xfrm rot="5400000">
            <a:off x="1885950" y="2219325"/>
            <a:ext cx="3619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3" name="AutoShape 19"/>
          <p:cNvCxnSpPr>
            <a:cxnSpLocks noChangeShapeType="1"/>
            <a:stCxn id="16391" idx="3"/>
            <a:endCxn id="16397" idx="1"/>
          </p:cNvCxnSpPr>
          <p:nvPr/>
        </p:nvCxnSpPr>
        <p:spPr bwMode="auto">
          <a:xfrm>
            <a:off x="3409950" y="3086100"/>
            <a:ext cx="4381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4" name="AutoShape 20"/>
          <p:cNvCxnSpPr>
            <a:cxnSpLocks noChangeShapeType="1"/>
            <a:stCxn id="16400" idx="0"/>
            <a:endCxn id="16401" idx="2"/>
          </p:cNvCxnSpPr>
          <p:nvPr/>
        </p:nvCxnSpPr>
        <p:spPr bwMode="auto">
          <a:xfrm rot="16200000">
            <a:off x="6105525" y="3000375"/>
            <a:ext cx="19240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5" name="AutoShape 21"/>
          <p:cNvCxnSpPr>
            <a:cxnSpLocks noChangeShapeType="1"/>
            <a:stCxn id="16399" idx="3"/>
            <a:endCxn id="16400" idx="1"/>
          </p:cNvCxnSpPr>
          <p:nvPr/>
        </p:nvCxnSpPr>
        <p:spPr bwMode="auto">
          <a:xfrm>
            <a:off x="3581400" y="4657725"/>
            <a:ext cx="21717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6" name="AutoShape 22"/>
          <p:cNvCxnSpPr>
            <a:cxnSpLocks noChangeShapeType="1"/>
            <a:stCxn id="16401" idx="1"/>
            <a:endCxn id="16389" idx="3"/>
          </p:cNvCxnSpPr>
          <p:nvPr/>
        </p:nvCxnSpPr>
        <p:spPr bwMode="auto">
          <a:xfrm rot="10800000">
            <a:off x="3581400" y="1543050"/>
            <a:ext cx="20383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7" name="AutoShape 23"/>
          <p:cNvCxnSpPr>
            <a:cxnSpLocks noChangeShapeType="1"/>
          </p:cNvCxnSpPr>
          <p:nvPr/>
        </p:nvCxnSpPr>
        <p:spPr bwMode="auto">
          <a:xfrm rot="16200000">
            <a:off x="4581525" y="2066925"/>
            <a:ext cx="10096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8" name="AutoShape 24"/>
          <p:cNvCxnSpPr>
            <a:cxnSpLocks noChangeShapeType="1"/>
            <a:stCxn id="16391" idx="2"/>
            <a:endCxn id="16399" idx="0"/>
          </p:cNvCxnSpPr>
          <p:nvPr/>
        </p:nvCxnSpPr>
        <p:spPr bwMode="auto">
          <a:xfrm rot="5400000">
            <a:off x="1885950" y="3952875"/>
            <a:ext cx="3619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9" name="AutoShape 25"/>
          <p:cNvCxnSpPr>
            <a:cxnSpLocks noChangeShapeType="1"/>
            <a:stCxn id="16388" idx="0"/>
            <a:endCxn id="16399" idx="2"/>
          </p:cNvCxnSpPr>
          <p:nvPr/>
        </p:nvCxnSpPr>
        <p:spPr bwMode="auto">
          <a:xfrm rot="16200000">
            <a:off x="1790700" y="5457825"/>
            <a:ext cx="5524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0" name="AutoShape 26"/>
          <p:cNvCxnSpPr>
            <a:cxnSpLocks noChangeShapeType="1"/>
            <a:stCxn id="16400" idx="2"/>
            <a:endCxn id="16395" idx="0"/>
          </p:cNvCxnSpPr>
          <p:nvPr/>
        </p:nvCxnSpPr>
        <p:spPr bwMode="auto">
          <a:xfrm rot="5400000">
            <a:off x="6858000" y="5562600"/>
            <a:ext cx="419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7088188" y="5314950"/>
            <a:ext cx="5683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No</a:t>
            </a:r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2078038" y="3695700"/>
            <a:ext cx="5683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No</a:t>
            </a:r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7073900" y="3581400"/>
            <a:ext cx="6223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Yes</a:t>
            </a:r>
          </a:p>
        </p:txBody>
      </p:sp>
      <p:sp>
        <p:nvSpPr>
          <p:cNvPr id="16414" name="Text Box 30"/>
          <p:cNvSpPr txBox="1">
            <a:spLocks noChangeArrowheads="1"/>
          </p:cNvSpPr>
          <p:nvPr/>
        </p:nvSpPr>
        <p:spPr bwMode="auto">
          <a:xfrm>
            <a:off x="3195638" y="2628900"/>
            <a:ext cx="6223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Yes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262" y="1078552"/>
            <a:ext cx="7772400" cy="4643438"/>
          </a:xfrm>
        </p:spPr>
        <p:txBody>
          <a:bodyPr anchor="ctr"/>
          <a:lstStyle/>
          <a:p>
            <a:pPr marL="0" indent="0">
              <a:buNone/>
            </a:pPr>
            <a:r>
              <a:rPr lang="en-US" sz="6600" dirty="0" smtClean="0"/>
              <a:t>Forward</a:t>
            </a:r>
          </a:p>
          <a:p>
            <a:pPr marL="0" indent="0">
              <a:buNone/>
            </a:pPr>
            <a:r>
              <a:rPr lang="en-US" sz="8800" dirty="0" smtClean="0"/>
              <a:t>Regression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66379455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1038" y="1090613"/>
            <a:ext cx="7772400" cy="4381500"/>
          </a:xfrm>
          <a:noFill/>
          <a:ln/>
        </p:spPr>
        <p:txBody>
          <a:bodyPr/>
          <a:lstStyle/>
          <a:p>
            <a:r>
              <a:rPr lang="en-US"/>
              <a:t>This procedure is similar to stepwise-regression, but does not permit a variable to be deleted.</a:t>
            </a:r>
          </a:p>
          <a:p>
            <a:r>
              <a:rPr lang="en-US"/>
              <a:t>This forward-selection procedure starts with no independent variables.</a:t>
            </a:r>
          </a:p>
          <a:p>
            <a:r>
              <a:rPr lang="en-US"/>
              <a:t>It adds variables one at a time as long as a significant reduction in the error sum of squares (SSE) can be achieved.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681038" y="176213"/>
            <a:ext cx="7772400" cy="604837"/>
          </a:xfrm>
          <a:noFill/>
          <a:ln/>
        </p:spPr>
        <p:txBody>
          <a:bodyPr/>
          <a:lstStyle/>
          <a:p>
            <a:r>
              <a:rPr lang="en-US" dirty="0"/>
              <a:t>Forward Selection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 Selection</a:t>
            </a:r>
          </a:p>
        </p:txBody>
      </p:sp>
      <p:sp>
        <p:nvSpPr>
          <p:cNvPr id="59397" name="AutoShape 5"/>
          <p:cNvSpPr>
            <a:spLocks noChangeArrowheads="1"/>
          </p:cNvSpPr>
          <p:nvPr/>
        </p:nvSpPr>
        <p:spPr bwMode="auto">
          <a:xfrm>
            <a:off x="1295400" y="1066800"/>
            <a:ext cx="2990850" cy="762000"/>
          </a:xfrm>
          <a:prstGeom prst="flowChartTerminator">
            <a:avLst/>
          </a:prstGeom>
          <a:gradFill rotWithShape="0">
            <a:gsLst>
              <a:gs pos="0">
                <a:srgbClr val="339933">
                  <a:gamma/>
                  <a:shade val="46275"/>
                  <a:invGamma/>
                </a:srgbClr>
              </a:gs>
              <a:gs pos="50000">
                <a:srgbClr val="339933"/>
              </a:gs>
              <a:gs pos="100000">
                <a:srgbClr val="339933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Start with </a:t>
            </a:r>
            <a:r>
              <a:rPr lang="en-US" u="sng">
                <a:effectLst>
                  <a:outerShdw blurRad="38100" dist="38100" dir="2700000" algn="tl">
                    <a:srgbClr val="000000"/>
                  </a:outerShdw>
                </a:effectLst>
              </a:rPr>
              <a:t>no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indep.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variables in model</a:t>
            </a:r>
          </a:p>
        </p:txBody>
      </p:sp>
      <p:sp>
        <p:nvSpPr>
          <p:cNvPr id="59399" name="AutoShape 7"/>
          <p:cNvSpPr>
            <a:spLocks noChangeArrowheads="1"/>
          </p:cNvSpPr>
          <p:nvPr/>
        </p:nvSpPr>
        <p:spPr bwMode="auto">
          <a:xfrm>
            <a:off x="2095500" y="5600700"/>
            <a:ext cx="1390650" cy="438150"/>
          </a:xfrm>
          <a:prstGeom prst="flowChartTerminator">
            <a:avLst/>
          </a:prstGeom>
          <a:gradFill rotWithShape="0">
            <a:gsLst>
              <a:gs pos="0">
                <a:srgbClr val="800000">
                  <a:gamma/>
                  <a:shade val="46275"/>
                  <a:invGamma/>
                </a:srgbClr>
              </a:gs>
              <a:gs pos="50000">
                <a:srgbClr val="800000"/>
              </a:gs>
              <a:gs pos="100000">
                <a:srgbClr val="800000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Stop</a:t>
            </a: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1238250" y="2266950"/>
            <a:ext cx="3105150" cy="10477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Compute 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stat. and</a:t>
            </a:r>
          </a:p>
          <a:p>
            <a:pPr>
              <a:lnSpc>
                <a:spcPct val="80000"/>
              </a:lnSpc>
            </a:pP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-value for each indep.</a:t>
            </a:r>
          </a:p>
          <a:p>
            <a:pPr>
              <a:lnSpc>
                <a:spcPct val="8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variable </a:t>
            </a:r>
            <a:r>
              <a:rPr lang="en-US" u="sng">
                <a:effectLst>
                  <a:outerShdw blurRad="38100" dist="38100" dir="2700000" algn="tl">
                    <a:srgbClr val="000000"/>
                  </a:outerShdw>
                </a:effectLst>
              </a:rPr>
              <a:t>not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in model</a:t>
            </a:r>
          </a:p>
        </p:txBody>
      </p:sp>
      <p:sp>
        <p:nvSpPr>
          <p:cNvPr id="59402" name="AutoShape 10"/>
          <p:cNvSpPr>
            <a:spLocks noChangeArrowheads="1"/>
          </p:cNvSpPr>
          <p:nvPr/>
        </p:nvSpPr>
        <p:spPr bwMode="auto">
          <a:xfrm>
            <a:off x="1504950" y="3771900"/>
            <a:ext cx="2571750" cy="1390650"/>
          </a:xfrm>
          <a:prstGeom prst="flowChartDecision">
            <a:avLst/>
          </a:prstGeom>
          <a:gradFill rotWithShape="0">
            <a:gsLst>
              <a:gs pos="0">
                <a:srgbClr val="5F5F5F">
                  <a:gamma/>
                  <a:shade val="46275"/>
                  <a:invGamma/>
                </a:srgbClr>
              </a:gs>
              <a:gs pos="50000">
                <a:srgbClr val="5F5F5F"/>
              </a:gs>
              <a:gs pos="100000">
                <a:srgbClr val="5F5F5F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8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Any</a:t>
            </a:r>
          </a:p>
          <a:p>
            <a:pPr>
              <a:lnSpc>
                <a:spcPct val="80000"/>
              </a:lnSpc>
            </a:pP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-value &lt; 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</a:rPr>
              <a:t>alpha </a:t>
            </a:r>
          </a:p>
          <a:p>
            <a:pPr>
              <a:lnSpc>
                <a:spcPct val="80000"/>
              </a:lnSpc>
            </a:pP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</a:rPr>
              <a:t>to enter</a:t>
            </a:r>
          </a:p>
          <a:p>
            <a:pPr>
              <a:lnSpc>
                <a:spcPct val="8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4991100" y="3943350"/>
            <a:ext cx="2895600" cy="10477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Indep. variable with</a:t>
            </a:r>
          </a:p>
          <a:p>
            <a:pPr>
              <a:lnSpc>
                <a:spcPct val="8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smallest 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-value is</a:t>
            </a:r>
          </a:p>
          <a:p>
            <a:pPr>
              <a:lnSpc>
                <a:spcPct val="8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entered into model</a:t>
            </a:r>
          </a:p>
        </p:txBody>
      </p:sp>
      <p:cxnSp>
        <p:nvCxnSpPr>
          <p:cNvPr id="59412" name="AutoShape 20"/>
          <p:cNvCxnSpPr>
            <a:cxnSpLocks noChangeShapeType="1"/>
            <a:stCxn id="59402" idx="2"/>
            <a:endCxn id="59399" idx="0"/>
          </p:cNvCxnSpPr>
          <p:nvPr/>
        </p:nvCxnSpPr>
        <p:spPr bwMode="auto">
          <a:xfrm rot="5400000">
            <a:off x="2571750" y="5381625"/>
            <a:ext cx="4381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2820988" y="5143500"/>
            <a:ext cx="5683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No</a:t>
            </a:r>
          </a:p>
        </p:txBody>
      </p:sp>
      <p:sp>
        <p:nvSpPr>
          <p:cNvPr id="59415" name="Text Box 23"/>
          <p:cNvSpPr txBox="1">
            <a:spLocks noChangeArrowheads="1"/>
          </p:cNvSpPr>
          <p:nvPr/>
        </p:nvSpPr>
        <p:spPr bwMode="auto">
          <a:xfrm>
            <a:off x="4044950" y="4019550"/>
            <a:ext cx="6223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Yes</a:t>
            </a:r>
          </a:p>
        </p:txBody>
      </p:sp>
      <p:cxnSp>
        <p:nvCxnSpPr>
          <p:cNvPr id="59417" name="AutoShape 25"/>
          <p:cNvCxnSpPr>
            <a:cxnSpLocks noChangeShapeType="1"/>
            <a:stCxn id="59401" idx="2"/>
            <a:endCxn id="59402" idx="0"/>
          </p:cNvCxnSpPr>
          <p:nvPr/>
        </p:nvCxnSpPr>
        <p:spPr bwMode="auto">
          <a:xfrm rot="5400000">
            <a:off x="2562225" y="3543300"/>
            <a:ext cx="457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8" name="AutoShape 26"/>
          <p:cNvCxnSpPr>
            <a:cxnSpLocks noChangeShapeType="1"/>
            <a:stCxn id="59402" idx="3"/>
            <a:endCxn id="59403" idx="1"/>
          </p:cNvCxnSpPr>
          <p:nvPr/>
        </p:nvCxnSpPr>
        <p:spPr bwMode="auto">
          <a:xfrm>
            <a:off x="4076700" y="4467225"/>
            <a:ext cx="9144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19" name="AutoShape 27"/>
          <p:cNvCxnSpPr>
            <a:cxnSpLocks noChangeShapeType="1"/>
            <a:stCxn id="59403" idx="0"/>
            <a:endCxn id="59401" idx="3"/>
          </p:cNvCxnSpPr>
          <p:nvPr/>
        </p:nvCxnSpPr>
        <p:spPr bwMode="auto">
          <a:xfrm rot="5400000" flipH="1">
            <a:off x="4814887" y="2319338"/>
            <a:ext cx="1152525" cy="20955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20" name="AutoShape 28"/>
          <p:cNvCxnSpPr>
            <a:cxnSpLocks noChangeShapeType="1"/>
            <a:stCxn id="59397" idx="2"/>
            <a:endCxn id="59401" idx="0"/>
          </p:cNvCxnSpPr>
          <p:nvPr/>
        </p:nvCxnSpPr>
        <p:spPr bwMode="auto">
          <a:xfrm rot="5400000">
            <a:off x="2571750" y="2047875"/>
            <a:ext cx="4381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262" y="1078552"/>
            <a:ext cx="7772400" cy="4643438"/>
          </a:xfrm>
        </p:spPr>
        <p:txBody>
          <a:bodyPr anchor="ctr"/>
          <a:lstStyle/>
          <a:p>
            <a:pPr marL="0" indent="0">
              <a:buNone/>
            </a:pPr>
            <a:r>
              <a:rPr lang="en-US" sz="6600" dirty="0"/>
              <a:t>Backward</a:t>
            </a:r>
            <a:endParaRPr lang="en-US" sz="6600" dirty="0" smtClean="0"/>
          </a:p>
          <a:p>
            <a:pPr marL="0" indent="0">
              <a:buNone/>
            </a:pPr>
            <a:r>
              <a:rPr lang="en-US" sz="8800" dirty="0" smtClean="0"/>
              <a:t>Regression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693263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1038" y="1090613"/>
            <a:ext cx="7772400" cy="4381500"/>
          </a:xfrm>
          <a:noFill/>
          <a:ln/>
        </p:spPr>
        <p:txBody>
          <a:bodyPr/>
          <a:lstStyle/>
          <a:p>
            <a:r>
              <a:rPr lang="en-US"/>
              <a:t>This procedure begins with a model that includes all the independent variables the modeler wants considered.</a:t>
            </a:r>
          </a:p>
          <a:p>
            <a:r>
              <a:rPr lang="en-US"/>
              <a:t>It then attempts to delete one variable at a time by determining whether the least significant variable currently in the model can be removed because its </a:t>
            </a:r>
            <a:r>
              <a:rPr lang="en-US" i="1"/>
              <a:t>p</a:t>
            </a:r>
            <a:r>
              <a:rPr lang="en-US"/>
              <a:t>-value is less than the user-specified or default value.</a:t>
            </a:r>
          </a:p>
          <a:p>
            <a:r>
              <a:rPr lang="en-US"/>
              <a:t>Once a variable has been removed from the model it cannot reenter at a subsequent step.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1038" y="157163"/>
            <a:ext cx="7772400" cy="604837"/>
          </a:xfrm>
          <a:noFill/>
          <a:ln/>
        </p:spPr>
        <p:txBody>
          <a:bodyPr/>
          <a:lstStyle/>
          <a:p>
            <a:r>
              <a:rPr lang="en-US" dirty="0"/>
              <a:t>Backward Elimination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1275"/>
            <a:ext cx="7772400" cy="814388"/>
          </a:xfrm>
        </p:spPr>
        <p:txBody>
          <a:bodyPr/>
          <a:lstStyle/>
          <a:p>
            <a:r>
              <a:rPr lang="en-US"/>
              <a:t>Backward Elimination</a:t>
            </a:r>
          </a:p>
        </p:txBody>
      </p:sp>
      <p:sp>
        <p:nvSpPr>
          <p:cNvPr id="60421" name="AutoShape 5"/>
          <p:cNvSpPr>
            <a:spLocks noChangeArrowheads="1"/>
          </p:cNvSpPr>
          <p:nvPr/>
        </p:nvSpPr>
        <p:spPr bwMode="auto">
          <a:xfrm>
            <a:off x="2095500" y="5581650"/>
            <a:ext cx="1390650" cy="438150"/>
          </a:xfrm>
          <a:prstGeom prst="flowChartTerminator">
            <a:avLst/>
          </a:prstGeom>
          <a:gradFill rotWithShape="0">
            <a:gsLst>
              <a:gs pos="0">
                <a:srgbClr val="800000">
                  <a:gamma/>
                  <a:shade val="46275"/>
                  <a:invGamma/>
                </a:srgbClr>
              </a:gs>
              <a:gs pos="50000">
                <a:srgbClr val="800000"/>
              </a:gs>
              <a:gs pos="100000">
                <a:srgbClr val="800000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Stop</a:t>
            </a: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1238250" y="2247900"/>
            <a:ext cx="3105150" cy="10477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Compute 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stat. and</a:t>
            </a:r>
          </a:p>
          <a:p>
            <a:pPr>
              <a:lnSpc>
                <a:spcPct val="80000"/>
              </a:lnSpc>
            </a:pP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-value for each indep.</a:t>
            </a:r>
          </a:p>
          <a:p>
            <a:pPr>
              <a:lnSpc>
                <a:spcPct val="8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variable in model</a:t>
            </a:r>
          </a:p>
        </p:txBody>
      </p:sp>
      <p:sp>
        <p:nvSpPr>
          <p:cNvPr id="60423" name="AutoShape 7"/>
          <p:cNvSpPr>
            <a:spLocks noChangeArrowheads="1"/>
          </p:cNvSpPr>
          <p:nvPr/>
        </p:nvSpPr>
        <p:spPr bwMode="auto">
          <a:xfrm>
            <a:off x="1504950" y="3752850"/>
            <a:ext cx="2571750" cy="1390650"/>
          </a:xfrm>
          <a:prstGeom prst="flowChartDecision">
            <a:avLst/>
          </a:prstGeom>
          <a:gradFill rotWithShape="0">
            <a:gsLst>
              <a:gs pos="0">
                <a:srgbClr val="5F5F5F">
                  <a:gamma/>
                  <a:shade val="46275"/>
                  <a:invGamma/>
                </a:srgbClr>
              </a:gs>
              <a:gs pos="50000">
                <a:srgbClr val="5F5F5F"/>
              </a:gs>
              <a:gs pos="100000">
                <a:srgbClr val="5F5F5F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8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Any</a:t>
            </a:r>
          </a:p>
          <a:p>
            <a:pPr>
              <a:lnSpc>
                <a:spcPct val="80000"/>
              </a:lnSpc>
            </a:pP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-value &gt; 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</a:rPr>
              <a:t>alpha </a:t>
            </a:r>
          </a:p>
          <a:p>
            <a:pPr>
              <a:lnSpc>
                <a:spcPct val="80000"/>
              </a:lnSpc>
            </a:pP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</a:rPr>
              <a:t>to remove</a:t>
            </a:r>
          </a:p>
          <a:p>
            <a:pPr>
              <a:lnSpc>
                <a:spcPct val="8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4991100" y="3924300"/>
            <a:ext cx="2895600" cy="10477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Indep. variable with</a:t>
            </a:r>
          </a:p>
          <a:p>
            <a:pPr>
              <a:lnSpc>
                <a:spcPct val="8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largest 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-value is</a:t>
            </a:r>
          </a:p>
          <a:p>
            <a:pPr>
              <a:lnSpc>
                <a:spcPct val="8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removed from model</a:t>
            </a:r>
          </a:p>
        </p:txBody>
      </p:sp>
      <p:cxnSp>
        <p:nvCxnSpPr>
          <p:cNvPr id="60425" name="AutoShape 9"/>
          <p:cNvCxnSpPr>
            <a:cxnSpLocks noChangeShapeType="1"/>
            <a:stCxn id="60423" idx="2"/>
            <a:endCxn id="60421" idx="0"/>
          </p:cNvCxnSpPr>
          <p:nvPr/>
        </p:nvCxnSpPr>
        <p:spPr bwMode="auto">
          <a:xfrm rot="5400000">
            <a:off x="2571750" y="5362575"/>
            <a:ext cx="4381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2820988" y="5124450"/>
            <a:ext cx="5683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No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4044950" y="4000500"/>
            <a:ext cx="6223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Yes</a:t>
            </a:r>
          </a:p>
        </p:txBody>
      </p:sp>
      <p:cxnSp>
        <p:nvCxnSpPr>
          <p:cNvPr id="60428" name="AutoShape 12"/>
          <p:cNvCxnSpPr>
            <a:cxnSpLocks noChangeShapeType="1"/>
            <a:stCxn id="60422" idx="2"/>
            <a:endCxn id="60423" idx="0"/>
          </p:cNvCxnSpPr>
          <p:nvPr/>
        </p:nvCxnSpPr>
        <p:spPr bwMode="auto">
          <a:xfrm rot="5400000">
            <a:off x="2562225" y="3524250"/>
            <a:ext cx="457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9" name="AutoShape 13"/>
          <p:cNvCxnSpPr>
            <a:cxnSpLocks noChangeShapeType="1"/>
            <a:stCxn id="60423" idx="3"/>
            <a:endCxn id="60424" idx="1"/>
          </p:cNvCxnSpPr>
          <p:nvPr/>
        </p:nvCxnSpPr>
        <p:spPr bwMode="auto">
          <a:xfrm>
            <a:off x="4076700" y="4448175"/>
            <a:ext cx="9144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30" name="AutoShape 14"/>
          <p:cNvCxnSpPr>
            <a:cxnSpLocks noChangeShapeType="1"/>
            <a:stCxn id="60424" idx="0"/>
            <a:endCxn id="60422" idx="3"/>
          </p:cNvCxnSpPr>
          <p:nvPr/>
        </p:nvCxnSpPr>
        <p:spPr bwMode="auto">
          <a:xfrm rot="5400000" flipH="1">
            <a:off x="4814887" y="2300288"/>
            <a:ext cx="1152525" cy="20955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1" name="AutoShape 15"/>
          <p:cNvCxnSpPr>
            <a:cxnSpLocks noChangeShapeType="1"/>
            <a:endCxn id="60422" idx="0"/>
          </p:cNvCxnSpPr>
          <p:nvPr/>
        </p:nvCxnSpPr>
        <p:spPr bwMode="auto">
          <a:xfrm rot="5400000">
            <a:off x="2600325" y="2057400"/>
            <a:ext cx="381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32" name="AutoShape 16"/>
          <p:cNvSpPr>
            <a:spLocks noChangeArrowheads="1"/>
          </p:cNvSpPr>
          <p:nvPr/>
        </p:nvSpPr>
        <p:spPr bwMode="auto">
          <a:xfrm>
            <a:off x="1295400" y="1066800"/>
            <a:ext cx="2990850" cy="762000"/>
          </a:xfrm>
          <a:prstGeom prst="flowChartTerminator">
            <a:avLst/>
          </a:prstGeom>
          <a:gradFill rotWithShape="0">
            <a:gsLst>
              <a:gs pos="0">
                <a:srgbClr val="339933">
                  <a:gamma/>
                  <a:shade val="46275"/>
                  <a:invGamma/>
                </a:srgbClr>
              </a:gs>
              <a:gs pos="50000">
                <a:srgbClr val="339933"/>
              </a:gs>
              <a:gs pos="100000">
                <a:srgbClr val="339933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Start with </a:t>
            </a:r>
            <a:r>
              <a:rPr lang="en-US" u="sng">
                <a:effectLst>
                  <a:outerShdw blurRad="38100" dist="38100" dir="2700000" algn="tl">
                    <a:srgbClr val="000000"/>
                  </a:outerShdw>
                </a:effectLst>
              </a:rPr>
              <a:t>all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indep.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variables in model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72" y="368491"/>
            <a:ext cx="8306486" cy="541816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>
                <a:solidFill>
                  <a:srgbClr val="FFC000"/>
                </a:solidFill>
              </a:rPr>
              <a:t>PRACTICAL</a:t>
            </a:r>
            <a:r>
              <a:rPr lang="en-US" sz="6000" dirty="0" smtClean="0">
                <a:solidFill>
                  <a:srgbClr val="FFC00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6000" dirty="0" smtClean="0">
                <a:solidFill>
                  <a:srgbClr val="FFC000"/>
                </a:solidFill>
              </a:rPr>
              <a:t>UNDERSTANDING OF </a:t>
            </a:r>
          </a:p>
          <a:p>
            <a:pPr marL="0" indent="0" algn="ctr">
              <a:buNone/>
            </a:pPr>
            <a:r>
              <a:rPr lang="en-US" sz="6000" b="1" dirty="0" smtClean="0">
                <a:solidFill>
                  <a:srgbClr val="FFC000"/>
                </a:solidFill>
              </a:rPr>
              <a:t>STEP METHODS</a:t>
            </a:r>
            <a:endParaRPr lang="en-US" sz="6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3170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 </a:t>
            </a:r>
            <a:r>
              <a:rPr lang="en-US" dirty="0"/>
              <a:t>Clarksville Homes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228600">
              <a:buFont typeface="Monotype Sorts" pitchFamily="2" charset="2"/>
              <a:buNone/>
            </a:pPr>
            <a:r>
              <a:rPr lang="en-US" dirty="0">
                <a:cs typeface="Arial" panose="020B0604020202020204" pitchFamily="34" charset="0"/>
              </a:rPr>
              <a:t>	Tony Zamora, a real estate investor, has just moved to Clarksville and wants to learn about the city’s residential real estate market.  Tony has randomly selected 25 house-for-sale listings from the Sunday newspaper and collected the data listed on the next three slides.</a:t>
            </a:r>
          </a:p>
          <a:p>
            <a:pPr marL="228600" indent="228600">
              <a:buFont typeface="Monotype Sorts" pitchFamily="2" charset="2"/>
              <a:buNone/>
            </a:pPr>
            <a:r>
              <a:rPr lang="en-US" dirty="0">
                <a:cs typeface="Arial" panose="020B0604020202020204" pitchFamily="34" charset="0"/>
              </a:rPr>
              <a:t>	Develop, using the backward elimination procedure, a multiple regression model to predict the selling price of a house in Clarksville.</a:t>
            </a:r>
            <a:endParaRPr lang="en-US" dirty="0">
              <a:cs typeface="Times New Roman" panose="02020603050405020304" pitchFamily="18" charset="0"/>
            </a:endParaRPr>
          </a:p>
          <a:p>
            <a:pPr marL="228600" indent="228600"/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6525"/>
            <a:ext cx="7772400" cy="814388"/>
          </a:xfrm>
        </p:spPr>
        <p:txBody>
          <a:bodyPr/>
          <a:lstStyle/>
          <a:p>
            <a:r>
              <a:rPr lang="en-US"/>
              <a:t>Using Excel to Perform the</a:t>
            </a:r>
            <a:br>
              <a:rPr lang="en-US"/>
            </a:br>
            <a:r>
              <a:rPr lang="en-US"/>
              <a:t>Backward Elimination Procedure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rgbClr val="66FFFF"/>
                </a:solidFill>
                <a:effectLst/>
              </a:rPr>
              <a:t>Worksheet (showing partial data)</a:t>
            </a:r>
            <a:r>
              <a:rPr lang="en-US">
                <a:solidFill>
                  <a:srgbClr val="FFFFFF"/>
                </a:solidFill>
                <a:effectLst/>
              </a:rPr>
              <a:t>	</a:t>
            </a:r>
          </a:p>
          <a:p>
            <a:pPr>
              <a:buFont typeface="Monotype Sorts" pitchFamily="2" charset="2"/>
              <a:buNone/>
            </a:pPr>
            <a:endParaRPr lang="en-US"/>
          </a:p>
        </p:txBody>
      </p:sp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514350" y="1714500"/>
          <a:ext cx="8115300" cy="394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0" name="Worksheet" r:id="rId4" imgW="3724772" imgH="1962632" progId="Excel.Sheet.8">
                  <p:embed/>
                </p:oleObj>
              </mc:Choice>
              <mc:Fallback>
                <p:oleObj name="Worksheet" r:id="rId4" imgW="3724772" imgH="1962632" progId="Excel.Shee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1714500"/>
                        <a:ext cx="8115300" cy="394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917575" y="5781675"/>
            <a:ext cx="3567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Note:  Rows 10-26 are not shown.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488"/>
            <a:ext cx="7772400" cy="947737"/>
          </a:xfrm>
          <a:noFill/>
          <a:ln/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4400" dirty="0"/>
              <a:t>Regression Analysis: 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Model </a:t>
            </a:r>
            <a:r>
              <a:rPr lang="en-US" sz="4400" dirty="0"/>
              <a:t>Building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025" y="2412004"/>
            <a:ext cx="7727950" cy="34671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General Linear </a:t>
            </a:r>
            <a:r>
              <a:rPr lang="en-US" dirty="0" smtClean="0"/>
              <a:t>Model-MLR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Determining When to Add or Delete Variables</a:t>
            </a:r>
          </a:p>
          <a:p>
            <a:pPr>
              <a:lnSpc>
                <a:spcPct val="90000"/>
              </a:lnSpc>
            </a:pPr>
            <a:r>
              <a:rPr lang="en-US" dirty="0"/>
              <a:t>Analysis of a Larger Problem</a:t>
            </a:r>
          </a:p>
          <a:p>
            <a:pPr>
              <a:lnSpc>
                <a:spcPct val="90000"/>
              </a:lnSpc>
            </a:pPr>
            <a:r>
              <a:rPr lang="en-US" dirty="0"/>
              <a:t>Variable-Selection Procedures</a:t>
            </a:r>
          </a:p>
          <a:p>
            <a:pPr>
              <a:lnSpc>
                <a:spcPct val="90000"/>
              </a:lnSpc>
            </a:pPr>
            <a:r>
              <a:rPr lang="en-US" dirty="0"/>
              <a:t>Residual Analysis</a:t>
            </a:r>
          </a:p>
          <a:p>
            <a:pPr>
              <a:lnSpc>
                <a:spcPct val="90000"/>
              </a:lnSpc>
            </a:pPr>
            <a:r>
              <a:rPr lang="en-US" dirty="0"/>
              <a:t>Multiple Regression </a:t>
            </a:r>
            <a:r>
              <a:rPr lang="en-US" dirty="0" smtClean="0"/>
              <a:t>Approach </a:t>
            </a:r>
            <a:r>
              <a:rPr lang="en-US" dirty="0"/>
              <a:t>	</a:t>
            </a:r>
            <a:r>
              <a:rPr lang="en-US" dirty="0" smtClean="0"/>
              <a:t>to </a:t>
            </a:r>
            <a:r>
              <a:rPr lang="en-US" dirty="0"/>
              <a:t>Analysis of </a:t>
            </a:r>
            <a:r>
              <a:rPr lang="en-US" dirty="0" smtClean="0"/>
              <a:t>Variance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6525"/>
            <a:ext cx="7772400" cy="814388"/>
          </a:xfrm>
        </p:spPr>
        <p:txBody>
          <a:bodyPr/>
          <a:lstStyle/>
          <a:p>
            <a:r>
              <a:rPr lang="en-US"/>
              <a:t>Using Excel to Perform the</a:t>
            </a:r>
            <a:br>
              <a:rPr lang="en-US"/>
            </a:br>
            <a:r>
              <a:rPr lang="en-US"/>
              <a:t>Backward Elimination Procedure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66FFFF"/>
                </a:solidFill>
                <a:effectLst/>
              </a:rPr>
              <a:t>Worksheet (showing partial data)</a:t>
            </a:r>
            <a:endParaRPr lang="en-US">
              <a:solidFill>
                <a:srgbClr val="FFFFFF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n-US"/>
          </a:p>
        </p:txBody>
      </p:sp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514350" y="1714500"/>
          <a:ext cx="8115300" cy="394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0" name="Worksheet" r:id="rId4" imgW="3724772" imgH="1962632" progId="Excel.Sheet.8">
                  <p:embed/>
                </p:oleObj>
              </mc:Choice>
              <mc:Fallback>
                <p:oleObj name="Worksheet" r:id="rId4" imgW="3724772" imgH="1962632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1714500"/>
                        <a:ext cx="8115300" cy="394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917575" y="5781675"/>
            <a:ext cx="571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Note:  Rows 2-9 are hidden and rows 18-26 not shown.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6525"/>
            <a:ext cx="7772400" cy="814388"/>
          </a:xfrm>
        </p:spPr>
        <p:txBody>
          <a:bodyPr/>
          <a:lstStyle/>
          <a:p>
            <a:r>
              <a:rPr lang="en-US"/>
              <a:t>Using Excel to Perform the</a:t>
            </a:r>
            <a:br>
              <a:rPr lang="en-US"/>
            </a:br>
            <a:r>
              <a:rPr lang="en-US"/>
              <a:t>Backward Elimination Procedure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66FFFF"/>
                </a:solidFill>
                <a:effectLst/>
              </a:rPr>
              <a:t>Worksheet (showing partial data)</a:t>
            </a: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14350" y="1714500"/>
          <a:ext cx="81153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8" name="Worksheet" r:id="rId4" imgW="3724772" imgH="2124316" progId="Excel.Sheet.8">
                  <p:embed/>
                </p:oleObj>
              </mc:Choice>
              <mc:Fallback>
                <p:oleObj name="Worksheet" r:id="rId4" imgW="3724772" imgH="2124316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1714500"/>
                        <a:ext cx="8115300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917575" y="5991225"/>
            <a:ext cx="310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Note:  Rows 2-17 are hidden.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6525"/>
            <a:ext cx="7772400" cy="814388"/>
          </a:xfrm>
        </p:spPr>
        <p:txBody>
          <a:bodyPr/>
          <a:lstStyle/>
          <a:p>
            <a:r>
              <a:rPr lang="en-US"/>
              <a:t>Using Excel to Perform the</a:t>
            </a:r>
            <a:br>
              <a:rPr lang="en-US"/>
            </a:br>
            <a:r>
              <a:rPr lang="en-US"/>
              <a:t>Backward Elimination Procedure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308100"/>
            <a:ext cx="7772400" cy="4643438"/>
          </a:xfrm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Value Worksheet (partial)</a:t>
            </a:r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1104900" y="1987550"/>
          <a:ext cx="6851650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1" name="Worksheet" r:id="rId4" imgW="2972161" imgH="1791182" progId="Excel.Sheet.8">
                  <p:embed/>
                </p:oleObj>
              </mc:Choice>
              <mc:Fallback>
                <p:oleObj name="Worksheet" r:id="rId4" imgW="2972161" imgH="1791182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1987550"/>
                        <a:ext cx="6851650" cy="366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1925"/>
            <a:ext cx="7772400" cy="814388"/>
          </a:xfrm>
        </p:spPr>
        <p:txBody>
          <a:bodyPr/>
          <a:lstStyle/>
          <a:p>
            <a:r>
              <a:rPr lang="en-US"/>
              <a:t>Using Excel to Perform the</a:t>
            </a:r>
            <a:br>
              <a:rPr lang="en-US"/>
            </a:br>
            <a:r>
              <a:rPr lang="en-US"/>
              <a:t>Backward Elimination Procedure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358900"/>
            <a:ext cx="7772400" cy="4643438"/>
          </a:xfrm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Value Worksheet (partial)</a:t>
            </a:r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571500" y="2057400"/>
          <a:ext cx="7874000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5" name="Worksheet" r:id="rId4" imgW="3781831" imgH="1305407" progId="Excel.Sheet.8">
                  <p:embed/>
                </p:oleObj>
              </mc:Choice>
              <mc:Fallback>
                <p:oleObj name="Worksheet" r:id="rId4" imgW="3781831" imgH="1305407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057400"/>
                        <a:ext cx="7874000" cy="291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6525"/>
            <a:ext cx="7772400" cy="814388"/>
          </a:xfrm>
        </p:spPr>
        <p:txBody>
          <a:bodyPr/>
          <a:lstStyle/>
          <a:p>
            <a:r>
              <a:rPr lang="en-US"/>
              <a:t>Using Excel to Perform the</a:t>
            </a:r>
            <a:br>
              <a:rPr lang="en-US"/>
            </a:br>
            <a:r>
              <a:rPr lang="en-US"/>
              <a:t>Backward Elimination Procedure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346200"/>
            <a:ext cx="7772400" cy="4643438"/>
          </a:xfrm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Value Worksheet (partial)</a:t>
            </a:r>
          </a:p>
        </p:txBody>
      </p:sp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1295400" y="2101850"/>
          <a:ext cx="6534150" cy="321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3" name="Worksheet" r:id="rId4" imgW="2972161" imgH="1467091" progId="Excel.Sheet.8">
                  <p:embed/>
                </p:oleObj>
              </mc:Choice>
              <mc:Fallback>
                <p:oleObj name="Worksheet" r:id="rId4" imgW="2972161" imgH="1467091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101850"/>
                        <a:ext cx="6534150" cy="321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6525"/>
            <a:ext cx="7772400" cy="814388"/>
          </a:xfrm>
        </p:spPr>
        <p:txBody>
          <a:bodyPr/>
          <a:lstStyle/>
          <a:p>
            <a:r>
              <a:rPr lang="en-US"/>
              <a:t>Using Excel to Perform the</a:t>
            </a:r>
            <a:br>
              <a:rPr lang="en-US"/>
            </a:br>
            <a:r>
              <a:rPr lang="en-US"/>
              <a:t>Backward Elimination Procedure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88" y="1384300"/>
            <a:ext cx="7772400" cy="4643438"/>
          </a:xfrm>
        </p:spPr>
        <p:txBody>
          <a:bodyPr/>
          <a:lstStyle/>
          <a:p>
            <a:r>
              <a:rPr lang="en-US" i="1" dirty="0"/>
              <a:t>Cars</a:t>
            </a:r>
            <a:r>
              <a:rPr lang="en-US" dirty="0"/>
              <a:t> (garage size) is the independent variable with the highest </a:t>
            </a:r>
            <a:r>
              <a:rPr lang="en-US" i="1" dirty="0"/>
              <a:t>p</a:t>
            </a:r>
            <a:r>
              <a:rPr lang="en-US" dirty="0"/>
              <a:t>-value (.697) &gt; .05</a:t>
            </a:r>
          </a:p>
          <a:p>
            <a:r>
              <a:rPr lang="en-US" b="1" i="1" dirty="0">
                <a:solidFill>
                  <a:srgbClr val="FFC000"/>
                </a:solidFill>
              </a:rPr>
              <a:t>Cars </a:t>
            </a:r>
            <a:r>
              <a:rPr lang="en-US" b="1" dirty="0">
                <a:solidFill>
                  <a:srgbClr val="FFC000"/>
                </a:solidFill>
              </a:rPr>
              <a:t>is removed from the model</a:t>
            </a:r>
          </a:p>
          <a:p>
            <a:r>
              <a:rPr lang="en-US" dirty="0"/>
              <a:t>Multiple regression is performed again on the remaining independent variables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6525"/>
            <a:ext cx="7772400" cy="814388"/>
          </a:xfrm>
        </p:spPr>
        <p:txBody>
          <a:bodyPr/>
          <a:lstStyle/>
          <a:p>
            <a:r>
              <a:rPr lang="en-US"/>
              <a:t>Using Excel to Perform the</a:t>
            </a:r>
            <a:br>
              <a:rPr lang="en-US"/>
            </a:br>
            <a:r>
              <a:rPr lang="en-US"/>
              <a:t>Backward Elimination Procedure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257300"/>
            <a:ext cx="7772400" cy="4643438"/>
          </a:xfrm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Value Worksheet (partial)</a:t>
            </a:r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1104900" y="1936750"/>
          <a:ext cx="6851650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3" name="Worksheet" r:id="rId4" imgW="2972161" imgH="1791182" progId="Excel.Sheet.8">
                  <p:embed/>
                </p:oleObj>
              </mc:Choice>
              <mc:Fallback>
                <p:oleObj name="Worksheet" r:id="rId4" imgW="2972161" imgH="1791182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1936750"/>
                        <a:ext cx="6851650" cy="366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6525"/>
            <a:ext cx="7772400" cy="814388"/>
          </a:xfrm>
        </p:spPr>
        <p:txBody>
          <a:bodyPr/>
          <a:lstStyle/>
          <a:p>
            <a:r>
              <a:rPr lang="en-US"/>
              <a:t>Using Excel to Perform the</a:t>
            </a:r>
            <a:br>
              <a:rPr lang="en-US"/>
            </a:br>
            <a:r>
              <a:rPr lang="en-US"/>
              <a:t>Backward Elimination Procedure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320800"/>
            <a:ext cx="7772400" cy="4643438"/>
          </a:xfrm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Value Worksheet (partial)</a:t>
            </a:r>
          </a:p>
        </p:txBody>
      </p:sp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571500" y="2019300"/>
          <a:ext cx="7874000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7" name="Worksheet" r:id="rId4" imgW="3781831" imgH="1305407" progId="Excel.Sheet.8">
                  <p:embed/>
                </p:oleObj>
              </mc:Choice>
              <mc:Fallback>
                <p:oleObj name="Worksheet" r:id="rId4" imgW="3781831" imgH="1305407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019300"/>
                        <a:ext cx="7874000" cy="291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6525"/>
            <a:ext cx="7772400" cy="814388"/>
          </a:xfrm>
        </p:spPr>
        <p:txBody>
          <a:bodyPr/>
          <a:lstStyle/>
          <a:p>
            <a:r>
              <a:rPr lang="en-US"/>
              <a:t>Using Excel to Perform the</a:t>
            </a:r>
            <a:br>
              <a:rPr lang="en-US"/>
            </a:br>
            <a:r>
              <a:rPr lang="en-US"/>
              <a:t>Backward Elimination Procedure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295400"/>
            <a:ext cx="7772400" cy="4643438"/>
          </a:xfrm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Value Worksheet (partial)</a:t>
            </a: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1295400" y="2051050"/>
          <a:ext cx="6534150" cy="321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1" name="Worksheet" r:id="rId4" imgW="2972161" imgH="1467091" progId="Excel.Sheet.8">
                  <p:embed/>
                </p:oleObj>
              </mc:Choice>
              <mc:Fallback>
                <p:oleObj name="Worksheet" r:id="rId4" imgW="2972161" imgH="1467091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051050"/>
                        <a:ext cx="6534150" cy="321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6525"/>
            <a:ext cx="7772400" cy="814388"/>
          </a:xfrm>
        </p:spPr>
        <p:txBody>
          <a:bodyPr/>
          <a:lstStyle/>
          <a:p>
            <a:r>
              <a:rPr lang="en-US"/>
              <a:t>Using Excel to Perform the</a:t>
            </a:r>
            <a:br>
              <a:rPr lang="en-US"/>
            </a:br>
            <a:r>
              <a:rPr lang="en-US"/>
              <a:t>Backward Elimination Procedure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88" y="1524000"/>
            <a:ext cx="7772400" cy="4643438"/>
          </a:xfrm>
        </p:spPr>
        <p:txBody>
          <a:bodyPr/>
          <a:lstStyle/>
          <a:p>
            <a:r>
              <a:rPr lang="en-US" i="1" dirty="0"/>
              <a:t>Bedrooms</a:t>
            </a:r>
            <a:r>
              <a:rPr lang="en-US" dirty="0"/>
              <a:t> is the independent variable with the highest </a:t>
            </a:r>
            <a:r>
              <a:rPr lang="en-US" i="1" dirty="0"/>
              <a:t>p</a:t>
            </a:r>
            <a:r>
              <a:rPr lang="en-US" dirty="0"/>
              <a:t>-value (.281) &gt; .05</a:t>
            </a:r>
          </a:p>
          <a:p>
            <a:r>
              <a:rPr lang="en-US" b="1" i="1" dirty="0">
                <a:solidFill>
                  <a:srgbClr val="FFC000"/>
                </a:solidFill>
              </a:rPr>
              <a:t>Bedrooms </a:t>
            </a:r>
            <a:r>
              <a:rPr lang="en-US" b="1" dirty="0">
                <a:solidFill>
                  <a:srgbClr val="FFC000"/>
                </a:solidFill>
              </a:rPr>
              <a:t>is removed from the model</a:t>
            </a:r>
          </a:p>
          <a:p>
            <a:r>
              <a:rPr lang="en-US" dirty="0"/>
              <a:t>Multiple regression is performed again on the remaining independent variables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1524000" y="5384800"/>
            <a:ext cx="6081713" cy="595313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2947988" y="3803650"/>
            <a:ext cx="3192462" cy="5651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368675" y="2655888"/>
            <a:ext cx="2336800" cy="522287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0025"/>
            <a:ext cx="7772400" cy="547688"/>
          </a:xfrm>
          <a:noFill/>
          <a:ln/>
        </p:spPr>
        <p:txBody>
          <a:bodyPr/>
          <a:lstStyle/>
          <a:p>
            <a:r>
              <a:rPr lang="en-US"/>
              <a:t>General Linear Model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1090613"/>
            <a:ext cx="7772400" cy="50990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/>
              <a:t>	Models in which the parameters (</a:t>
            </a:r>
            <a:r>
              <a:rPr lang="en-US" i="1">
                <a:latin typeface="Symbol" panose="05050102010706020507" pitchFamily="18" charset="2"/>
              </a:rPr>
              <a:t></a:t>
            </a:r>
            <a:r>
              <a:rPr lang="en-US" baseline="-25000"/>
              <a:t>0</a:t>
            </a:r>
            <a:r>
              <a:rPr lang="en-US"/>
              <a:t>, </a:t>
            </a:r>
            <a:r>
              <a:rPr lang="en-US" i="1">
                <a:latin typeface="Symbol" panose="05050102010706020507" pitchFamily="18" charset="2"/>
              </a:rPr>
              <a:t></a:t>
            </a:r>
            <a:r>
              <a:rPr lang="en-US" baseline="-25000"/>
              <a:t>1</a:t>
            </a:r>
            <a:r>
              <a:rPr lang="en-US"/>
              <a:t>, . . . , </a:t>
            </a:r>
            <a:r>
              <a:rPr lang="en-US" i="1">
                <a:latin typeface="Symbol" panose="05050102010706020507" pitchFamily="18" charset="2"/>
              </a:rPr>
              <a:t></a:t>
            </a:r>
            <a:r>
              <a:rPr lang="en-US" i="1" baseline="-25000"/>
              <a:t>p</a:t>
            </a:r>
            <a:r>
              <a:rPr lang="en-US"/>
              <a:t> ) all </a:t>
            </a:r>
          </a:p>
          <a:p>
            <a:pPr>
              <a:buFont typeface="Monotype Sorts" pitchFamily="2" charset="2"/>
              <a:buNone/>
            </a:pPr>
            <a:r>
              <a:rPr lang="en-US"/>
              <a:t>have exponents of one are called </a:t>
            </a:r>
            <a:r>
              <a:rPr lang="en-US" u="sng"/>
              <a:t>linear models</a:t>
            </a:r>
            <a:r>
              <a:rPr lang="en-US"/>
              <a:t>.</a:t>
            </a:r>
          </a:p>
          <a:p>
            <a:pPr>
              <a:buFont typeface="Monotype Sorts" pitchFamily="2" charset="2"/>
              <a:buNone/>
            </a:pPr>
            <a:endParaRPr lang="en-US" sz="800">
              <a:solidFill>
                <a:schemeClr val="tx2"/>
              </a:solidFill>
            </a:endParaRPr>
          </a:p>
          <a:p>
            <a:r>
              <a:rPr lang="en-US">
                <a:solidFill>
                  <a:srgbClr val="66FFFF"/>
                </a:solidFill>
              </a:rPr>
              <a:t>First-Order Model with One Predictor Variable</a:t>
            </a:r>
          </a:p>
          <a:p>
            <a:pPr algn="ctr">
              <a:buFont typeface="Monotype Sorts" pitchFamily="2" charset="2"/>
              <a:buNone/>
            </a:pPr>
            <a:endParaRPr lang="en-US" sz="4000" i="1"/>
          </a:p>
          <a:p>
            <a:r>
              <a:rPr lang="en-US">
                <a:solidFill>
                  <a:srgbClr val="66FFFF"/>
                </a:solidFill>
              </a:rPr>
              <a:t>Second-Order Model with One Predictor Variable</a:t>
            </a:r>
          </a:p>
          <a:p>
            <a:pPr>
              <a:buFont typeface="Monotype Sorts" pitchFamily="2" charset="2"/>
              <a:buNone/>
            </a:pPr>
            <a:endParaRPr lang="en-US" sz="4000"/>
          </a:p>
          <a:p>
            <a:r>
              <a:rPr lang="en-US">
                <a:solidFill>
                  <a:srgbClr val="66FFFF"/>
                </a:solidFill>
              </a:rPr>
              <a:t>Second-Order Model with Two Predictor Variables</a:t>
            </a:r>
          </a:p>
          <a:p>
            <a:pPr>
              <a:buFont typeface="Monotype Sorts" pitchFamily="2" charset="2"/>
              <a:buNone/>
            </a:pPr>
            <a:r>
              <a:rPr lang="en-US">
                <a:solidFill>
                  <a:srgbClr val="66FFFF"/>
                </a:solidFill>
              </a:rPr>
              <a:t>	   with Interaction</a:t>
            </a:r>
          </a:p>
        </p:txBody>
      </p:sp>
      <p:graphicFrame>
        <p:nvGraphicFramePr>
          <p:cNvPr id="819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647825" y="5486400"/>
          <a:ext cx="58435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Equation" r:id="rId4" imgW="5841720" imgH="431640" progId="Equation.3">
                  <p:embed/>
                </p:oleObj>
              </mc:Choice>
              <mc:Fallback>
                <p:oleObj name="Equation" r:id="rId4" imgW="5841720" imgH="43164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5486400"/>
                        <a:ext cx="584358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082925" y="3886200"/>
          <a:ext cx="29733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Equation" r:id="rId6" imgW="2971800" imgH="431640" progId="Equation.3">
                  <p:embed/>
                </p:oleObj>
              </mc:Choice>
              <mc:Fallback>
                <p:oleObj name="Equation" r:id="rId6" imgW="2971800" imgH="43164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925" y="3886200"/>
                        <a:ext cx="297338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516313" y="2754313"/>
          <a:ext cx="2109787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Equation" r:id="rId8" imgW="2108160" imgH="380880" progId="Equation.3">
                  <p:embed/>
                </p:oleObj>
              </mc:Choice>
              <mc:Fallback>
                <p:oleObj name="Equation" r:id="rId8" imgW="2108160" imgH="38088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313" y="2754313"/>
                        <a:ext cx="2109787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6525"/>
            <a:ext cx="7772400" cy="814388"/>
          </a:xfrm>
        </p:spPr>
        <p:txBody>
          <a:bodyPr/>
          <a:lstStyle/>
          <a:p>
            <a:r>
              <a:rPr lang="en-US"/>
              <a:t>Using Excel to Perform the</a:t>
            </a:r>
            <a:br>
              <a:rPr lang="en-US"/>
            </a:br>
            <a:r>
              <a:rPr lang="en-US"/>
              <a:t>Backward Elimination Procedure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346200"/>
            <a:ext cx="7772400" cy="4643438"/>
          </a:xfrm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Value Worksheet (partial)</a:t>
            </a:r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1104900" y="2025650"/>
          <a:ext cx="6851650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9" name="Worksheet" r:id="rId4" imgW="2972161" imgH="1791182" progId="Excel.Sheet.8">
                  <p:embed/>
                </p:oleObj>
              </mc:Choice>
              <mc:Fallback>
                <p:oleObj name="Worksheet" r:id="rId4" imgW="2972161" imgH="1791182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2025650"/>
                        <a:ext cx="6851650" cy="366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6525"/>
            <a:ext cx="7772400" cy="814388"/>
          </a:xfrm>
        </p:spPr>
        <p:txBody>
          <a:bodyPr/>
          <a:lstStyle/>
          <a:p>
            <a:r>
              <a:rPr lang="en-US"/>
              <a:t>Using Excel to Perform the</a:t>
            </a:r>
            <a:br>
              <a:rPr lang="en-US"/>
            </a:br>
            <a:r>
              <a:rPr lang="en-US"/>
              <a:t>Backward Elimination Procedure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346200"/>
            <a:ext cx="7772400" cy="4643438"/>
          </a:xfrm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Value Worksheet (partial)</a:t>
            </a:r>
          </a:p>
        </p:txBody>
      </p:sp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571500" y="2044700"/>
          <a:ext cx="7874000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1" name="Worksheet" r:id="rId4" imgW="3781831" imgH="1305407" progId="Excel.Sheet.8">
                  <p:embed/>
                </p:oleObj>
              </mc:Choice>
              <mc:Fallback>
                <p:oleObj name="Worksheet" r:id="rId4" imgW="3781831" imgH="1305407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044700"/>
                        <a:ext cx="7874000" cy="291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6525"/>
            <a:ext cx="7772400" cy="814388"/>
          </a:xfrm>
        </p:spPr>
        <p:txBody>
          <a:bodyPr/>
          <a:lstStyle/>
          <a:p>
            <a:r>
              <a:rPr lang="en-US"/>
              <a:t>Using Excel to Perform the</a:t>
            </a:r>
            <a:br>
              <a:rPr lang="en-US"/>
            </a:br>
            <a:r>
              <a:rPr lang="en-US"/>
              <a:t>Backward Elimination Procedure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384300"/>
            <a:ext cx="7772400" cy="4643438"/>
          </a:xfrm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Value Worksheet (partial)</a:t>
            </a:r>
          </a:p>
        </p:txBody>
      </p:sp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1295400" y="2139950"/>
          <a:ext cx="6534150" cy="321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5" name="Worksheet" r:id="rId4" imgW="2972161" imgH="1467091" progId="Excel.Sheet.8">
                  <p:embed/>
                </p:oleObj>
              </mc:Choice>
              <mc:Fallback>
                <p:oleObj name="Worksheet" r:id="rId4" imgW="2972161" imgH="1467091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139950"/>
                        <a:ext cx="6534150" cy="321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6525"/>
            <a:ext cx="7772400" cy="814388"/>
          </a:xfrm>
        </p:spPr>
        <p:txBody>
          <a:bodyPr/>
          <a:lstStyle/>
          <a:p>
            <a:r>
              <a:rPr lang="en-US"/>
              <a:t>Using Excel to Perform the</a:t>
            </a:r>
            <a:br>
              <a:rPr lang="en-US"/>
            </a:br>
            <a:r>
              <a:rPr lang="en-US"/>
              <a:t>Backward Elimination Procedure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1600200"/>
            <a:ext cx="7772400" cy="4643438"/>
          </a:xfrm>
        </p:spPr>
        <p:txBody>
          <a:bodyPr/>
          <a:lstStyle/>
          <a:p>
            <a:r>
              <a:rPr lang="en-US" i="1" dirty="0"/>
              <a:t>Bathrooms</a:t>
            </a:r>
            <a:r>
              <a:rPr lang="en-US" dirty="0"/>
              <a:t> is the independent variable with the highest </a:t>
            </a:r>
            <a:r>
              <a:rPr lang="en-US" i="1" dirty="0"/>
              <a:t>p</a:t>
            </a:r>
            <a:r>
              <a:rPr lang="en-US" dirty="0"/>
              <a:t>-value (.110) &gt; .05</a:t>
            </a:r>
          </a:p>
          <a:p>
            <a:r>
              <a:rPr lang="en-US" b="1" i="1" dirty="0">
                <a:solidFill>
                  <a:srgbClr val="FFC000"/>
                </a:solidFill>
              </a:rPr>
              <a:t>Bathrooms </a:t>
            </a:r>
            <a:r>
              <a:rPr lang="en-US" b="1" dirty="0">
                <a:solidFill>
                  <a:srgbClr val="FFC000"/>
                </a:solidFill>
              </a:rPr>
              <a:t>is removed from the model</a:t>
            </a:r>
          </a:p>
          <a:p>
            <a:r>
              <a:rPr lang="en-US" dirty="0"/>
              <a:t>Regression is performed again on the remaining independent variable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6525"/>
            <a:ext cx="7772400" cy="814388"/>
          </a:xfrm>
        </p:spPr>
        <p:txBody>
          <a:bodyPr/>
          <a:lstStyle/>
          <a:p>
            <a:r>
              <a:rPr lang="en-US"/>
              <a:t>Using Excel to Perform the</a:t>
            </a:r>
            <a:br>
              <a:rPr lang="en-US"/>
            </a:br>
            <a:r>
              <a:rPr lang="en-US"/>
              <a:t>Backward Elimination Procedure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Value Worksheet (partial)</a:t>
            </a:r>
          </a:p>
        </p:txBody>
      </p:sp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1104900" y="1771650"/>
          <a:ext cx="6851650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3" name="Worksheet" r:id="rId4" imgW="2972161" imgH="1791182" progId="Excel.Sheet.8">
                  <p:embed/>
                </p:oleObj>
              </mc:Choice>
              <mc:Fallback>
                <p:oleObj name="Worksheet" r:id="rId4" imgW="2972161" imgH="1791182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1771650"/>
                        <a:ext cx="6851650" cy="366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6525"/>
            <a:ext cx="7772400" cy="814388"/>
          </a:xfrm>
        </p:spPr>
        <p:txBody>
          <a:bodyPr/>
          <a:lstStyle/>
          <a:p>
            <a:r>
              <a:rPr lang="en-US"/>
              <a:t>Using Excel to Perform the</a:t>
            </a:r>
            <a:br>
              <a:rPr lang="en-US"/>
            </a:br>
            <a:r>
              <a:rPr lang="en-US"/>
              <a:t>Backward Elimination Procedure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Value Worksheet (partial)</a:t>
            </a:r>
          </a:p>
        </p:txBody>
      </p:sp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571500" y="1790700"/>
          <a:ext cx="7874000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7" name="Worksheet" r:id="rId4" imgW="3781831" imgH="1305407" progId="Excel.Sheet.8">
                  <p:embed/>
                </p:oleObj>
              </mc:Choice>
              <mc:Fallback>
                <p:oleObj name="Worksheet" r:id="rId4" imgW="3781831" imgH="1305407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790700"/>
                        <a:ext cx="7874000" cy="291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6525"/>
            <a:ext cx="7772400" cy="814388"/>
          </a:xfrm>
        </p:spPr>
        <p:txBody>
          <a:bodyPr/>
          <a:lstStyle/>
          <a:p>
            <a:r>
              <a:rPr lang="en-US"/>
              <a:t>Using Excel to Perform the</a:t>
            </a:r>
            <a:br>
              <a:rPr lang="en-US"/>
            </a:br>
            <a:r>
              <a:rPr lang="en-US"/>
              <a:t>Backward Elimination Procedure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384300"/>
            <a:ext cx="7772400" cy="4643438"/>
          </a:xfrm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Value Worksheet (partial)</a:t>
            </a:r>
          </a:p>
        </p:txBody>
      </p:sp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1295400" y="2139950"/>
          <a:ext cx="6534150" cy="321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1" name="Worksheet" r:id="rId4" imgW="2972161" imgH="1467091" progId="Excel.Sheet.8">
                  <p:embed/>
                </p:oleObj>
              </mc:Choice>
              <mc:Fallback>
                <p:oleObj name="Worksheet" r:id="rId4" imgW="2972161" imgH="1467091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139950"/>
                        <a:ext cx="6534150" cy="321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6525"/>
            <a:ext cx="7772400" cy="814388"/>
          </a:xfrm>
        </p:spPr>
        <p:txBody>
          <a:bodyPr/>
          <a:lstStyle/>
          <a:p>
            <a:r>
              <a:rPr lang="en-US"/>
              <a:t>Using Excel to Perform the</a:t>
            </a:r>
            <a:br>
              <a:rPr lang="en-US"/>
            </a:br>
            <a:r>
              <a:rPr lang="en-US"/>
              <a:t>Backward Elimination Procedure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92199"/>
            <a:ext cx="7772400" cy="4643438"/>
          </a:xfrm>
        </p:spPr>
        <p:txBody>
          <a:bodyPr/>
          <a:lstStyle/>
          <a:p>
            <a:r>
              <a:rPr lang="en-US" b="1" i="1" dirty="0">
                <a:solidFill>
                  <a:srgbClr val="92D050"/>
                </a:solidFill>
              </a:rPr>
              <a:t>House size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dirty="0"/>
              <a:t>is the only independent variable remaining in the model</a:t>
            </a:r>
          </a:p>
          <a:p>
            <a:r>
              <a:rPr lang="en-US" dirty="0"/>
              <a:t>The estimated regression equation is</a:t>
            </a:r>
            <a:r>
              <a:rPr lang="en-US" dirty="0" smtClean="0"/>
              <a:t>:</a:t>
            </a:r>
            <a:endParaRPr lang="en-US" dirty="0"/>
          </a:p>
          <a:p>
            <a:pPr>
              <a:buFont typeface="Monotype Sorts" pitchFamily="2" charset="2"/>
              <a:buNone/>
            </a:pPr>
            <a:endParaRPr lang="en-US" sz="4000" dirty="0"/>
          </a:p>
          <a:p>
            <a:r>
              <a:rPr lang="en-US" dirty="0"/>
              <a:t>The Adjusted R Square value is .760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00250" y="2400300"/>
            <a:ext cx="4914900" cy="628650"/>
            <a:chOff x="2000250" y="2400300"/>
            <a:chExt cx="4914900" cy="628650"/>
          </a:xfrm>
        </p:grpSpPr>
        <p:sp>
          <p:nvSpPr>
            <p:cNvPr id="83973" name="Rectangle 5"/>
            <p:cNvSpPr>
              <a:spLocks noChangeArrowheads="1"/>
            </p:cNvSpPr>
            <p:nvPr/>
          </p:nvSpPr>
          <p:spPr bwMode="auto">
            <a:xfrm>
              <a:off x="2000250" y="2400300"/>
              <a:ext cx="4914900" cy="628650"/>
            </a:xfrm>
            <a:prstGeom prst="rect">
              <a:avLst/>
            </a:prstGeom>
            <a:gradFill rotWithShape="0">
              <a:gsLst>
                <a:gs pos="0">
                  <a:srgbClr val="006699">
                    <a:gamma/>
                    <a:shade val="46275"/>
                    <a:invGamma/>
                  </a:srgbClr>
                </a:gs>
                <a:gs pos="5000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397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2051225"/>
                </p:ext>
              </p:extLst>
            </p:nvPr>
          </p:nvGraphicFramePr>
          <p:xfrm>
            <a:off x="2254250" y="2573338"/>
            <a:ext cx="44831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86" name="Equation" r:id="rId4" imgW="4483080" imgH="368280" progId="Equation.DSMT4">
                    <p:embed/>
                  </p:oleObj>
                </mc:Choice>
                <mc:Fallback>
                  <p:oleObj name="Equation" r:id="rId4" imgW="4483080" imgH="3682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4250" y="2573338"/>
                          <a:ext cx="448310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AutoShape 5"/>
          <p:cNvSpPr>
            <a:spLocks noChangeArrowheads="1"/>
          </p:cNvSpPr>
          <p:nvPr/>
        </p:nvSpPr>
        <p:spPr bwMode="auto">
          <a:xfrm>
            <a:off x="3781425" y="3238500"/>
            <a:ext cx="1557338" cy="1611313"/>
          </a:xfrm>
          <a:prstGeom prst="roundRect">
            <a:avLst>
              <a:gd name="adj" fmla="val 12065"/>
            </a:avLst>
          </a:prstGeom>
          <a:noFill/>
          <a:ln w="50800">
            <a:solidFill>
              <a:srgbClr val="66FFFF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0DB10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Freeform 6"/>
          <p:cNvSpPr>
            <a:spLocks/>
          </p:cNvSpPr>
          <p:nvPr/>
        </p:nvSpPr>
        <p:spPr bwMode="auto">
          <a:xfrm>
            <a:off x="3945553" y="2137984"/>
            <a:ext cx="1681162" cy="2670175"/>
          </a:xfrm>
          <a:custGeom>
            <a:avLst/>
            <a:gdLst>
              <a:gd name="T0" fmla="*/ 119 w 1059"/>
              <a:gd name="T1" fmla="*/ 784 h 1682"/>
              <a:gd name="T2" fmla="*/ 0 w 1059"/>
              <a:gd name="T3" fmla="*/ 1239 h 1682"/>
              <a:gd name="T4" fmla="*/ 409 w 1059"/>
              <a:gd name="T5" fmla="*/ 1681 h 1682"/>
              <a:gd name="T6" fmla="*/ 1058 w 1059"/>
              <a:gd name="T7" fmla="*/ 196 h 1682"/>
              <a:gd name="T8" fmla="*/ 1058 w 1059"/>
              <a:gd name="T9" fmla="*/ 0 h 1682"/>
              <a:gd name="T10" fmla="*/ 334 w 1059"/>
              <a:gd name="T11" fmla="*/ 1252 h 1682"/>
              <a:gd name="T12" fmla="*/ 119 w 1059"/>
              <a:gd name="T13" fmla="*/ 784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9" h="1682">
                <a:moveTo>
                  <a:pt x="119" y="784"/>
                </a:moveTo>
                <a:lnTo>
                  <a:pt x="0" y="1239"/>
                </a:lnTo>
                <a:lnTo>
                  <a:pt x="409" y="1681"/>
                </a:lnTo>
                <a:lnTo>
                  <a:pt x="1058" y="196"/>
                </a:lnTo>
                <a:lnTo>
                  <a:pt x="1058" y="0"/>
                </a:lnTo>
                <a:lnTo>
                  <a:pt x="334" y="1252"/>
                </a:lnTo>
                <a:lnTo>
                  <a:pt x="119" y="784"/>
                </a:lnTo>
              </a:path>
            </a:pathLst>
          </a:cu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61951" y="3238499"/>
            <a:ext cx="996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/>
              <a:t>?</a:t>
            </a:r>
            <a:endParaRPr lang="en-US" b="1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0025"/>
            <a:ext cx="7772400" cy="890588"/>
          </a:xfrm>
          <a:solidFill>
            <a:schemeClr val="accent1">
              <a:lumMod val="75000"/>
            </a:schemeClr>
          </a:solidFill>
          <a:ln/>
        </p:spPr>
        <p:txBody>
          <a:bodyPr/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GLM: Transformations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1090613"/>
            <a:ext cx="7772400" cy="4795837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dirty="0"/>
              <a:t>	Often the problem of </a:t>
            </a:r>
            <a:r>
              <a:rPr lang="en-US" dirty="0" err="1"/>
              <a:t>nonconstant</a:t>
            </a:r>
            <a:r>
              <a:rPr lang="en-US" dirty="0"/>
              <a:t> variance can be 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corrected by transforming the dependent variable to a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different scale.</a:t>
            </a:r>
          </a:p>
          <a:p>
            <a:pPr>
              <a:buFont typeface="Monotype Sorts" pitchFamily="2" charset="2"/>
              <a:buNone/>
            </a:pPr>
            <a:endParaRPr lang="en-US" sz="800" dirty="0"/>
          </a:p>
          <a:p>
            <a:r>
              <a:rPr lang="en-US" dirty="0">
                <a:solidFill>
                  <a:srgbClr val="66FFFF"/>
                </a:solidFill>
              </a:rPr>
              <a:t>Logarithmic Transformations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Most statistical packages provide the ability to apply 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logarithmic transformations using either the base-10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(common log) or the base </a:t>
            </a:r>
            <a:r>
              <a:rPr lang="en-US" i="1" dirty="0"/>
              <a:t>e</a:t>
            </a:r>
            <a:r>
              <a:rPr lang="en-US" dirty="0"/>
              <a:t> = 2.71828... (natural log).</a:t>
            </a:r>
          </a:p>
          <a:p>
            <a:endParaRPr lang="en-US" dirty="0" smtClean="0">
              <a:solidFill>
                <a:srgbClr val="66FFFF"/>
              </a:solidFill>
            </a:endParaRPr>
          </a:p>
          <a:p>
            <a:r>
              <a:rPr lang="en-US" dirty="0" smtClean="0">
                <a:solidFill>
                  <a:srgbClr val="66FFFF"/>
                </a:solidFill>
              </a:rPr>
              <a:t>Reciprocal </a:t>
            </a:r>
            <a:r>
              <a:rPr lang="en-US" dirty="0">
                <a:solidFill>
                  <a:srgbClr val="66FFFF"/>
                </a:solidFill>
              </a:rPr>
              <a:t>Transformation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Use 1/</a:t>
            </a:r>
            <a:r>
              <a:rPr lang="en-US" i="1" dirty="0"/>
              <a:t>y</a:t>
            </a:r>
            <a:r>
              <a:rPr lang="en-US" dirty="0"/>
              <a:t> as the dependent variable instead of </a:t>
            </a:r>
            <a:r>
              <a:rPr lang="en-US" i="1" dirty="0"/>
              <a:t>y</a:t>
            </a:r>
            <a:r>
              <a:rPr lang="en-US" dirty="0"/>
              <a:t>.</a:t>
            </a:r>
          </a:p>
          <a:p>
            <a:pPr>
              <a:buFont typeface="Monotype Sorts" pitchFamily="2" charset="2"/>
              <a:buNone/>
            </a:pP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541713" y="4397375"/>
            <a:ext cx="1916112" cy="538163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7388" y="1092200"/>
            <a:ext cx="7772400" cy="4976813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Models in which the parameters (</a:t>
            </a:r>
            <a:r>
              <a:rPr lang="en-US" i="1">
                <a:latin typeface="Symbol" panose="05050102010706020507" pitchFamily="18" charset="2"/>
              </a:rPr>
              <a:t></a:t>
            </a:r>
            <a:r>
              <a:rPr lang="en-US" baseline="-25000"/>
              <a:t>0</a:t>
            </a:r>
            <a:r>
              <a:rPr lang="en-US"/>
              <a:t>, </a:t>
            </a:r>
            <a:r>
              <a:rPr lang="en-US" i="1">
                <a:latin typeface="Symbol" panose="05050102010706020507" pitchFamily="18" charset="2"/>
              </a:rPr>
              <a:t></a:t>
            </a:r>
            <a:r>
              <a:rPr lang="en-US" baseline="-25000"/>
              <a:t>1</a:t>
            </a:r>
            <a:r>
              <a:rPr lang="en-US"/>
              <a:t>, . . . , </a:t>
            </a:r>
            <a:r>
              <a:rPr lang="en-US" i="1">
                <a:latin typeface="Symbol" panose="05050102010706020507" pitchFamily="18" charset="2"/>
              </a:rPr>
              <a:t></a:t>
            </a:r>
            <a:r>
              <a:rPr lang="en-US" i="1" baseline="-25000"/>
              <a:t>p</a:t>
            </a:r>
            <a:r>
              <a:rPr lang="en-US"/>
              <a:t> ) have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exponents other than one are called </a:t>
            </a:r>
            <a:r>
              <a:rPr lang="en-US" u="sng"/>
              <a:t>nonlinear models</a:t>
            </a:r>
            <a:r>
              <a:rPr lang="en-US"/>
              <a:t>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In some cases we can perform a transformation of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variables that will enable us to use regression analysis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with the general linear model.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900"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66FFFF"/>
                </a:solidFill>
              </a:rPr>
              <a:t>Exponential Model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The exponential model involves the regression equation: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200"/>
              <a:t>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We can transform this nonlinear model to a linear model by taking the logarithm of both sides.</a:t>
            </a:r>
          </a:p>
        </p:txBody>
      </p:sp>
      <p:graphicFrame>
        <p:nvGraphicFramePr>
          <p:cNvPr id="12291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3716338" y="4427538"/>
          <a:ext cx="236696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4" imgW="2365200" imgH="580680" progId="Equation.3">
                  <p:embed/>
                </p:oleObj>
              </mc:Choice>
              <mc:Fallback>
                <p:oleObj name="Equation" r:id="rId4" imgW="2365200" imgH="58068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338" y="4427538"/>
                        <a:ext cx="2366962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0025"/>
            <a:ext cx="7772400" cy="890588"/>
          </a:xfrm>
          <a:solidFill>
            <a:schemeClr val="accent1">
              <a:lumMod val="75000"/>
            </a:schemeClr>
          </a:solidFill>
          <a:ln/>
        </p:spPr>
        <p:txBody>
          <a:bodyPr/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GLM: Transformations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618" y="2817173"/>
            <a:ext cx="7772400" cy="814388"/>
          </a:xfrm>
        </p:spPr>
        <p:txBody>
          <a:bodyPr/>
          <a:lstStyle/>
          <a:p>
            <a:r>
              <a:rPr lang="en-US" sz="4000" dirty="0">
                <a:solidFill>
                  <a:srgbClr val="FFFF00"/>
                </a:solidFill>
              </a:rPr>
              <a:t>Variable Selection Procedures</a:t>
            </a:r>
          </a:p>
        </p:txBody>
      </p:sp>
    </p:spTree>
    <p:extLst>
      <p:ext uri="{BB962C8B-B14F-4D97-AF65-F5344CB8AC3E}">
        <p14:creationId xmlns:p14="http://schemas.microsoft.com/office/powerpoint/2010/main" val="451939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 Procedures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894" y="1200150"/>
            <a:ext cx="7772400" cy="4643438"/>
          </a:xfrm>
        </p:spPr>
        <p:txBody>
          <a:bodyPr/>
          <a:lstStyle/>
          <a:p>
            <a:r>
              <a:rPr lang="en-US" dirty="0">
                <a:solidFill>
                  <a:srgbClr val="66FFFF"/>
                </a:solidFill>
              </a:rPr>
              <a:t>Stepwise Regression</a:t>
            </a:r>
          </a:p>
          <a:p>
            <a:r>
              <a:rPr lang="en-US" dirty="0">
                <a:solidFill>
                  <a:srgbClr val="66FFFF"/>
                </a:solidFill>
              </a:rPr>
              <a:t>Forward Selection</a:t>
            </a:r>
          </a:p>
          <a:p>
            <a:r>
              <a:rPr lang="en-US" dirty="0">
                <a:solidFill>
                  <a:srgbClr val="66FFFF"/>
                </a:solidFill>
              </a:rPr>
              <a:t>Backward Elimination</a:t>
            </a:r>
          </a:p>
          <a:p>
            <a:endParaRPr lang="en-US" sz="1200" dirty="0"/>
          </a:p>
          <a:p>
            <a:r>
              <a:rPr lang="en-US" dirty="0">
                <a:solidFill>
                  <a:srgbClr val="66FFFF"/>
                </a:solidFill>
              </a:rPr>
              <a:t>Best-Subsets Regression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4711700" y="1200150"/>
            <a:ext cx="40259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Iterative; one independent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variable at a time is added or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deleted based on the 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statistic 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4589463" y="2533650"/>
            <a:ext cx="41989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Different subsets of the inde-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pendent variables are evaluated </a:t>
            </a:r>
          </a:p>
        </p:txBody>
      </p:sp>
      <p:sp>
        <p:nvSpPr>
          <p:cNvPr id="57350" name="AutoShape 6"/>
          <p:cNvSpPr>
            <a:spLocks/>
          </p:cNvSpPr>
          <p:nvPr/>
        </p:nvSpPr>
        <p:spPr bwMode="auto">
          <a:xfrm>
            <a:off x="4286250" y="1162050"/>
            <a:ext cx="285750" cy="1181100"/>
          </a:xfrm>
          <a:prstGeom prst="rightBrace">
            <a:avLst>
              <a:gd name="adj1" fmla="val 3444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AutoShape 7"/>
          <p:cNvSpPr>
            <a:spLocks/>
          </p:cNvSpPr>
          <p:nvPr/>
        </p:nvSpPr>
        <p:spPr bwMode="auto">
          <a:xfrm>
            <a:off x="4286250" y="2628900"/>
            <a:ext cx="323850" cy="552450"/>
          </a:xfrm>
          <a:prstGeom prst="rightBrace">
            <a:avLst>
              <a:gd name="adj1" fmla="val 1421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 flipV="1">
            <a:off x="1123950" y="2514600"/>
            <a:ext cx="30861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1038" y="180975"/>
            <a:ext cx="7772400" cy="585788"/>
          </a:xfrm>
          <a:noFill/>
          <a:ln/>
        </p:spPr>
        <p:txBody>
          <a:bodyPr/>
          <a:lstStyle/>
          <a:p>
            <a:r>
              <a:rPr lang="en-US"/>
              <a:t>Variable Selection Procedures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1090613"/>
            <a:ext cx="7772400" cy="5253037"/>
          </a:xfrm>
          <a:noFill/>
          <a:ln/>
        </p:spPr>
        <p:txBody>
          <a:bodyPr/>
          <a:lstStyle/>
          <a:p>
            <a:r>
              <a:rPr lang="en-US" i="1" dirty="0">
                <a:solidFill>
                  <a:srgbClr val="66FFFF"/>
                </a:solidFill>
              </a:rPr>
              <a:t>F </a:t>
            </a:r>
            <a:r>
              <a:rPr lang="en-US" dirty="0">
                <a:solidFill>
                  <a:srgbClr val="66FFFF"/>
                </a:solidFill>
              </a:rPr>
              <a:t> Test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solidFill>
                  <a:schemeClr val="tx2"/>
                </a:solidFill>
              </a:rPr>
              <a:t>		</a:t>
            </a:r>
            <a:r>
              <a:rPr lang="en-US" dirty="0">
                <a:solidFill>
                  <a:srgbClr val="FFFFFF"/>
                </a:solidFill>
              </a:rPr>
              <a:t>To test whether the </a:t>
            </a:r>
            <a:r>
              <a:rPr lang="en-US" b="1" dirty="0">
                <a:solidFill>
                  <a:srgbClr val="92D050"/>
                </a:solidFill>
              </a:rPr>
              <a:t>addition of </a:t>
            </a:r>
            <a:r>
              <a:rPr lang="en-US" b="1" i="1" dirty="0">
                <a:solidFill>
                  <a:srgbClr val="92D050"/>
                </a:solidFill>
              </a:rPr>
              <a:t>x</a:t>
            </a:r>
            <a:r>
              <a:rPr lang="en-US" b="1" baseline="-25000" dirty="0">
                <a:solidFill>
                  <a:srgbClr val="92D050"/>
                </a:solidFill>
              </a:rPr>
              <a:t>2</a:t>
            </a:r>
            <a:r>
              <a:rPr lang="en-US" b="1" dirty="0">
                <a:solidFill>
                  <a:srgbClr val="92D050"/>
                </a:solidFill>
              </a:rPr>
              <a:t> to a model involving </a:t>
            </a:r>
            <a:r>
              <a:rPr lang="en-US" b="1" i="1" dirty="0">
                <a:solidFill>
                  <a:srgbClr val="92D050"/>
                </a:solidFill>
              </a:rPr>
              <a:t>x</a:t>
            </a:r>
            <a:r>
              <a:rPr lang="en-US" b="1" baseline="-25000" dirty="0">
                <a:solidFill>
                  <a:srgbClr val="92D050"/>
                </a:solidFill>
              </a:rPr>
              <a:t>1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(or the </a:t>
            </a:r>
            <a:r>
              <a:rPr lang="en-US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deletion of </a:t>
            </a:r>
            <a:r>
              <a:rPr lang="en-US" b="1" i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x</a:t>
            </a:r>
            <a:r>
              <a:rPr lang="en-US" b="1" baseline="-250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2</a:t>
            </a:r>
            <a:r>
              <a:rPr lang="en-US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from a model involving </a:t>
            </a:r>
            <a:r>
              <a:rPr lang="en-US" b="1" i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x</a:t>
            </a:r>
            <a:r>
              <a:rPr lang="en-US" b="1" baseline="-250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1</a:t>
            </a:r>
            <a:r>
              <a:rPr lang="en-US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and </a:t>
            </a:r>
            <a:r>
              <a:rPr lang="en-US" b="1" i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x</a:t>
            </a:r>
            <a:r>
              <a:rPr lang="en-US" b="1" baseline="-250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2</a:t>
            </a:r>
            <a:r>
              <a:rPr lang="en-US" dirty="0">
                <a:solidFill>
                  <a:srgbClr val="FFFFFF"/>
                </a:solidFill>
              </a:rPr>
              <a:t>) is statistically significant</a:t>
            </a:r>
          </a:p>
          <a:p>
            <a:pPr>
              <a:buFont typeface="Monotype Sorts" pitchFamily="2" charset="2"/>
              <a:buNone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Monotype Sorts" pitchFamily="2" charset="2"/>
              <a:buNone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Monotype Sorts" pitchFamily="2" charset="2"/>
              <a:buNone/>
            </a:pPr>
            <a:endParaRPr lang="en-US" dirty="0">
              <a:solidFill>
                <a:srgbClr val="FFFFFF"/>
              </a:solidFill>
            </a:endParaRPr>
          </a:p>
          <a:p>
            <a:pPr lvl="1">
              <a:buFontTx/>
              <a:buNone/>
            </a:pPr>
            <a:endParaRPr lang="en-US" dirty="0"/>
          </a:p>
          <a:p>
            <a:pPr lvl="1">
              <a:buFontTx/>
              <a:buNone/>
            </a:pPr>
            <a:endParaRPr lang="en-US" sz="2800" dirty="0"/>
          </a:p>
          <a:p>
            <a:pPr>
              <a:buFont typeface="Monotype Sorts" pitchFamily="2" charset="2"/>
              <a:buNone/>
            </a:pPr>
            <a:r>
              <a:rPr lang="en-US" dirty="0"/>
              <a:t>		The </a:t>
            </a:r>
            <a:r>
              <a:rPr lang="en-US" b="1" i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p</a:t>
            </a:r>
            <a:r>
              <a:rPr lang="en-US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-value</a:t>
            </a:r>
            <a:r>
              <a:rPr lang="en-US" dirty="0"/>
              <a:t> corresponding to the </a:t>
            </a:r>
            <a:r>
              <a:rPr lang="en-US" b="1" i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F</a:t>
            </a:r>
            <a:r>
              <a:rPr lang="en-US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statistic </a:t>
            </a:r>
            <a:r>
              <a:rPr lang="en-US" dirty="0"/>
              <a:t>is the </a:t>
            </a:r>
            <a:r>
              <a:rPr lang="en-US" b="1" u="sng" dirty="0">
                <a:solidFill>
                  <a:srgbClr val="66FFFF"/>
                </a:solidFill>
              </a:rPr>
              <a:t>criterion</a:t>
            </a:r>
            <a:r>
              <a:rPr lang="en-US" dirty="0"/>
              <a:t> used to determine if a variable should be added or deleted</a:t>
            </a:r>
          </a:p>
        </p:txBody>
      </p:sp>
      <p:grpSp>
        <p:nvGrpSpPr>
          <p:cNvPr id="14343" name="Group 7"/>
          <p:cNvGrpSpPr>
            <a:grpSpLocks/>
          </p:cNvGrpSpPr>
          <p:nvPr/>
        </p:nvGrpSpPr>
        <p:grpSpPr bwMode="auto">
          <a:xfrm>
            <a:off x="2522538" y="3700463"/>
            <a:ext cx="4078287" cy="1089025"/>
            <a:chOff x="1589" y="2559"/>
            <a:chExt cx="2569" cy="686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1589" y="2559"/>
              <a:ext cx="2569" cy="686"/>
            </a:xfrm>
            <a:prstGeom prst="rect">
              <a:avLst/>
            </a:prstGeom>
            <a:gradFill rotWithShape="0">
              <a:gsLst>
                <a:gs pos="0">
                  <a:srgbClr val="006699">
                    <a:gamma/>
                    <a:shade val="46275"/>
                    <a:invGamma/>
                  </a:srgbClr>
                </a:gs>
                <a:gs pos="5000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4340" name="Object 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657" y="2632"/>
            <a:ext cx="2420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8" name="Equation" r:id="rId4" imgW="1688760" imgH="406080" progId="Equation.DSMT4">
                    <p:embed/>
                  </p:oleObj>
                </mc:Choice>
                <mc:Fallback>
                  <p:oleObj name="Equation" r:id="rId4" imgW="1688760" imgH="406080" progId="Equation.DSMT4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7" y="2632"/>
                          <a:ext cx="2420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41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1065213" y="2765425"/>
          <a:ext cx="712311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Equation" r:id="rId6" imgW="3251160" imgH="406080" progId="Equation.DSMT4">
                  <p:embed/>
                </p:oleObj>
              </mc:Choice>
              <mc:Fallback>
                <p:oleObj name="Equation" r:id="rId6" imgW="3251160" imgH="406080" progId="Equation.DSMT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2765425"/>
                        <a:ext cx="7123112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6600" dirty="0"/>
              <a:t>Stepwise </a:t>
            </a:r>
            <a:endParaRPr lang="en-US" sz="6600" dirty="0" smtClean="0"/>
          </a:p>
          <a:p>
            <a:pPr marL="0" indent="0">
              <a:buNone/>
            </a:pPr>
            <a:r>
              <a:rPr lang="en-US" sz="8800" dirty="0" smtClean="0"/>
              <a:t>Regression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85083490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02">
  <a:themeElements>
    <a:clrScheme name="">
      <a:dk1>
        <a:srgbClr val="3C0023"/>
      </a:dk1>
      <a:lt1>
        <a:srgbClr val="FFFFFF"/>
      </a:lt1>
      <a:dk2>
        <a:srgbClr val="300153"/>
      </a:dk2>
      <a:lt2>
        <a:srgbClr val="F6BF69"/>
      </a:lt2>
      <a:accent1>
        <a:srgbClr val="618FFD"/>
      </a:accent1>
      <a:accent2>
        <a:srgbClr val="B760F9"/>
      </a:accent2>
      <a:accent3>
        <a:srgbClr val="ADAAB3"/>
      </a:accent3>
      <a:accent4>
        <a:srgbClr val="DADADA"/>
      </a:accent4>
      <a:accent5>
        <a:srgbClr val="B7C6FE"/>
      </a:accent5>
      <a:accent6>
        <a:srgbClr val="A656E2"/>
      </a:accent6>
      <a:hlink>
        <a:srgbClr val="919191"/>
      </a:hlink>
      <a:folHlink>
        <a:srgbClr val="B50069"/>
      </a:folHlink>
    </a:clrScheme>
    <a:fontScheme name="CH02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ook Antiqua" panose="0204060205030503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ook Antiqua" panose="02040602050305030304" pitchFamily="18" charset="0"/>
          </a:defRPr>
        </a:defPPr>
      </a:lstStyle>
    </a:lnDef>
  </a:objectDefaults>
  <a:extraClrSchemeLst>
    <a:extraClrScheme>
      <a:clrScheme name="CH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C:\Slides\SBE8ppt\CH02.PPT</Template>
  <TotalTime>371151</TotalTime>
  <Pages>21</Pages>
  <Words>694</Words>
  <Application>Microsoft Office PowerPoint</Application>
  <PresentationFormat>On-screen Show (4:3)</PresentationFormat>
  <Paragraphs>199</Paragraphs>
  <Slides>38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Book Antiqua</vt:lpstr>
      <vt:lpstr>Monotype Sorts</vt:lpstr>
      <vt:lpstr>Symbol</vt:lpstr>
      <vt:lpstr>Times New Roman</vt:lpstr>
      <vt:lpstr>CH02</vt:lpstr>
      <vt:lpstr>Equation</vt:lpstr>
      <vt:lpstr>Worksheet</vt:lpstr>
      <vt:lpstr>Regression Analysis</vt:lpstr>
      <vt:lpstr> Regression Analysis:   Model Building</vt:lpstr>
      <vt:lpstr>General Linear Model</vt:lpstr>
      <vt:lpstr> GLM: Transformations </vt:lpstr>
      <vt:lpstr> GLM: Transformations </vt:lpstr>
      <vt:lpstr>Variable Selection Procedures</vt:lpstr>
      <vt:lpstr>Variable Selection Procedures</vt:lpstr>
      <vt:lpstr>Variable Selection Procedures</vt:lpstr>
      <vt:lpstr>PowerPoint Presentation</vt:lpstr>
      <vt:lpstr>Stepwise Regression</vt:lpstr>
      <vt:lpstr>PowerPoint Presentation</vt:lpstr>
      <vt:lpstr>Forward Selection</vt:lpstr>
      <vt:lpstr>Forward Selection</vt:lpstr>
      <vt:lpstr>PowerPoint Presentation</vt:lpstr>
      <vt:lpstr>Backward Elimination</vt:lpstr>
      <vt:lpstr>Backward Elimination</vt:lpstr>
      <vt:lpstr>PowerPoint Presentation</vt:lpstr>
      <vt:lpstr>CASE STUDY:  Clarksville Homes</vt:lpstr>
      <vt:lpstr>Using Excel to Perform the Backward Elimination Procedure</vt:lpstr>
      <vt:lpstr>Using Excel to Perform the Backward Elimination Procedure</vt:lpstr>
      <vt:lpstr>Using Excel to Perform the Backward Elimination Procedure</vt:lpstr>
      <vt:lpstr>Using Excel to Perform the Backward Elimination Procedure</vt:lpstr>
      <vt:lpstr>Using Excel to Perform the Backward Elimination Procedure</vt:lpstr>
      <vt:lpstr>Using Excel to Perform the Backward Elimination Procedure</vt:lpstr>
      <vt:lpstr>Using Excel to Perform the Backward Elimination Procedure</vt:lpstr>
      <vt:lpstr>Using Excel to Perform the Backward Elimination Procedure</vt:lpstr>
      <vt:lpstr>Using Excel to Perform the Backward Elimination Procedure</vt:lpstr>
      <vt:lpstr>Using Excel to Perform the Backward Elimination Procedure</vt:lpstr>
      <vt:lpstr>Using Excel to Perform the Backward Elimination Procedure</vt:lpstr>
      <vt:lpstr>Using Excel to Perform the Backward Elimination Procedure</vt:lpstr>
      <vt:lpstr>Using Excel to Perform the Backward Elimination Procedure</vt:lpstr>
      <vt:lpstr>Using Excel to Perform the Backward Elimination Procedure</vt:lpstr>
      <vt:lpstr>Using Excel to Perform the Backward Elimination Procedure</vt:lpstr>
      <vt:lpstr>Using Excel to Perform the Backward Elimination Procedure</vt:lpstr>
      <vt:lpstr>Using Excel to Perform the Backward Elimination Procedure</vt:lpstr>
      <vt:lpstr>Using Excel to Perform the Backward Elimination Procedure</vt:lpstr>
      <vt:lpstr>Using Excel to Perform the Backward Elimination Procedure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ANALYSIS: MODEL BUILDING</dc:title>
  <dc:subject/>
  <dc:creator>John S. Loucks IV</dc:creator>
  <cp:keywords/>
  <dc:description/>
  <cp:lastModifiedBy>PRASAD SANKARAPU</cp:lastModifiedBy>
  <cp:revision>48</cp:revision>
  <cp:lastPrinted>1601-01-01T00:00:00Z</cp:lastPrinted>
  <dcterms:created xsi:type="dcterms:W3CDTF">1996-04-26T07:32:42Z</dcterms:created>
  <dcterms:modified xsi:type="dcterms:W3CDTF">2019-04-28T01:44:33Z</dcterms:modified>
</cp:coreProperties>
</file>