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0"/>
  </p:notesMasterIdLst>
  <p:handoutMasterIdLst>
    <p:handoutMasterId r:id="rId11"/>
  </p:handoutMasterIdLst>
  <p:sldIdLst>
    <p:sldId id="290" r:id="rId2"/>
    <p:sldId id="293" r:id="rId3"/>
    <p:sldId id="447" r:id="rId4"/>
    <p:sldId id="439" r:id="rId5"/>
    <p:sldId id="445" r:id="rId6"/>
    <p:sldId id="446" r:id="rId7"/>
    <p:sldId id="444" r:id="rId8"/>
    <p:sldId id="28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 id="{EC4769BB-DADA-1344-9A67-98E489511C30}">
          <p14:sldIdLst>
            <p14:sldId id="290"/>
            <p14:sldId id="293"/>
            <p14:sldId id="439"/>
            <p14:sldId id="440"/>
            <p14:sldId id="441"/>
            <p14:sldId id="442"/>
            <p14:sldId id="443"/>
            <p14:sldId id="444"/>
            <p14:sldId id="288"/>
          </p14:sldIdLst>
        </p14:section>
        <p14:section name="Extra" id="{678CA50D-8AED-844B-8430-FF1AC21E83A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C9E1F"/>
    <a:srgbClr val="66CCFF"/>
    <a:srgbClr val="0000FF"/>
    <a:srgbClr val="FF00FF"/>
    <a:srgbClr val="00FFFF"/>
    <a:srgbClr val="00FF00"/>
    <a:srgbClr val="00008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2" autoAdjust="0"/>
    <p:restoredTop sz="90619" autoAdjust="0"/>
  </p:normalViewPr>
  <p:slideViewPr>
    <p:cSldViewPr snapToGrid="0" snapToObjects="1">
      <p:cViewPr>
        <p:scale>
          <a:sx n="76" d="100"/>
          <a:sy n="76" d="100"/>
        </p:scale>
        <p:origin x="-1128" y="21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5" d="100"/>
          <a:sy n="65" d="100"/>
        </p:scale>
        <p:origin x="-330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D056C4-132D-C044-83DA-36C771DBAF7F}" type="datetimeFigureOut">
              <a:rPr lang="en-US" smtClean="0"/>
              <a:pPr/>
              <a:t>6/12/2023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E73C46-BCD4-C841-8A7D-7E7696BA485E}" type="slidenum">
              <a:rPr lang="en-US" smtClean="0"/>
              <a:pPr/>
              <a:t>‹N°›</a:t>
            </a:fld>
            <a:endParaRPr lang="en-US" dirty="0"/>
          </a:p>
        </p:txBody>
      </p:sp>
    </p:spTree>
    <p:extLst>
      <p:ext uri="{BB962C8B-B14F-4D97-AF65-F5344CB8AC3E}">
        <p14:creationId xmlns:p14="http://schemas.microsoft.com/office/powerpoint/2010/main" xmlns="" val="25485979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1C84F0-E1B3-A84D-B080-A5EC3A2F89D8}" type="datetimeFigureOut">
              <a:rPr lang="en-US" smtClean="0"/>
              <a:pPr/>
              <a:t>6/12/2023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885528-96B8-1144-A84C-245ACA11C1E0}" type="slidenum">
              <a:rPr lang="en-US" smtClean="0"/>
              <a:pPr/>
              <a:t>‹N°›</a:t>
            </a:fld>
            <a:endParaRPr lang="en-US" dirty="0"/>
          </a:p>
        </p:txBody>
      </p:sp>
    </p:spTree>
    <p:extLst>
      <p:ext uri="{BB962C8B-B14F-4D97-AF65-F5344CB8AC3E}">
        <p14:creationId xmlns:p14="http://schemas.microsoft.com/office/powerpoint/2010/main" xmlns="" val="10193094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my name is Thanh Do, from the University of Wisconsin-Madison, and today I </a:t>
            </a:r>
            <a:r>
              <a:rPr lang="en-US" baseline="0" dirty="0" err="1" smtClean="0"/>
              <a:t>gonna</a:t>
            </a:r>
            <a:r>
              <a:rPr lang="en-US" baseline="0" dirty="0" smtClean="0"/>
              <a:t> talk about “Limplock …” This is the joint work with </a:t>
            </a:r>
            <a:r>
              <a:rPr lang="en-US" baseline="0" dirty="0" err="1" smtClean="0"/>
              <a:t>Mingzhe</a:t>
            </a:r>
            <a:r>
              <a:rPr lang="en-US" baseline="0" dirty="0" smtClean="0"/>
              <a:t>, </a:t>
            </a:r>
            <a:r>
              <a:rPr lang="en-US" baseline="0" dirty="0" err="1" smtClean="0"/>
              <a:t>Tanakorn</a:t>
            </a:r>
            <a:r>
              <a:rPr lang="en-US" baseline="0" dirty="0" smtClean="0"/>
              <a:t>, </a:t>
            </a:r>
            <a:r>
              <a:rPr lang="en-US" baseline="0" dirty="0" err="1" smtClean="0"/>
              <a:t>Tirata</a:t>
            </a:r>
            <a:r>
              <a:rPr lang="en-US" baseline="0" dirty="0" smtClean="0"/>
              <a:t>, and my advisor </a:t>
            </a:r>
            <a:r>
              <a:rPr lang="en-US" baseline="0" dirty="0" err="1" smtClean="0"/>
              <a:t>Haryadi</a:t>
            </a:r>
            <a:r>
              <a:rPr lang="en-US" baseline="0" dirty="0" smtClean="0"/>
              <a:t> </a:t>
            </a:r>
            <a:r>
              <a:rPr lang="en-US" baseline="0" dirty="0" err="1" smtClean="0"/>
              <a:t>Gunawi</a:t>
            </a:r>
            <a:r>
              <a:rPr lang="en-US" baseline="0" dirty="0" smtClean="0"/>
              <a:t> from University of Chicago</a:t>
            </a:r>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1</a:t>
            </a:fld>
            <a:endParaRPr lang="en-US" dirty="0"/>
          </a:p>
        </p:txBody>
      </p:sp>
    </p:spTree>
    <p:extLst>
      <p:ext uri="{BB962C8B-B14F-4D97-AF65-F5344CB8AC3E}">
        <p14:creationId xmlns:p14="http://schemas.microsoft.com/office/powerpoint/2010/main" xmlns="" val="225405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start with the fact that HW</a:t>
            </a:r>
            <a:r>
              <a:rPr lang="en-US" baseline="0" dirty="0" smtClean="0"/>
              <a:t> fails. The growing complexity of … makes HW fail differently:</a:t>
            </a:r>
            <a:endParaRPr lang="en-US" dirty="0" smtClean="0"/>
          </a:p>
          <a:p>
            <a:r>
              <a:rPr lang="en-US" dirty="0" smtClean="0"/>
              <a:t>Not much literature</a:t>
            </a:r>
            <a:r>
              <a:rPr lang="en-US" baseline="0" dirty="0" smtClean="0"/>
              <a:t> on this.</a:t>
            </a:r>
          </a:p>
          <a:p>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2</a:t>
            </a:fld>
            <a:endParaRPr lang="en-US" dirty="0"/>
          </a:p>
        </p:txBody>
      </p:sp>
    </p:spTree>
    <p:extLst>
      <p:ext uri="{BB962C8B-B14F-4D97-AF65-F5344CB8AC3E}">
        <p14:creationId xmlns:p14="http://schemas.microsoft.com/office/powerpoint/2010/main" xmlns="" val="59661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start with the fact that HW</a:t>
            </a:r>
            <a:r>
              <a:rPr lang="en-US" baseline="0" dirty="0" smtClean="0"/>
              <a:t> fails. The growing complexity of … makes HW fail differently:</a:t>
            </a:r>
            <a:endParaRPr lang="en-US" dirty="0" smtClean="0"/>
          </a:p>
          <a:p>
            <a:r>
              <a:rPr lang="en-US" dirty="0" smtClean="0"/>
              <a:t>Not much literature</a:t>
            </a:r>
            <a:r>
              <a:rPr lang="en-US" baseline="0" dirty="0" smtClean="0"/>
              <a:t> on this.</a:t>
            </a:r>
          </a:p>
          <a:p>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3</a:t>
            </a:fld>
            <a:endParaRPr lang="en-US" dirty="0"/>
          </a:p>
        </p:txBody>
      </p:sp>
    </p:spTree>
    <p:extLst>
      <p:ext uri="{BB962C8B-B14F-4D97-AF65-F5344CB8AC3E}">
        <p14:creationId xmlns:p14="http://schemas.microsoft.com/office/powerpoint/2010/main" xmlns="" val="59661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start with the fact that HW</a:t>
            </a:r>
            <a:r>
              <a:rPr lang="en-US" baseline="0" dirty="0" smtClean="0"/>
              <a:t> fails. The growing complexity of … makes HW fail differently:</a:t>
            </a:r>
            <a:endParaRPr lang="en-US" dirty="0" smtClean="0"/>
          </a:p>
          <a:p>
            <a:r>
              <a:rPr lang="en-US" dirty="0" smtClean="0"/>
              <a:t>Not much literature</a:t>
            </a:r>
            <a:r>
              <a:rPr lang="en-US" baseline="0" dirty="0" smtClean="0"/>
              <a:t> on this.</a:t>
            </a:r>
          </a:p>
          <a:p>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4</a:t>
            </a:fld>
            <a:endParaRPr lang="en-US" dirty="0"/>
          </a:p>
        </p:txBody>
      </p:sp>
    </p:spTree>
    <p:extLst>
      <p:ext uri="{BB962C8B-B14F-4D97-AF65-F5344CB8AC3E}">
        <p14:creationId xmlns:p14="http://schemas.microsoft.com/office/powerpoint/2010/main" xmlns="" val="59661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start with the fact that HW</a:t>
            </a:r>
            <a:r>
              <a:rPr lang="en-US" baseline="0" dirty="0" smtClean="0"/>
              <a:t> fails. The growing complexity of … makes HW fail differently:</a:t>
            </a:r>
            <a:endParaRPr lang="en-US" dirty="0" smtClean="0"/>
          </a:p>
          <a:p>
            <a:r>
              <a:rPr lang="en-US" dirty="0" smtClean="0"/>
              <a:t>Not much literature</a:t>
            </a:r>
            <a:r>
              <a:rPr lang="en-US" baseline="0" dirty="0" smtClean="0"/>
              <a:t> on this.</a:t>
            </a:r>
          </a:p>
          <a:p>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5</a:t>
            </a:fld>
            <a:endParaRPr lang="en-US" dirty="0"/>
          </a:p>
        </p:txBody>
      </p:sp>
    </p:spTree>
    <p:extLst>
      <p:ext uri="{BB962C8B-B14F-4D97-AF65-F5344CB8AC3E}">
        <p14:creationId xmlns:p14="http://schemas.microsoft.com/office/powerpoint/2010/main" xmlns="" val="59661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start with the fact that HW</a:t>
            </a:r>
            <a:r>
              <a:rPr lang="en-US" baseline="0" dirty="0" smtClean="0"/>
              <a:t> fails. The growing complexity of … makes HW fail differently:</a:t>
            </a:r>
            <a:endParaRPr lang="en-US" dirty="0" smtClean="0"/>
          </a:p>
          <a:p>
            <a:r>
              <a:rPr lang="en-US" dirty="0" smtClean="0"/>
              <a:t>Not much literature</a:t>
            </a:r>
            <a:r>
              <a:rPr lang="en-US" baseline="0" dirty="0" smtClean="0"/>
              <a:t> on this.</a:t>
            </a:r>
          </a:p>
          <a:p>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6</a:t>
            </a:fld>
            <a:endParaRPr lang="en-US" dirty="0"/>
          </a:p>
        </p:txBody>
      </p:sp>
    </p:spTree>
    <p:extLst>
      <p:ext uri="{BB962C8B-B14F-4D97-AF65-F5344CB8AC3E}">
        <p14:creationId xmlns:p14="http://schemas.microsoft.com/office/powerpoint/2010/main" xmlns="" val="596619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start with the fact that HW</a:t>
            </a:r>
            <a:r>
              <a:rPr lang="en-US" baseline="0" dirty="0" smtClean="0"/>
              <a:t> fails. The growing complexity of … makes HW fail differently:</a:t>
            </a:r>
            <a:endParaRPr lang="en-US" dirty="0" smtClean="0"/>
          </a:p>
          <a:p>
            <a:r>
              <a:rPr lang="en-US" dirty="0" smtClean="0"/>
              <a:t>Not much literature</a:t>
            </a:r>
            <a:r>
              <a:rPr lang="en-US" baseline="0" dirty="0" smtClean="0"/>
              <a:t> on this.</a:t>
            </a:r>
          </a:p>
          <a:p>
            <a:endParaRPr lang="en-US" dirty="0"/>
          </a:p>
        </p:txBody>
      </p:sp>
      <p:sp>
        <p:nvSpPr>
          <p:cNvPr id="4" name="Slide Number Placeholder 3"/>
          <p:cNvSpPr>
            <a:spLocks noGrp="1"/>
          </p:cNvSpPr>
          <p:nvPr>
            <p:ph type="sldNum" sz="quarter" idx="10"/>
          </p:nvPr>
        </p:nvSpPr>
        <p:spPr/>
        <p:txBody>
          <a:bodyPr/>
          <a:lstStyle/>
          <a:p>
            <a:fld id="{C0885528-96B8-1144-A84C-245ACA11C1E0}" type="slidenum">
              <a:rPr lang="en-US" smtClean="0"/>
              <a:pPr/>
              <a:t>7</a:t>
            </a:fld>
            <a:endParaRPr lang="en-US" dirty="0"/>
          </a:p>
        </p:txBody>
      </p:sp>
    </p:spTree>
    <p:extLst>
      <p:ext uri="{BB962C8B-B14F-4D97-AF65-F5344CB8AC3E}">
        <p14:creationId xmlns:p14="http://schemas.microsoft.com/office/powerpoint/2010/main" xmlns="" val="596619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931CBD6-3064-8F47-886A-68C583227169}"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‹N°›</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D739E-BADA-AC4A-9E0A-92102C3EA9D4}"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49BD51-8D9D-E144-B01D-9544BA3E5C77}"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C69E022-97E1-BF4C-88E4-7CD5C9805FEA}"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‹N°›</a:t>
            </a:fld>
            <a:endParaRPr lang="en-US" dirty="0"/>
          </a:p>
        </p:txBody>
      </p:sp>
      <p:sp>
        <p:nvSpPr>
          <p:cNvPr id="8" name="Content Placeholder 7"/>
          <p:cNvSpPr>
            <a:spLocks noGrp="1"/>
          </p:cNvSpPr>
          <p:nvPr>
            <p:ph sz="quarter" idx="13"/>
          </p:nvPr>
        </p:nvSpPr>
        <p:spPr>
          <a:xfrm>
            <a:off x="609600" y="1600200"/>
            <a:ext cx="7924800" cy="475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8843F-3E12-6449-AEE5-FC1F5F400294}"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6C73D4AE-02D4-6343-BD38-A71A06A8CF6F}" type="datetime1">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7A61EE4-C42E-B645-955A-D85680E1280E}" type="datetime1">
              <a:rPr lang="en-US" smtClean="0"/>
              <a:pPr/>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290096-63C6-C64B-BD3D-0858E0ECD9C7}" type="datetime1">
              <a:rPr lang="en-US" smtClean="0"/>
              <a:pPr/>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479B3-C822-3F4C-91A9-53C6678F8DEE}" type="datetime1">
              <a:rPr lang="en-US" smtClean="0"/>
              <a:pPr/>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9E5F9-2E97-0D46-8ED9-ADEA12C6DCCF}" type="datetime1">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9E137-CC3E-3749-8689-E3EA2997F2EE}" type="datetime1">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199"/>
            <a:ext cx="7924800" cy="498244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Test 2</a:t>
            </a:r>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46DB8D3-2FF3-D446-A120-3DAB8FA03571}" type="datetime1">
              <a:rPr lang="en-US" smtClean="0"/>
              <a:pPr/>
              <a:t>6/12/2023</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80391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‹N°›</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hdr="0" ftr="0" dt="0"/>
  <p:txStyles>
    <p:titleStyle>
      <a:lvl1pPr algn="l" defTabSz="914400" rtl="0" eaLnBrk="1" latinLnBrk="0" hangingPunct="1">
        <a:spcBef>
          <a:spcPct val="0"/>
        </a:spcBef>
        <a:buNone/>
        <a:defRPr sz="4500" b="1" kern="1200" cap="none" spc="50" baseline="0">
          <a:ln w="12700" cmpd="sng">
            <a:solidFill>
              <a:schemeClr val="tx1"/>
            </a:solidFill>
            <a:prstDash val="solid"/>
          </a:ln>
          <a:solidFill>
            <a:schemeClr val="tx2"/>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ts val="1500"/>
        </a:spcBef>
        <a:spcAft>
          <a:spcPts val="0"/>
        </a:spcAft>
        <a:buClr>
          <a:schemeClr val="tx2"/>
        </a:buClr>
        <a:buSzPct val="75000"/>
        <a:buFont typeface="Wingdings" charset="2"/>
        <a:buChar char="q"/>
        <a:defRPr sz="3200" kern="1200" spc="30" baseline="0">
          <a:solidFill>
            <a:schemeClr val="tx1"/>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chemeClr val="tx2"/>
        </a:buClr>
        <a:buFont typeface="Wingdings" charset="2"/>
        <a:buChar char="§"/>
        <a:defRPr sz="2600" kern="1200" spc="30" baseline="0">
          <a:solidFill>
            <a:schemeClr val="tx1"/>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chemeClr val="tx2"/>
        </a:buClr>
        <a:buSzPct val="75000"/>
        <a:buFont typeface="Lucida Grande"/>
        <a:buChar char="-"/>
        <a:defRPr sz="2200" kern="1200" spc="30" baseline="0">
          <a:solidFill>
            <a:schemeClr val="tx1"/>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chemeClr val="tx2"/>
        </a:buClr>
        <a:buFont typeface="Arial" pitchFamily="34" charset="0"/>
        <a:buChar char="•"/>
        <a:defRPr sz="1700" kern="1200" spc="30" baseline="0">
          <a:solidFill>
            <a:schemeClr val="tx1"/>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chemeClr val="tx2"/>
        </a:buClr>
        <a:buFont typeface="Arial" pitchFamily="34" charset="0"/>
        <a:buChar char="•"/>
        <a:defRPr sz="1700" kern="1200" spc="30" baseline="0">
          <a:solidFill>
            <a:schemeClr val="tx1"/>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007888"/>
            <a:ext cx="9144000" cy="1470025"/>
          </a:xfrm>
        </p:spPr>
        <p:txBody>
          <a:bodyPr/>
          <a:lstStyle/>
          <a:p>
            <a:r>
              <a:rPr lang="en-US" sz="4400" b="0" dirty="0" smtClean="0"/>
              <a:t/>
            </a:r>
            <a:br>
              <a:rPr lang="en-US" sz="4400" b="0" dirty="0" smtClean="0"/>
            </a:br>
            <a:r>
              <a:rPr lang="en-US" sz="4400" b="0" dirty="0" smtClean="0"/>
              <a:t/>
            </a:r>
            <a:br>
              <a:rPr lang="en-US" sz="4400" b="0" dirty="0" smtClean="0"/>
            </a:br>
            <a:r>
              <a:rPr lang="en-US" sz="4400" b="0" dirty="0" smtClean="0"/>
              <a:t/>
            </a:r>
            <a:br>
              <a:rPr lang="en-US" sz="4400" b="0" dirty="0" smtClean="0"/>
            </a:br>
            <a:r>
              <a:rPr lang="en-US" sz="4400" b="0" dirty="0"/>
              <a:t/>
            </a:r>
            <a:br>
              <a:rPr lang="en-US" sz="4400" b="0" dirty="0"/>
            </a:br>
            <a:r>
              <a:rPr lang="en-US" sz="4400" b="0" dirty="0" smtClean="0"/>
              <a:t/>
            </a:r>
            <a:br>
              <a:rPr lang="en-US" sz="4400" b="0" dirty="0" smtClean="0"/>
            </a:br>
            <a:r>
              <a:rPr lang="en-US" sz="4400" b="0" dirty="0" smtClean="0"/>
              <a:t/>
            </a:r>
            <a:br>
              <a:rPr lang="en-US" sz="4400" b="0" dirty="0" smtClean="0"/>
            </a:br>
            <a:r>
              <a:rPr lang="en-US" sz="4400" b="0" dirty="0" smtClean="0"/>
              <a:t/>
            </a:r>
            <a:br>
              <a:rPr lang="en-US" sz="4400" b="0" dirty="0" smtClean="0"/>
            </a:br>
            <a:r>
              <a:rPr lang="en-US" sz="4400" b="0" dirty="0"/>
              <a:t/>
            </a:r>
            <a:br>
              <a:rPr lang="en-US" sz="4400" b="0" dirty="0"/>
            </a:br>
            <a:r>
              <a:rPr lang="en-US" sz="4400" b="0" dirty="0" smtClean="0"/>
              <a:t/>
            </a:r>
            <a:br>
              <a:rPr lang="en-US" sz="4400" b="0" dirty="0" smtClean="0"/>
            </a:br>
            <a:r>
              <a:rPr lang="en-US" sz="4400" b="0" dirty="0"/>
              <a:t/>
            </a:r>
            <a:br>
              <a:rPr lang="en-US" sz="4400" b="0" dirty="0"/>
            </a:br>
            <a:r>
              <a:rPr lang="en-US" sz="4400" b="0" dirty="0" smtClean="0"/>
              <a:t/>
            </a:r>
            <a:br>
              <a:rPr lang="en-US" sz="4400" b="0" dirty="0" smtClean="0"/>
            </a:br>
            <a:r>
              <a:rPr lang="en-US" sz="4400" b="0" dirty="0" smtClean="0"/>
              <a:t>SMART HOUSE</a:t>
            </a:r>
            <a:r>
              <a:rPr lang="en-US" sz="4400" b="0" dirty="0" smtClean="0"/>
              <a:t/>
            </a:r>
            <a:br>
              <a:rPr lang="en-US" sz="4400" b="0" dirty="0" smtClean="0"/>
            </a:br>
            <a:endParaRPr lang="en-US" sz="4400" b="0"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1</a:t>
            </a:fld>
            <a:endParaRPr lang="en-US" dirty="0"/>
          </a:p>
        </p:txBody>
      </p:sp>
      <p:sp>
        <p:nvSpPr>
          <p:cNvPr id="12" name="TextBox 11"/>
          <p:cNvSpPr txBox="1"/>
          <p:nvPr/>
        </p:nvSpPr>
        <p:spPr>
          <a:xfrm>
            <a:off x="3775439" y="1144192"/>
            <a:ext cx="184666" cy="369332"/>
          </a:xfrm>
          <a:prstGeom prst="rect">
            <a:avLst/>
          </a:prstGeom>
          <a:noFill/>
        </p:spPr>
        <p:txBody>
          <a:bodyPr wrap="none" rtlCol="0">
            <a:spAutoFit/>
          </a:bodyPr>
          <a:lstStyle/>
          <a:p>
            <a:endParaRPr lang="en-US" dirty="0"/>
          </a:p>
        </p:txBody>
      </p:sp>
      <p:sp>
        <p:nvSpPr>
          <p:cNvPr id="9" name="Google Shape;434;p25"/>
          <p:cNvSpPr txBox="1">
            <a:spLocks noGrp="1"/>
          </p:cNvSpPr>
          <p:nvPr>
            <p:ph type="subTitle" idx="1"/>
          </p:nvPr>
        </p:nvSpPr>
        <p:spPr>
          <a:xfrm>
            <a:off x="4837237" y="4569062"/>
            <a:ext cx="3684753" cy="1250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60000"/>
                    <a:lumOff val="40000"/>
                  </a:schemeClr>
                </a:solidFill>
              </a:rPr>
              <a:t>Réalisé par:</a:t>
            </a:r>
          </a:p>
          <a:p>
            <a:pPr marL="0" lvl="0" indent="0" algn="ctr" rtl="0">
              <a:spcBef>
                <a:spcPts val="0"/>
              </a:spcBef>
              <a:spcAft>
                <a:spcPts val="0"/>
              </a:spcAft>
              <a:buNone/>
            </a:pPr>
            <a:r>
              <a:rPr lang="en" dirty="0">
                <a:solidFill>
                  <a:schemeClr val="tx2">
                    <a:lumMod val="60000"/>
                    <a:lumOff val="40000"/>
                  </a:schemeClr>
                </a:solidFill>
              </a:rPr>
              <a:t>       </a:t>
            </a:r>
            <a:r>
              <a:rPr lang="en" dirty="0" smtClean="0">
                <a:solidFill>
                  <a:schemeClr val="tx2">
                    <a:lumMod val="60000"/>
                    <a:lumOff val="40000"/>
                  </a:schemeClr>
                </a:solidFill>
              </a:rPr>
              <a:t>Hakima Zabir</a:t>
            </a:r>
            <a:endParaRPr lang="en" dirty="0">
              <a:solidFill>
                <a:schemeClr val="tx2">
                  <a:lumMod val="60000"/>
                  <a:lumOff val="40000"/>
                </a:schemeClr>
              </a:solidFill>
            </a:endParaRPr>
          </a:p>
          <a:p>
            <a:pPr marL="0" lvl="0" indent="0" algn="ctr" rtl="0">
              <a:spcBef>
                <a:spcPts val="0"/>
              </a:spcBef>
              <a:spcAft>
                <a:spcPts val="0"/>
              </a:spcAft>
              <a:buNone/>
            </a:pPr>
            <a:r>
              <a:rPr lang="en" dirty="0">
                <a:solidFill>
                  <a:schemeClr val="tx2">
                    <a:lumMod val="60000"/>
                    <a:lumOff val="40000"/>
                  </a:schemeClr>
                </a:solidFill>
              </a:rPr>
              <a:t>          </a:t>
            </a:r>
            <a:r>
              <a:rPr lang="en" dirty="0" smtClean="0">
                <a:solidFill>
                  <a:schemeClr val="tx2">
                    <a:lumMod val="60000"/>
                    <a:lumOff val="40000"/>
                  </a:schemeClr>
                </a:solidFill>
              </a:rPr>
              <a:t>Soufiane Assim</a:t>
            </a:r>
          </a:p>
          <a:p>
            <a:pPr marL="0" lvl="0" indent="0" algn="ctr" rtl="0">
              <a:spcBef>
                <a:spcPts val="0"/>
              </a:spcBef>
              <a:spcAft>
                <a:spcPts val="0"/>
              </a:spcAft>
              <a:buNone/>
            </a:pPr>
            <a:r>
              <a:rPr lang="en" dirty="0" smtClean="0">
                <a:solidFill>
                  <a:schemeClr val="tx2">
                    <a:lumMod val="60000"/>
                    <a:lumOff val="40000"/>
                  </a:schemeClr>
                </a:solidFill>
              </a:rPr>
              <a:t>            </a:t>
            </a:r>
            <a:r>
              <a:rPr lang="en" dirty="0" smtClean="0">
                <a:solidFill>
                  <a:schemeClr val="tx2">
                    <a:lumMod val="60000"/>
                    <a:lumOff val="40000"/>
                  </a:schemeClr>
                </a:solidFill>
              </a:rPr>
              <a:t> </a:t>
            </a:r>
            <a:r>
              <a:rPr lang="en" dirty="0" smtClean="0">
                <a:solidFill>
                  <a:schemeClr val="tx2">
                    <a:lumMod val="60000"/>
                    <a:lumOff val="40000"/>
                  </a:schemeClr>
                </a:solidFill>
              </a:rPr>
              <a:t>Ala-eddine laroui</a:t>
            </a:r>
            <a:endParaRPr lang="en" dirty="0" smtClean="0">
              <a:solidFill>
                <a:schemeClr val="tx2">
                  <a:lumMod val="60000"/>
                  <a:lumOff val="40000"/>
                </a:schemeClr>
              </a:solidFill>
            </a:endParaRPr>
          </a:p>
          <a:p>
            <a:pPr marL="0" lvl="0" indent="0" algn="ctr" rtl="0">
              <a:spcBef>
                <a:spcPts val="0"/>
              </a:spcBef>
              <a:spcAft>
                <a:spcPts val="0"/>
              </a:spcAft>
              <a:buNone/>
            </a:pPr>
            <a:endParaRPr lang="en" dirty="0"/>
          </a:p>
        </p:txBody>
      </p:sp>
      <p:pic>
        <p:nvPicPr>
          <p:cNvPr id="10" name="Picture 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0" y="6421540"/>
            <a:ext cx="414020" cy="438150"/>
          </a:xfrm>
          <a:prstGeom prst="rect">
            <a:avLst/>
          </a:prstGeom>
          <a:noFill/>
          <a:ln>
            <a:noFill/>
          </a:ln>
          <a:extLst/>
        </p:spPr>
      </p:pic>
    </p:spTree>
    <p:extLst>
      <p:ext uri="{BB962C8B-B14F-4D97-AF65-F5344CB8AC3E}">
        <p14:creationId xmlns:p14="http://schemas.microsoft.com/office/powerpoint/2010/main" xmlns="" val="1532325105"/>
      </p:ext>
    </p:extLst>
  </p:cSld>
  <p:clrMapOvr>
    <a:masterClrMapping/>
  </p:clrMapOvr>
  <mc:AlternateContent xmlns:mc="http://schemas.openxmlformats.org/markup-compatibility/2006">
    <mc:Choice xmlns:p14="http://schemas.microsoft.com/office/powerpoint/2010/main" xmlns="" Requires="p14">
      <p:transition spd="slow" p14:dur="2000" advTm="30846"/>
    </mc:Choice>
    <mc:Fallback>
      <p:transition spd="slow" advTm="3084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4638"/>
            <a:ext cx="7924800" cy="1143000"/>
          </a:xfrm>
        </p:spPr>
        <p:txBody>
          <a:bodyPr>
            <a:normAutofit/>
          </a:bodyPr>
          <a:lstStyle/>
          <a:p>
            <a:pPr algn="ctr"/>
            <a:r>
              <a:rPr lang="en-US" b="0" dirty="0" smtClean="0"/>
              <a:t>Plan</a:t>
            </a:r>
            <a:endParaRPr lang="en-US" b="0"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2</a:t>
            </a:fld>
            <a:endParaRPr lang="en-US" dirty="0"/>
          </a:p>
        </p:txBody>
      </p:sp>
      <p:sp>
        <p:nvSpPr>
          <p:cNvPr id="4" name="Content Placeholder 3"/>
          <p:cNvSpPr>
            <a:spLocks noGrp="1"/>
          </p:cNvSpPr>
          <p:nvPr>
            <p:ph sz="quarter" idx="13"/>
          </p:nvPr>
        </p:nvSpPr>
        <p:spPr>
          <a:xfrm>
            <a:off x="114300" y="1700767"/>
            <a:ext cx="9029700" cy="4045692"/>
          </a:xfrm>
        </p:spPr>
        <p:txBody>
          <a:bodyPr>
            <a:normAutofit fontScale="96969"/>
          </a:bodyPr>
          <a:lstStyle/>
          <a:p>
            <a:pPr algn="just"/>
            <a:r>
              <a:rPr lang="en-US" dirty="0" smtClean="0"/>
              <a:t> </a:t>
            </a:r>
            <a:r>
              <a:rPr lang="en-US" dirty="0" smtClean="0"/>
              <a:t>Introduction	</a:t>
            </a:r>
            <a:endParaRPr lang="en-US" dirty="0" smtClean="0"/>
          </a:p>
          <a:p>
            <a:pPr algn="just"/>
            <a:r>
              <a:rPr lang="en-US" dirty="0" smtClean="0"/>
              <a:t>Objectifs</a:t>
            </a:r>
          </a:p>
          <a:p>
            <a:pPr algn="just"/>
            <a:r>
              <a:rPr lang="en-US" dirty="0" smtClean="0"/>
              <a:t>Diagramme de connexion</a:t>
            </a:r>
          </a:p>
          <a:p>
            <a:pPr algn="just"/>
            <a:r>
              <a:rPr lang="en-US" dirty="0" smtClean="0"/>
              <a:t>Outils</a:t>
            </a:r>
            <a:endParaRPr lang="en-US" dirty="0" smtClean="0"/>
          </a:p>
          <a:p>
            <a:pPr algn="just"/>
            <a:r>
              <a:rPr lang="en-US" dirty="0" smtClean="0"/>
              <a:t> Fonctionnement</a:t>
            </a:r>
          </a:p>
          <a:p>
            <a:pPr algn="just"/>
            <a:r>
              <a:rPr lang="en-US" dirty="0" smtClean="0"/>
              <a:t>Conclusion</a:t>
            </a:r>
          </a:p>
          <a:p>
            <a:pPr algn="just">
              <a:buNone/>
            </a:pPr>
            <a:endParaRPr lang="en-US" dirty="0" smtClean="0"/>
          </a:p>
          <a:p>
            <a:pPr algn="just">
              <a:buNone/>
            </a:pPr>
            <a:endParaRPr lang="en-US" dirty="0"/>
          </a:p>
        </p:txBody>
      </p:sp>
    </p:spTree>
    <p:custDataLst>
      <p:tags r:id="rId1"/>
    </p:custDataLst>
    <p:extLst>
      <p:ext uri="{BB962C8B-B14F-4D97-AF65-F5344CB8AC3E}">
        <p14:creationId xmlns:p14="http://schemas.microsoft.com/office/powerpoint/2010/main" xmlns="" val="78613913"/>
      </p:ext>
    </p:extLst>
  </p:cSld>
  <p:clrMapOvr>
    <a:masterClrMapping/>
  </p:clrMapOvr>
  <mc:AlternateContent xmlns:mc="http://schemas.openxmlformats.org/markup-compatibility/2006">
    <mc:Choice xmlns:p14="http://schemas.microsoft.com/office/powerpoint/2010/main" xmlns="" Requires="p14">
      <p:transition spd="slow" p14:dur="2000" advTm="35124"/>
    </mc:Choice>
    <mc:Fallback>
      <p:transition spd="slow" advTm="3512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4638"/>
            <a:ext cx="7924800" cy="1143000"/>
          </a:xfrm>
        </p:spPr>
        <p:txBody>
          <a:bodyPr>
            <a:normAutofit/>
          </a:bodyPr>
          <a:lstStyle/>
          <a:p>
            <a:r>
              <a:rPr lang="en-US" b="0" dirty="0"/>
              <a:t>Introduction:</a:t>
            </a:r>
          </a:p>
        </p:txBody>
      </p:sp>
      <p:sp>
        <p:nvSpPr>
          <p:cNvPr id="3" name="Slide Number Placeholder 2"/>
          <p:cNvSpPr>
            <a:spLocks noGrp="1"/>
          </p:cNvSpPr>
          <p:nvPr>
            <p:ph type="sldNum" sz="quarter" idx="12"/>
          </p:nvPr>
        </p:nvSpPr>
        <p:spPr/>
        <p:txBody>
          <a:bodyPr/>
          <a:lstStyle/>
          <a:p>
            <a:fld id="{38237106-F2ED-405E-BC33-CC3CF426205F}" type="slidenum">
              <a:rPr lang="en-US" smtClean="0"/>
              <a:pPr/>
              <a:t>3</a:t>
            </a:fld>
            <a:endParaRPr lang="en-US" dirty="0"/>
          </a:p>
        </p:txBody>
      </p:sp>
      <p:sp>
        <p:nvSpPr>
          <p:cNvPr id="4" name="Content Placeholder 3"/>
          <p:cNvSpPr>
            <a:spLocks noGrp="1"/>
          </p:cNvSpPr>
          <p:nvPr>
            <p:ph sz="quarter" idx="13"/>
          </p:nvPr>
        </p:nvSpPr>
        <p:spPr>
          <a:xfrm>
            <a:off x="0" y="1700767"/>
            <a:ext cx="9029700" cy="4045692"/>
          </a:xfrm>
        </p:spPr>
        <p:txBody>
          <a:bodyPr>
            <a:normAutofit fontScale="96969"/>
          </a:bodyPr>
          <a:lstStyle/>
          <a:p>
            <a:pPr algn="just"/>
            <a:r>
              <a:rPr lang="fr-FR" dirty="0" smtClean="0"/>
              <a:t>Dans un monde où la technologie évolue à une vitesse fulgurante, il n'est pas surprenant que nous cherchions à rendre nos maisons plus intelligentes et plus efficaces. Avec l'utilisation d'</a:t>
            </a:r>
            <a:r>
              <a:rPr lang="fr-FR" dirty="0" err="1" smtClean="0"/>
              <a:t>Arduino</a:t>
            </a:r>
            <a:r>
              <a:rPr lang="fr-FR" dirty="0" smtClean="0"/>
              <a:t>, une plateforme de prototypage électronique open-source, nous avons la possibilité d'explorer un large éventail de projets pour améliorer notre vie quotidienne.</a:t>
            </a:r>
            <a:endParaRPr lang="en-US" dirty="0"/>
          </a:p>
        </p:txBody>
      </p:sp>
    </p:spTree>
    <p:custDataLst>
      <p:tags r:id="rId1"/>
    </p:custDataLst>
    <p:extLst>
      <p:ext uri="{BB962C8B-B14F-4D97-AF65-F5344CB8AC3E}">
        <p14:creationId xmlns:p14="http://schemas.microsoft.com/office/powerpoint/2010/main" xmlns="" val="78613913"/>
      </p:ext>
    </p:extLst>
  </p:cSld>
  <p:clrMapOvr>
    <a:masterClrMapping/>
  </p:clrMapOvr>
  <mc:AlternateContent xmlns:mc="http://schemas.openxmlformats.org/markup-compatibility/2006">
    <mc:Choice xmlns:p14="http://schemas.microsoft.com/office/powerpoint/2010/main" xmlns="" Requires="p14">
      <p:transition spd="slow" p14:dur="2000" advTm="35124"/>
    </mc:Choice>
    <mc:Fallback>
      <p:transition spd="slow" advTm="3512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99138"/>
            <a:ext cx="7924800" cy="1143000"/>
          </a:xfrm>
        </p:spPr>
        <p:txBody>
          <a:bodyPr>
            <a:normAutofit/>
          </a:bodyPr>
          <a:lstStyle/>
          <a:p>
            <a:r>
              <a:rPr lang="fr-FR" b="0" dirty="0"/>
              <a:t>Objectifs du projet </a:t>
            </a:r>
            <a:r>
              <a:rPr lang="en-US" dirty="0" smtClean="0"/>
              <a:t>:</a:t>
            </a:r>
            <a:endParaRPr lang="en-US"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4</a:t>
            </a:fld>
            <a:endParaRPr lang="en-US" dirty="0"/>
          </a:p>
        </p:txBody>
      </p:sp>
      <p:sp>
        <p:nvSpPr>
          <p:cNvPr id="4" name="Content Placeholder 3"/>
          <p:cNvSpPr>
            <a:spLocks noGrp="1"/>
          </p:cNvSpPr>
          <p:nvPr>
            <p:ph sz="quarter" idx="13"/>
          </p:nvPr>
        </p:nvSpPr>
        <p:spPr>
          <a:xfrm>
            <a:off x="0" y="1778466"/>
            <a:ext cx="9029700" cy="4045692"/>
          </a:xfrm>
        </p:spPr>
        <p:txBody>
          <a:bodyPr>
            <a:normAutofit fontScale="96969" lnSpcReduction="10000"/>
          </a:bodyPr>
          <a:lstStyle/>
          <a:p>
            <a:pPr algn="just"/>
            <a:r>
              <a:rPr lang="fr-FR" dirty="0" smtClean="0"/>
              <a:t>Automatisation :L'objectif principal </a:t>
            </a:r>
            <a:r>
              <a:rPr lang="fr-FR" dirty="0" smtClean="0"/>
              <a:t>est d'automatiser différentes tâches de la maison pour rendre la vie quotidienne plus pratique et efficace.</a:t>
            </a:r>
            <a:endParaRPr lang="fr-FR" dirty="0"/>
          </a:p>
          <a:p>
            <a:pPr algn="just"/>
            <a:r>
              <a:rPr lang="fr-FR" dirty="0" smtClean="0"/>
              <a:t>Intégration : L'objectif est de créer un système intégré où les différents composants de la maison intelligente fonctionnent de manière harmonieuse</a:t>
            </a:r>
            <a:r>
              <a:rPr lang="fr-FR" dirty="0" smtClean="0"/>
              <a:t>.</a:t>
            </a:r>
            <a:endParaRPr lang="fr-FR" dirty="0"/>
          </a:p>
          <a:p>
            <a:endParaRPr lang="en-US" dirty="0">
              <a:solidFill>
                <a:srgbClr val="FF0000"/>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xmlns="" val="4080007840"/>
      </p:ext>
    </p:extLst>
  </p:cSld>
  <p:clrMapOvr>
    <a:masterClrMapping/>
  </p:clrMapOvr>
  <mc:AlternateContent xmlns:mc="http://schemas.openxmlformats.org/markup-compatibility/2006">
    <mc:Choice xmlns:p14="http://schemas.microsoft.com/office/powerpoint/2010/main" xmlns="" Requires="p14">
      <p:transition spd="slow" p14:dur="2000" advTm="35124"/>
    </mc:Choice>
    <mc:Fallback>
      <p:transition spd="slow" advTm="3512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99138"/>
            <a:ext cx="7924800" cy="1143000"/>
          </a:xfrm>
        </p:spPr>
        <p:txBody>
          <a:bodyPr>
            <a:normAutofit/>
          </a:bodyPr>
          <a:lstStyle/>
          <a:p>
            <a:r>
              <a:rPr lang="fr-FR" b="0" dirty="0" smtClean="0"/>
              <a:t>Diagramme de connexion</a:t>
            </a:r>
            <a:r>
              <a:rPr lang="en-US" dirty="0" smtClean="0"/>
              <a:t>:</a:t>
            </a:r>
            <a:endParaRPr lang="en-US"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5</a:t>
            </a:fld>
            <a:endParaRPr lang="en-US" dirty="0"/>
          </a:p>
        </p:txBody>
      </p:sp>
      <p:sp>
        <p:nvSpPr>
          <p:cNvPr id="4" name="Content Placeholder 3"/>
          <p:cNvSpPr>
            <a:spLocks noGrp="1"/>
          </p:cNvSpPr>
          <p:nvPr>
            <p:ph sz="quarter" idx="13"/>
          </p:nvPr>
        </p:nvSpPr>
        <p:spPr>
          <a:xfrm>
            <a:off x="0" y="2046914"/>
            <a:ext cx="9029700" cy="4045692"/>
          </a:xfrm>
        </p:spPr>
        <p:txBody>
          <a:bodyPr>
            <a:normAutofit fontScale="96969"/>
          </a:bodyPr>
          <a:lstStyle/>
          <a:p>
            <a:r>
              <a:rPr lang="fr-FR" sz="2400" dirty="0" smtClean="0"/>
              <a:t>Un potentiomètre est un composant électronique ajustable qui permet de régler la valeur de résistance électrique. Il est constitué d'un curseur mobile le long d'une piste résistive. En fonction de la position du curseur, la résistance entre les bornes du potentiomètre </a:t>
            </a:r>
            <a:r>
              <a:rPr lang="fr-FR" sz="2400" dirty="0" smtClean="0"/>
              <a:t>var</a:t>
            </a:r>
          </a:p>
          <a:p>
            <a:r>
              <a:rPr lang="fr-FR" sz="2400" dirty="0" smtClean="0"/>
              <a:t>U</a:t>
            </a:r>
            <a:r>
              <a:rPr lang="fr-FR" sz="2400" dirty="0" smtClean="0"/>
              <a:t>ne </a:t>
            </a:r>
            <a:r>
              <a:rPr lang="fr-FR" sz="2400" dirty="0" smtClean="0"/>
              <a:t>LED est un composant électronique qui émet de la lumière lorsqu'il est traversé par un courant électrique.</a:t>
            </a:r>
            <a:endParaRPr lang="en-US" sz="2400" dirty="0">
              <a:solidFill>
                <a:srgbClr val="FF0000"/>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xmlns="" val="4080007840"/>
      </p:ext>
    </p:extLst>
  </p:cSld>
  <p:clrMapOvr>
    <a:masterClrMapping/>
  </p:clrMapOvr>
  <mc:AlternateContent xmlns:mc="http://schemas.openxmlformats.org/markup-compatibility/2006">
    <mc:Choice xmlns:p14="http://schemas.microsoft.com/office/powerpoint/2010/main" xmlns="" Requires="p14">
      <p:transition spd="slow" p14:dur="2000" advTm="35124"/>
    </mc:Choice>
    <mc:Fallback>
      <p:transition spd="slow" advTm="3512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99138"/>
            <a:ext cx="7924800" cy="1143000"/>
          </a:xfrm>
        </p:spPr>
        <p:txBody>
          <a:bodyPr>
            <a:normAutofit/>
          </a:bodyPr>
          <a:lstStyle/>
          <a:p>
            <a:r>
              <a:rPr lang="fr-FR" b="0" dirty="0" smtClean="0"/>
              <a:t>Outils utilisés</a:t>
            </a:r>
            <a:r>
              <a:rPr lang="en-US" dirty="0" smtClean="0"/>
              <a:t>:</a:t>
            </a:r>
            <a:endParaRPr lang="en-US"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6</a:t>
            </a:fld>
            <a:endParaRPr lang="en-US" dirty="0"/>
          </a:p>
        </p:txBody>
      </p:sp>
      <p:sp>
        <p:nvSpPr>
          <p:cNvPr id="4" name="Content Placeholder 3"/>
          <p:cNvSpPr>
            <a:spLocks noGrp="1"/>
          </p:cNvSpPr>
          <p:nvPr>
            <p:ph sz="quarter" idx="13"/>
          </p:nvPr>
        </p:nvSpPr>
        <p:spPr>
          <a:xfrm>
            <a:off x="0" y="1342138"/>
            <a:ext cx="9029700" cy="4488110"/>
          </a:xfrm>
        </p:spPr>
        <p:txBody>
          <a:bodyPr>
            <a:normAutofit fontScale="89469" lnSpcReduction="10000"/>
          </a:bodyPr>
          <a:lstStyle/>
          <a:p>
            <a:r>
              <a:rPr lang="fr-FR" sz="2400" dirty="0" smtClean="0"/>
              <a:t>Node.js est un environnement d'exécution JavaScript côté serveur qui vous permet d'exécuter du code JavaScript en dehors d'un navigateur web</a:t>
            </a:r>
            <a:r>
              <a:rPr lang="fr-FR" sz="2400" dirty="0" smtClean="0"/>
              <a:t>.</a:t>
            </a:r>
          </a:p>
          <a:p>
            <a:r>
              <a:rPr lang="fr-FR" sz="2400" dirty="0" smtClean="0"/>
              <a:t>Le port série (Serial Port) est un moyen de communication permettant l'échange de données série entre un ordinateur et un périphérique externe, tel qu'</a:t>
            </a:r>
            <a:r>
              <a:rPr lang="fr-FR" sz="2400" dirty="0" err="1" smtClean="0"/>
              <a:t>Arduino</a:t>
            </a:r>
            <a:r>
              <a:rPr lang="fr-FR" sz="2400" dirty="0" smtClean="0"/>
              <a:t>. Il utilise une seule ligne pour transmettre et recevoir des données, une à la fois, sur un seul canal</a:t>
            </a:r>
            <a:r>
              <a:rPr lang="fr-FR" sz="2400" dirty="0" smtClean="0"/>
              <a:t>.</a:t>
            </a:r>
          </a:p>
          <a:p>
            <a:r>
              <a:rPr lang="fr-FR" sz="2400" dirty="0" smtClean="0"/>
              <a:t>Express.js est un </a:t>
            </a:r>
            <a:r>
              <a:rPr lang="fr-FR" sz="2400" dirty="0" err="1" smtClean="0"/>
              <a:t>framework</a:t>
            </a:r>
            <a:r>
              <a:rPr lang="fr-FR" sz="2400" dirty="0" smtClean="0"/>
              <a:t> web minimaliste et flexible pour Node.js. Il simplifie la création d'applications web en fournissant des fonctionnalités de base et une structure simple, tout en offrant la flexibilité nécessaire pour étendre et personnaliser selon les besoins du projet</a:t>
            </a:r>
            <a:r>
              <a:rPr lang="fr-FR" sz="2400" dirty="0" smtClean="0"/>
              <a:t>.</a:t>
            </a:r>
          </a:p>
          <a:p>
            <a:r>
              <a:rPr lang="fr-FR" sz="2400" dirty="0" smtClean="0"/>
              <a:t>API SUNSET SUNRISE</a:t>
            </a:r>
          </a:p>
          <a:p>
            <a:endParaRPr lang="fr-FR" sz="2400" dirty="0" smtClean="0"/>
          </a:p>
          <a:p>
            <a:endParaRPr lang="en-US" sz="2400" dirty="0">
              <a:solidFill>
                <a:srgbClr val="FF0000"/>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xmlns="" val="4080007840"/>
      </p:ext>
    </p:extLst>
  </p:cSld>
  <p:clrMapOvr>
    <a:masterClrMapping/>
  </p:clrMapOvr>
  <mc:AlternateContent xmlns:mc="http://schemas.openxmlformats.org/markup-compatibility/2006">
    <mc:Choice xmlns:p14="http://schemas.microsoft.com/office/powerpoint/2010/main" xmlns="" Requires="p14">
      <p:transition spd="slow" p14:dur="2000" advTm="35124"/>
    </mc:Choice>
    <mc:Fallback>
      <p:transition spd="slow" advTm="3512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0475"/>
            <a:ext cx="9144000" cy="1143000"/>
          </a:xfrm>
        </p:spPr>
        <p:txBody>
          <a:bodyPr>
            <a:normAutofit fontScale="90000"/>
          </a:bodyPr>
          <a:lstStyle/>
          <a:p>
            <a:r>
              <a:rPr lang="fr-FR" b="0" dirty="0" smtClean="0"/>
              <a:t/>
            </a:r>
            <a:br>
              <a:rPr lang="fr-FR" b="0" dirty="0" smtClean="0"/>
            </a:br>
            <a:r>
              <a:rPr lang="fr-FR" sz="4400" b="0" dirty="0" smtClean="0"/>
              <a:t>Conclusion: </a:t>
            </a:r>
            <a:endParaRPr lang="en-US" sz="4600" b="0"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7</a:t>
            </a:fld>
            <a:endParaRPr lang="en-US" dirty="0"/>
          </a:p>
        </p:txBody>
      </p:sp>
      <p:sp>
        <p:nvSpPr>
          <p:cNvPr id="4" name="Content Placeholder 3"/>
          <p:cNvSpPr>
            <a:spLocks noGrp="1"/>
          </p:cNvSpPr>
          <p:nvPr>
            <p:ph sz="quarter" idx="13"/>
          </p:nvPr>
        </p:nvSpPr>
        <p:spPr>
          <a:xfrm>
            <a:off x="114300" y="2260325"/>
            <a:ext cx="9029700" cy="4045692"/>
          </a:xfrm>
        </p:spPr>
        <p:txBody>
          <a:bodyPr>
            <a:normAutofit fontScale="96969"/>
          </a:bodyPr>
          <a:lstStyle/>
          <a:p>
            <a:pPr algn="just">
              <a:lnSpc>
                <a:spcPct val="90000"/>
              </a:lnSpc>
              <a:buFont typeface="Wingdings" pitchFamily="2" charset="2"/>
              <a:buChar char="q"/>
            </a:pPr>
            <a:r>
              <a:rPr lang="fr-FR" sz="2400" dirty="0" smtClean="0"/>
              <a:t>Grâce à Arduino, vous pouvez facilement connecter des capteurs et des actionneurs physiques, collecter des données en temps réel et contrôler des dispositifs de manière précise. Node.js offre un moyen efficace de gérer les communications, d'établir des serveurs web, de créer des API et de traiter les données.</a:t>
            </a:r>
            <a:endParaRPr lang="en-US" sz="2300" dirty="0"/>
          </a:p>
        </p:txBody>
      </p:sp>
    </p:spTree>
    <p:custDataLst>
      <p:tags r:id="rId1"/>
    </p:custDataLst>
    <p:extLst>
      <p:ext uri="{BB962C8B-B14F-4D97-AF65-F5344CB8AC3E}">
        <p14:creationId xmlns:p14="http://schemas.microsoft.com/office/powerpoint/2010/main" xmlns="" val="532110513"/>
      </p:ext>
    </p:extLst>
  </p:cSld>
  <p:clrMapOvr>
    <a:masterClrMapping/>
  </p:clrMapOvr>
  <mc:AlternateContent xmlns:mc="http://schemas.openxmlformats.org/markup-compatibility/2006">
    <mc:Choice xmlns:p14="http://schemas.microsoft.com/office/powerpoint/2010/main" xmlns="" Requires="p14">
      <p:transition spd="slow" p14:dur="2000" advTm="35124"/>
    </mc:Choice>
    <mc:Fallback>
      <p:transition spd="slow" advTm="3512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4951" y="2072988"/>
            <a:ext cx="8061820" cy="1143000"/>
          </a:xfrm>
        </p:spPr>
        <p:txBody>
          <a:bodyPr/>
          <a:lstStyle/>
          <a:p>
            <a:pPr algn="ctr"/>
            <a:r>
              <a:rPr lang="en-US" sz="5000" dirty="0" smtClean="0"/>
              <a:t/>
            </a:r>
            <a:br>
              <a:rPr lang="en-US" sz="5000" dirty="0" smtClean="0"/>
            </a:br>
            <a:r>
              <a:rPr lang="en-US" sz="5000" dirty="0"/>
              <a:t/>
            </a:r>
            <a:br>
              <a:rPr lang="en-US" sz="5000" dirty="0"/>
            </a:br>
            <a:r>
              <a:rPr lang="en-US" sz="5000" dirty="0" smtClean="0"/>
              <a:t>Merci de votre attention ! </a:t>
            </a:r>
            <a:endParaRPr lang="en-US" sz="5000" dirty="0"/>
          </a:p>
        </p:txBody>
      </p:sp>
      <p:sp>
        <p:nvSpPr>
          <p:cNvPr id="3" name="Slide Number Placeholder 2"/>
          <p:cNvSpPr>
            <a:spLocks noGrp="1"/>
          </p:cNvSpPr>
          <p:nvPr>
            <p:ph type="sldNum" sz="quarter" idx="12"/>
          </p:nvPr>
        </p:nvSpPr>
        <p:spPr/>
        <p:txBody>
          <a:bodyPr/>
          <a:lstStyle/>
          <a:p>
            <a:fld id="{38237106-F2ED-405E-BC33-CC3CF426205F}" type="slidenum">
              <a:rPr lang="en-US" smtClean="0"/>
              <a:pPr/>
              <a:t>8</a:t>
            </a:fld>
            <a:endParaRPr lang="en-US" dirty="0"/>
          </a:p>
        </p:txBody>
      </p:sp>
    </p:spTree>
    <p:extLst>
      <p:ext uri="{BB962C8B-B14F-4D97-AF65-F5344CB8AC3E}">
        <p14:creationId xmlns:p14="http://schemas.microsoft.com/office/powerpoint/2010/main" xmlns="" val="2635331376"/>
      </p:ext>
    </p:extLst>
  </p:cSld>
  <p:clrMapOvr>
    <a:masterClrMapping/>
  </p:clrMapOvr>
  <mc:AlternateContent xmlns:mc="http://schemas.openxmlformats.org/markup-compatibility/2006">
    <mc:Choice xmlns:p14="http://schemas.microsoft.com/office/powerpoint/2010/main" xmlns="" Requires="p14">
      <p:transition spd="slow" p14:dur="2000" advTm="1043"/>
    </mc:Choice>
    <mc:Fallback>
      <p:transition spd="slow" advTm="104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2|14.2"/>
</p:tagLst>
</file>

<file path=ppt/tags/tag2.xml><?xml version="1.0" encoding="utf-8"?>
<p:tagLst xmlns:a="http://schemas.openxmlformats.org/drawingml/2006/main" xmlns:r="http://schemas.openxmlformats.org/officeDocument/2006/relationships" xmlns:p="http://schemas.openxmlformats.org/presentationml/2006/main">
  <p:tag name="TIMING" val="|10.2|14.2"/>
</p:tagLst>
</file>

<file path=ppt/tags/tag3.xml><?xml version="1.0" encoding="utf-8"?>
<p:tagLst xmlns:a="http://schemas.openxmlformats.org/drawingml/2006/main" xmlns:r="http://schemas.openxmlformats.org/officeDocument/2006/relationships" xmlns:p="http://schemas.openxmlformats.org/presentationml/2006/main">
  <p:tag name="TIMING" val="|10.2|14.2"/>
</p:tagLst>
</file>

<file path=ppt/tags/tag4.xml><?xml version="1.0" encoding="utf-8"?>
<p:tagLst xmlns:a="http://schemas.openxmlformats.org/drawingml/2006/main" xmlns:r="http://schemas.openxmlformats.org/officeDocument/2006/relationships" xmlns:p="http://schemas.openxmlformats.org/presentationml/2006/main">
  <p:tag name="TIMING" val="|10.2|14.2"/>
</p:tagLst>
</file>

<file path=ppt/tags/tag5.xml><?xml version="1.0" encoding="utf-8"?>
<p:tagLst xmlns:a="http://schemas.openxmlformats.org/drawingml/2006/main" xmlns:r="http://schemas.openxmlformats.org/officeDocument/2006/relationships" xmlns:p="http://schemas.openxmlformats.org/presentationml/2006/main">
  <p:tag name="TIMING" val="|10.2|14.2"/>
</p:tagLst>
</file>

<file path=ppt/tags/tag6.xml><?xml version="1.0" encoding="utf-8"?>
<p:tagLst xmlns:a="http://schemas.openxmlformats.org/drawingml/2006/main" xmlns:r="http://schemas.openxmlformats.org/officeDocument/2006/relationships" xmlns:p="http://schemas.openxmlformats.org/presentationml/2006/main">
  <p:tag name="TIMING" val="|10.2|14.2"/>
</p:tagLst>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11766</TotalTime>
  <Words>573</Words>
  <Application>Microsoft Office PowerPoint</Application>
  <PresentationFormat>Affichage à l'écran (4:3)</PresentationFormat>
  <Paragraphs>56</Paragraphs>
  <Slides>8</Slides>
  <Notes>7</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Horizon</vt:lpstr>
      <vt:lpstr>           SMART HOUSE </vt:lpstr>
      <vt:lpstr>Plan</vt:lpstr>
      <vt:lpstr>Introduction:</vt:lpstr>
      <vt:lpstr>Objectifs du projet :</vt:lpstr>
      <vt:lpstr>Diagramme de connexion:</vt:lpstr>
      <vt:lpstr>Outils utilisés:</vt:lpstr>
      <vt:lpstr> Conclusion: </vt:lpstr>
      <vt:lpstr>  Merci de votre attention ! </vt:lpstr>
    </vt:vector>
  </TitlesOfParts>
  <Company>UC Berkeley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 G</dc:creator>
  <cp:lastModifiedBy>ALAA</cp:lastModifiedBy>
  <cp:revision>1697</cp:revision>
  <cp:lastPrinted>2013-09-26T13:32:46Z</cp:lastPrinted>
  <dcterms:created xsi:type="dcterms:W3CDTF">2010-10-14T08:11:44Z</dcterms:created>
  <dcterms:modified xsi:type="dcterms:W3CDTF">2023-06-12T18:59:10Z</dcterms:modified>
</cp:coreProperties>
</file>