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Josefin Slab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C8A50F-24E5-416B-B7E2-251A2A702EC2}">
  <a:tblStyle styleId="{EBC8A50F-24E5-416B-B7E2-251A2A702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osefinSlabSemiBold-bold.fntdata"/><Relationship Id="rId16" Type="http://schemas.openxmlformats.org/officeDocument/2006/relationships/font" Target="fonts/JosefinSlabSemiBold-regular.fntdata"/><Relationship Id="rId19" Type="http://schemas.openxmlformats.org/officeDocument/2006/relationships/font" Target="fonts/JosefinSlabSemiBold-boldItalic.fntdata"/><Relationship Id="rId18" Type="http://schemas.openxmlformats.org/officeDocument/2006/relationships/font" Target="fonts/JosefinSlab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463053f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463053f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460188f47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460188f47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-Theme. (Smart city)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-Objective: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enhance the security of door locking system through the application of Internet of Things (IoT).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decided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-Aurdino and Raspberry pi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460188f4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460188f4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DEMONSTRATION (Backup up plan).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-Ammar explain the video.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e1886a29a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e1886a29a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Explanation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460188f47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460188f47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DEMONSTRATION (Backup up plan).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-Hakim will share screen of Power bi, Mysql.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60188f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460188f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Demonstration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-Hazim will open cam and show the Aurdino Project.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463568a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463568a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-Supports the camera.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-Requires the modification to get that function.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63568ab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63568ab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restriction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(Face recognition - raspberry pi 2 gb)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e38dc7bb6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e38dc7bb6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: we picked raspberry </a:t>
            </a:r>
            <a:r>
              <a:rPr lang="en"/>
              <a:t>because</a:t>
            </a:r>
            <a:r>
              <a:rPr lang="en"/>
              <a:t> it allows for face recognition for a smart door lock </a:t>
            </a:r>
            <a:r>
              <a:rPr lang="en"/>
              <a:t>system</a:t>
            </a:r>
            <a:r>
              <a:rPr lang="en"/>
              <a:t>. This is </a:t>
            </a:r>
            <a:r>
              <a:rPr lang="en"/>
              <a:t>important</a:t>
            </a:r>
            <a:r>
              <a:rPr lang="en"/>
              <a:t> because it contributes to IR 4.0 that caters to cloud computing.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rEZbwu5b_jo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61" name="Google Shape;861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3" name="Google Shape;863;p31"/>
          <p:cNvPicPr preferRelativeResize="0"/>
          <p:nvPr/>
        </p:nvPicPr>
        <p:blipFill rotWithShape="1">
          <a:blip r:embed="rId3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31"/>
          <p:cNvSpPr txBox="1"/>
          <p:nvPr>
            <p:ph type="ctrTitle"/>
          </p:nvPr>
        </p:nvSpPr>
        <p:spPr>
          <a:xfrm>
            <a:off x="929225" y="1472125"/>
            <a:ext cx="63570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SMART DOOR LOCKING SYSTEM</a:t>
            </a:r>
            <a:endParaRPr sz="4800"/>
          </a:p>
        </p:txBody>
      </p:sp>
      <p:sp>
        <p:nvSpPr>
          <p:cNvPr id="865" name="Google Shape;865;p31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Universiti </a:t>
            </a:r>
            <a:r>
              <a:rPr lang="en"/>
              <a:t>Teknologi MARA (UiTM) Shah Alam</a:t>
            </a:r>
            <a:endParaRPr/>
          </a:p>
        </p:txBody>
      </p:sp>
      <p:grpSp>
        <p:nvGrpSpPr>
          <p:cNvPr id="866" name="Google Shape;866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6" name="Google Shape;876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31"/>
          <p:cNvGrpSpPr/>
          <p:nvPr/>
        </p:nvGrpSpPr>
        <p:grpSpPr>
          <a:xfrm rot="-2700000">
            <a:off x="6490736" y="459152"/>
            <a:ext cx="3288742" cy="3288676"/>
            <a:chOff x="7037775" y="2589850"/>
            <a:chExt cx="2493825" cy="2493775"/>
          </a:xfrm>
        </p:grpSpPr>
        <p:grpSp>
          <p:nvGrpSpPr>
            <p:cNvPr id="880" name="Google Shape;880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1" name="Google Shape;881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3" name="Google Shape;893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94" name="Google Shape;8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0"/>
          <p:cNvSpPr txBox="1"/>
          <p:nvPr>
            <p:ph type="title"/>
          </p:nvPr>
        </p:nvSpPr>
        <p:spPr>
          <a:xfrm>
            <a:off x="2263950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/>
              <a:t>Q&amp;A </a:t>
            </a:r>
            <a:endParaRPr sz="9100"/>
          </a:p>
        </p:txBody>
      </p:sp>
      <p:pic>
        <p:nvPicPr>
          <p:cNvPr id="1118" name="Google Shape;1118;p40"/>
          <p:cNvPicPr preferRelativeResize="0"/>
          <p:nvPr/>
        </p:nvPicPr>
        <p:blipFill rotWithShape="1">
          <a:blip r:embed="rId3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32"/>
          <p:cNvPicPr preferRelativeResize="0"/>
          <p:nvPr/>
        </p:nvPicPr>
        <p:blipFill rotWithShape="1">
          <a:blip r:embed="rId4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32"/>
          <p:cNvSpPr txBox="1"/>
          <p:nvPr>
            <p:ph type="title"/>
          </p:nvPr>
        </p:nvSpPr>
        <p:spPr>
          <a:xfrm>
            <a:off x="1372650" y="125475"/>
            <a:ext cx="63987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3"/>
          <p:cNvSpPr txBox="1"/>
          <p:nvPr>
            <p:ph type="title"/>
          </p:nvPr>
        </p:nvSpPr>
        <p:spPr>
          <a:xfrm>
            <a:off x="1424225" y="3072850"/>
            <a:ext cx="63987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DEMONSTRATION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(Raspberry Pi)</a:t>
            </a:r>
            <a:endParaRPr/>
          </a:p>
        </p:txBody>
      </p:sp>
      <p:sp>
        <p:nvSpPr>
          <p:cNvPr id="914" name="Google Shape;914;p33"/>
          <p:cNvSpPr txBox="1"/>
          <p:nvPr>
            <p:ph idx="2" type="title"/>
          </p:nvPr>
        </p:nvSpPr>
        <p:spPr>
          <a:xfrm>
            <a:off x="3894813" y="1227588"/>
            <a:ext cx="13443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915" name="Google Shape;915;p33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916" name="Google Shape;916;p33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917" name="Google Shape;917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33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923" name="Google Shape;923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3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929" name="Google Shape;929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3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935" name="Google Shape;935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0" name="Google Shape;940;p33"/>
          <p:cNvPicPr preferRelativeResize="0"/>
          <p:nvPr/>
        </p:nvPicPr>
        <p:blipFill rotWithShape="1">
          <a:blip r:embed="rId3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4"/>
          <p:cNvSpPr txBox="1"/>
          <p:nvPr>
            <p:ph type="title"/>
          </p:nvPr>
        </p:nvSpPr>
        <p:spPr>
          <a:xfrm>
            <a:off x="2658025" y="358595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—AMMAR</a:t>
            </a:r>
            <a:endParaRPr/>
          </a:p>
        </p:txBody>
      </p:sp>
      <p:grpSp>
        <p:nvGrpSpPr>
          <p:cNvPr id="950" name="Google Shape;950;p34"/>
          <p:cNvGrpSpPr/>
          <p:nvPr/>
        </p:nvGrpSpPr>
        <p:grpSpPr>
          <a:xfrm flipH="1" rot="10800000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51" name="Google Shape;951;p34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34"/>
          <p:cNvGrpSpPr/>
          <p:nvPr/>
        </p:nvGrpSpPr>
        <p:grpSpPr>
          <a:xfrm flipH="1" rot="10800000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54" name="Google Shape;954;p34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6" name="Google Shape;956;p34" title="Video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675" y="246500"/>
            <a:ext cx="5365500" cy="40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4"/>
          <p:cNvPicPr preferRelativeResize="0"/>
          <p:nvPr/>
        </p:nvPicPr>
        <p:blipFill rotWithShape="1">
          <a:blip r:embed="rId5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5"/>
          <p:cNvSpPr txBox="1"/>
          <p:nvPr>
            <p:ph type="title"/>
          </p:nvPr>
        </p:nvSpPr>
        <p:spPr>
          <a:xfrm>
            <a:off x="1424225" y="3072850"/>
            <a:ext cx="63987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967" name="Google Shape;967;p35"/>
          <p:cNvSpPr txBox="1"/>
          <p:nvPr>
            <p:ph idx="2" type="title"/>
          </p:nvPr>
        </p:nvSpPr>
        <p:spPr>
          <a:xfrm>
            <a:off x="3894813" y="1227588"/>
            <a:ext cx="13443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968" name="Google Shape;968;p35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969" name="Google Shape;969;p35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970" name="Google Shape;970;p3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5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976" name="Google Shape;976;p3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35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982" name="Google Shape;982;p3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5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988" name="Google Shape;988;p3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3" name="Google Shape;993;p35"/>
          <p:cNvPicPr preferRelativeResize="0"/>
          <p:nvPr/>
        </p:nvPicPr>
        <p:blipFill rotWithShape="1">
          <a:blip r:embed="rId3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6"/>
          <p:cNvSpPr txBox="1"/>
          <p:nvPr>
            <p:ph type="title"/>
          </p:nvPr>
        </p:nvSpPr>
        <p:spPr>
          <a:xfrm>
            <a:off x="1424225" y="3072850"/>
            <a:ext cx="63987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DEMONSTRATION (Arduino)</a:t>
            </a:r>
            <a:endParaRPr/>
          </a:p>
        </p:txBody>
      </p:sp>
      <p:sp>
        <p:nvSpPr>
          <p:cNvPr id="1003" name="Google Shape;1003;p36"/>
          <p:cNvSpPr txBox="1"/>
          <p:nvPr>
            <p:ph idx="2" type="title"/>
          </p:nvPr>
        </p:nvSpPr>
        <p:spPr>
          <a:xfrm>
            <a:off x="3926613" y="1227588"/>
            <a:ext cx="12807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004" name="Google Shape;1004;p36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005" name="Google Shape;1005;p36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06" name="Google Shape;1006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36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6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18" name="Google Shape;101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6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24" name="Google Shape;102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9" name="Google Shape;1029;p36"/>
          <p:cNvPicPr preferRelativeResize="0"/>
          <p:nvPr/>
        </p:nvPicPr>
        <p:blipFill rotWithShape="1">
          <a:blip r:embed="rId3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7"/>
          <p:cNvSpPr txBox="1"/>
          <p:nvPr>
            <p:ph type="title"/>
          </p:nvPr>
        </p:nvSpPr>
        <p:spPr>
          <a:xfrm>
            <a:off x="1424225" y="3072850"/>
            <a:ext cx="63987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and Arduino</a:t>
            </a:r>
            <a:endParaRPr/>
          </a:p>
        </p:txBody>
      </p:sp>
      <p:sp>
        <p:nvSpPr>
          <p:cNvPr id="1039" name="Google Shape;1039;p37"/>
          <p:cNvSpPr txBox="1"/>
          <p:nvPr>
            <p:ph idx="2" type="title"/>
          </p:nvPr>
        </p:nvSpPr>
        <p:spPr>
          <a:xfrm>
            <a:off x="3889713" y="1227575"/>
            <a:ext cx="13545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040" name="Google Shape;1040;p37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041" name="Google Shape;1041;p37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42" name="Google Shape;1042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37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48" name="Google Shape;104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54" name="Google Shape;1054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37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60" name="Google Shape;1060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5" name="Google Shape;1065;p37"/>
          <p:cNvPicPr preferRelativeResize="0"/>
          <p:nvPr/>
        </p:nvPicPr>
        <p:blipFill rotWithShape="1">
          <a:blip r:embed="rId3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4" name="Google Shape;1074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075" name="Google Shape;1075;p38"/>
          <p:cNvPicPr preferRelativeResize="0"/>
          <p:nvPr/>
        </p:nvPicPr>
        <p:blipFill rotWithShape="1">
          <a:blip r:embed="rId3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0" name="Google Shape;1080;p38"/>
          <p:cNvGraphicFramePr/>
          <p:nvPr/>
        </p:nvGraphicFramePr>
        <p:xfrm>
          <a:off x="794113" y="6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{EBC8A50F-24E5-416B-B7E2-251A2A702EC2}</a:tableStyleId>
              </a:tblPr>
              <a:tblGrid>
                <a:gridCol w="2431725"/>
                <a:gridCol w="2464275"/>
                <a:gridCol w="2875775"/>
              </a:tblGrid>
              <a:tr h="68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Arduino</a:t>
                      </a:r>
                      <a:endParaRPr b="1" sz="27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Raspberry Pi</a:t>
                      </a:r>
                      <a:endParaRPr b="1" sz="27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</a:t>
                      </a:r>
                      <a:endParaRPr b="1" sz="2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-Cheaper.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-More expensive.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99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Functionality</a:t>
                      </a:r>
                      <a:endParaRPr b="1" sz="2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-No wireless connectivity.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-Not compatible other external components. 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Ex: Camera &amp; Microphone.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-Wifi Compatibility.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-Compatible with a lot of external components.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73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Input</a:t>
                      </a:r>
                      <a:endParaRPr b="1" sz="2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-Motion.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-Distance.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-Face recognition.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-Motion.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8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Output</a:t>
                      </a:r>
                      <a:endParaRPr b="1" sz="2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-Servo motor. 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(open the door)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-Dashboard.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-Solenoid (Door lock)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9"/>
          <p:cNvSpPr txBox="1"/>
          <p:nvPr>
            <p:ph type="title"/>
          </p:nvPr>
        </p:nvSpPr>
        <p:spPr>
          <a:xfrm>
            <a:off x="766675" y="1421850"/>
            <a:ext cx="56742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086" name="Google Shape;1086;p39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087" name="Google Shape;1087;p39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9" name="Google Shape;1089;p39"/>
          <p:cNvPicPr preferRelativeResize="0"/>
          <p:nvPr/>
        </p:nvPicPr>
        <p:blipFill rotWithShape="1">
          <a:blip r:embed="rId3">
            <a:alphaModFix/>
          </a:blip>
          <a:srcRect b="88507" l="23575" r="18386" t="0"/>
          <a:stretch/>
        </p:blipFill>
        <p:spPr>
          <a:xfrm rot="10800000">
            <a:off x="2382386" y="4552400"/>
            <a:ext cx="4271724" cy="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66" y="4777650"/>
            <a:ext cx="477665" cy="2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450" y="4799562"/>
            <a:ext cx="940626" cy="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950" y="4755298"/>
            <a:ext cx="794875" cy="2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25" y="4755300"/>
            <a:ext cx="374910" cy="29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9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095" name="Google Shape;1095;p39"/>
            <p:cNvGrpSpPr/>
            <p:nvPr/>
          </p:nvGrpSpPr>
          <p:grpSpPr>
            <a:xfrm flipH="1" rot="-2700000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6" name="Google Shape;1096;p39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rect b="b" l="l" r="r" t="t"/>
                <a:pathLst>
                  <a:path extrusionOk="0" fill="none" h="5198" w="70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rect b="b" l="l" r="r" t="t"/>
                <a:pathLst>
                  <a:path extrusionOk="0" fill="none" h="40427" w="3988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rect b="b" l="l" r="r" t="t"/>
                <a:pathLst>
                  <a:path extrusionOk="0" fill="none" h="700" w="5198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9" name="Google Shape;1099;p39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0" name="Google Shape;1100;p39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rect b="b" l="l" r="r" t="t"/>
                <a:pathLst>
                  <a:path extrusionOk="0" fill="none" h="92130" w="92161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9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rect b="b" l="l" r="r" t="t"/>
                <a:pathLst>
                  <a:path extrusionOk="0" h="2003" w="2413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rect b="b" l="l" r="r" t="t"/>
                <a:pathLst>
                  <a:path extrusionOk="0" h="1983" w="242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9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rect b="b" l="l" r="r" t="t"/>
                <a:pathLst>
                  <a:path extrusionOk="0" h="1983" w="2243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5" name="Google Shape;1105;p39"/>
            <p:cNvSpPr/>
            <p:nvPr/>
          </p:nvSpPr>
          <p:spPr>
            <a:xfrm>
              <a:off x="6615621" y="2219307"/>
              <a:ext cx="2654142" cy="611358"/>
            </a:xfrm>
            <a:custGeom>
              <a:rect b="b" l="l" r="r" t="t"/>
              <a:pathLst>
                <a:path extrusionOk="0" fill="none" h="18785" w="81553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8125138" y="2550672"/>
              <a:ext cx="39607" cy="39607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635482" y="1707875"/>
              <a:ext cx="1022922" cy="1022889"/>
            </a:xfrm>
            <a:custGeom>
              <a:rect b="b" l="l" r="r" t="t"/>
              <a:pathLst>
                <a:path extrusionOk="0" fill="none" h="31430" w="31431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7949075" y="2021471"/>
              <a:ext cx="347255" cy="347255"/>
            </a:xfrm>
            <a:custGeom>
              <a:rect b="b" l="l" r="r" t="t"/>
              <a:pathLst>
                <a:path extrusionOk="0" fill="none" h="10670" w="1067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cap="flat" cmpd="sng" w="326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6371009" y="2406273"/>
              <a:ext cx="327468" cy="328444"/>
            </a:xfrm>
            <a:custGeom>
              <a:rect b="b" l="l" r="r" t="t"/>
              <a:pathLst>
                <a:path extrusionOk="0" h="10092" w="10062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403651" y="2439892"/>
              <a:ext cx="262183" cy="261174"/>
            </a:xfrm>
            <a:custGeom>
              <a:rect b="b" l="l" r="r" t="t"/>
              <a:pathLst>
                <a:path extrusionOk="0" h="8025" w="8056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440263" y="2476504"/>
              <a:ext cx="188956" cy="187980"/>
            </a:xfrm>
            <a:custGeom>
              <a:rect b="b" l="l" r="r" t="t"/>
              <a:pathLst>
                <a:path extrusionOk="0" h="5776" w="5806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3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7136942" y="2523986"/>
              <a:ext cx="582686" cy="91028"/>
            </a:xfrm>
            <a:custGeom>
              <a:rect b="b" l="l" r="r" t="t"/>
              <a:pathLst>
                <a:path extrusionOk="0" h="2797" w="17904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83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