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97" r:id="rId3"/>
    <p:sldId id="364" r:id="rId4"/>
    <p:sldId id="415" r:id="rId5"/>
    <p:sldId id="416" r:id="rId6"/>
    <p:sldId id="420" r:id="rId7"/>
    <p:sldId id="421" r:id="rId8"/>
    <p:sldId id="425" r:id="rId9"/>
    <p:sldId id="426" r:id="rId10"/>
    <p:sldId id="431" r:id="rId11"/>
    <p:sldId id="427" r:id="rId12"/>
    <p:sldId id="429" r:id="rId13"/>
    <p:sldId id="430" r:id="rId14"/>
    <p:sldId id="390" r:id="rId15"/>
    <p:sldId id="389" r:id="rId16"/>
    <p:sldId id="435" r:id="rId17"/>
    <p:sldId id="436" r:id="rId18"/>
    <p:sldId id="437" r:id="rId19"/>
    <p:sldId id="438" r:id="rId20"/>
    <p:sldId id="400" r:id="rId21"/>
  </p:sldIdLst>
  <p:sldSz cx="9144000" cy="6858000" type="screen4x3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098DB"/>
    <a:srgbClr val="FDC82F"/>
    <a:srgbClr val="00338D"/>
    <a:srgbClr val="D0103A"/>
    <a:srgbClr val="008542"/>
    <a:srgbClr val="E37222"/>
    <a:srgbClr val="82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2950" autoAdjust="0"/>
  </p:normalViewPr>
  <p:slideViewPr>
    <p:cSldViewPr snapToGrid="0">
      <p:cViewPr varScale="1">
        <p:scale>
          <a:sx n="93" d="100"/>
          <a:sy n="93" d="100"/>
        </p:scale>
        <p:origin x="111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46" y="-114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6/11/2018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693738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sz="1200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04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4361" y="3886200"/>
            <a:ext cx="7948800" cy="419100"/>
          </a:xfr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87374" y="2574925"/>
            <a:ext cx="7947025" cy="57943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pic>
        <p:nvPicPr>
          <p:cNvPr id="56344" name="Picture 24" descr="PPT_Header02" hidden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45" name="Picture 2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91440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1880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4406898"/>
            <a:ext cx="7789050" cy="1323439"/>
          </a:xfrm>
        </p:spPr>
        <p:txBody>
          <a:bodyPr anchor="t"/>
          <a:lstStyle>
            <a:lvl1pPr algn="l">
              <a:defRPr sz="4000" b="1" cap="all">
                <a:solidFill>
                  <a:srgbClr val="0098DB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2906713"/>
            <a:ext cx="77890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503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50" y="1673225"/>
            <a:ext cx="3889376" cy="4318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3" y="1673225"/>
            <a:ext cx="3888000" cy="4318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9867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00" y="381600"/>
            <a:ext cx="6105600" cy="428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123" y="1666800"/>
            <a:ext cx="3895200" cy="49680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66875"/>
            <a:ext cx="3896416" cy="49532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898900" cy="381635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619200" y="2174400"/>
            <a:ext cx="3898900" cy="381635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5409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9165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29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00" y="409890"/>
            <a:ext cx="61056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6874"/>
            <a:ext cx="4968875" cy="43243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" y="1666800"/>
            <a:ext cx="2846388" cy="4324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98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00" y="5069086"/>
            <a:ext cx="5932800" cy="30777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1787" y="1666873"/>
            <a:ext cx="5932488" cy="33909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000" y="5372100"/>
            <a:ext cx="5932800" cy="619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150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31" name="Picture 35" descr="PPT_Header02" hidden="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32" name="Picture 3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673225"/>
            <a:ext cx="790575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5530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25475" y="381000"/>
            <a:ext cx="61055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5330" name="Text Box 34"/>
          <p:cNvSpPr txBox="1">
            <a:spLocks noChangeAspect="1" noChangeArrowheads="1"/>
          </p:cNvSpPr>
          <p:nvPr/>
        </p:nvSpPr>
        <p:spPr bwMode="auto">
          <a:xfrm>
            <a:off x="630238" y="6197600"/>
            <a:ext cx="6977062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en-GB" sz="800" noProof="1" smtClean="0">
                <a:solidFill>
                  <a:schemeClr val="bg2"/>
                </a:solidFill>
              </a:rPr>
              <a:t>NanoSat MO Framework: Software Development Kit (NMF: SDK)</a:t>
            </a:r>
            <a:r>
              <a:rPr lang="en-GB" sz="800" baseline="0" noProof="1" smtClean="0">
                <a:solidFill>
                  <a:schemeClr val="bg2"/>
                </a:solidFill>
              </a:rPr>
              <a:t> </a:t>
            </a:r>
            <a:r>
              <a:rPr lang="en-GB" sz="800" noProof="1" smtClean="0">
                <a:solidFill>
                  <a:schemeClr val="bg2"/>
                </a:solidFill>
              </a:rPr>
              <a:t>| Slide  </a:t>
            </a:r>
            <a:fld id="{A38BD13C-B370-44C5-B746-F5705E905993}" type="slidenum">
              <a:rPr lang="en-GB" sz="800" noProof="1" smtClean="0">
                <a:solidFill>
                  <a:schemeClr val="bg2"/>
                </a:solidFill>
              </a:rPr>
              <a:t>‹#›</a:t>
            </a:fld>
            <a:endParaRPr lang="en-GB" sz="800" noProof="1">
              <a:solidFill>
                <a:schemeClr val="bg2"/>
              </a:solidFill>
            </a:endParaRPr>
          </a:p>
        </p:txBody>
      </p:sp>
      <p:pic>
        <p:nvPicPr>
          <p:cNvPr id="8" name="Picture 2" descr="C:\Users\Cesar\Desktop\1280px-ESA_LOGO.svg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85" y="6294289"/>
            <a:ext cx="704757" cy="30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esar Coelho\Desktop\logo_tu_graz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627" y="6245315"/>
            <a:ext cx="770183" cy="38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AutoNum type="arabicPeriod"/>
        <a:defRPr sz="1600">
          <a:solidFill>
            <a:schemeClr val="bg2"/>
          </a:solidFill>
          <a:latin typeface="+mn-lt"/>
          <a:ea typeface="+mn-ea"/>
          <a:cs typeface="+mn-cs"/>
        </a:defRPr>
      </a:lvl1pPr>
      <a:lvl2pPr marL="1227138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AutoNum type="alphaLcPeriod"/>
        <a:defRPr sz="1600">
          <a:solidFill>
            <a:schemeClr val="bg2"/>
          </a:solidFill>
          <a:latin typeface="+mn-lt"/>
        </a:defRPr>
      </a:lvl2pPr>
      <a:lvl3pPr marL="1825625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3pPr>
      <a:lvl4pPr marL="2424113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4pPr>
      <a:lvl5pPr marL="30226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5pPr>
      <a:lvl6pPr marL="34798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6pPr>
      <a:lvl7pPr marL="39370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7pPr>
      <a:lvl8pPr marL="43942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8pPr>
      <a:lvl9pPr marL="48514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sat-mo-framework.github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587375" y="2211233"/>
            <a:ext cx="7972425" cy="1169551"/>
          </a:xfrm>
        </p:spPr>
        <p:txBody>
          <a:bodyPr/>
          <a:lstStyle/>
          <a:p>
            <a:pPr algn="ctr"/>
            <a:r>
              <a:rPr lang="en-US" sz="3000" dirty="0"/>
              <a:t>NanoSat MO </a:t>
            </a:r>
            <a:r>
              <a:rPr lang="en-US" sz="3000" dirty="0" smtClean="0"/>
              <a:t>Framework: </a:t>
            </a:r>
            <a:br>
              <a:rPr lang="en-US" sz="3000" dirty="0" smtClean="0"/>
            </a:br>
            <a:r>
              <a:rPr lang="en-US" sz="2000" dirty="0" smtClean="0"/>
              <a:t>Software Development Kit</a:t>
            </a:r>
            <a:br>
              <a:rPr lang="en-US" sz="2000" dirty="0" smtClean="0"/>
            </a:br>
            <a:r>
              <a:rPr lang="en-US" sz="2000" dirty="0" smtClean="0"/>
              <a:t>(NMF: SDK)</a:t>
            </a:r>
            <a:endParaRPr lang="en-US" sz="2300" dirty="0" smtClean="0"/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614363" y="4429742"/>
            <a:ext cx="78898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GB" sz="1600" dirty="0" smtClean="0">
                <a:solidFill>
                  <a:schemeClr val="accent1"/>
                </a:solidFill>
              </a:rPr>
              <a:t>Presentation prepared by César Coelho</a:t>
            </a:r>
          </a:p>
        </p:txBody>
      </p:sp>
      <p:pic>
        <p:nvPicPr>
          <p:cNvPr id="1026" name="Picture 2" descr="C:\Users\Cesar\Desktop\1280px-ESA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2" y="5260430"/>
            <a:ext cx="1879944" cy="80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Cesar Coelho\Desktop\logo_tu_gra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67" y="5150706"/>
            <a:ext cx="2054471" cy="102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OPS-SAT Software Simulator client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 smtClean="0"/>
              <a:t>There is a client application to control the Software Simulator:</a:t>
            </a:r>
            <a:endParaRPr lang="en-US" dirty="0"/>
          </a:p>
          <a:p>
            <a:pPr marL="285750" indent="-285750" algn="just" fontAlgn="auto">
              <a:buFont typeface="Arial" pitchFamily="34" charset="0"/>
              <a:buChar char="•"/>
            </a:pPr>
            <a:r>
              <a:rPr lang="pl-PL" dirty="0" smtClean="0"/>
              <a:t>bin/</a:t>
            </a:r>
            <a:r>
              <a:rPr lang="en-US" dirty="0" smtClean="0"/>
              <a:t>spacecraft-simulator-</a:t>
            </a:r>
            <a:r>
              <a:rPr lang="en-US" dirty="0" err="1" smtClean="0"/>
              <a:t>gui</a:t>
            </a:r>
            <a:r>
              <a:rPr lang="pl-PL" dirty="0"/>
              <a:t>/</a:t>
            </a:r>
            <a:r>
              <a:rPr lang="en-US" dirty="0" smtClean="0"/>
              <a:t>spacecraft-simulator-</a:t>
            </a:r>
            <a:r>
              <a:rPr lang="en-US" dirty="0" err="1" smtClean="0"/>
              <a:t>gui</a:t>
            </a:r>
            <a:endParaRPr 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85938" y="2937509"/>
            <a:ext cx="5572125" cy="28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OPS-SAT Software Simulator client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4" y="1323379"/>
            <a:ext cx="8603193" cy="483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7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Consumer Test Tool (CTT)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/>
              <a:t>The Consumer Test Tool (CTT) is an application to aid developers in the process of testing newly developed NMF Apps from a user-friendly interface. It includes a set of GUI panels that provides a Graphical User Interface (GUI) to interact with the services on a provider</a:t>
            </a:r>
            <a:r>
              <a:rPr lang="en-US" dirty="0" smtClean="0"/>
              <a:t>.</a:t>
            </a:r>
          </a:p>
          <a:p>
            <a:pPr marL="0" indent="0" algn="just" fontAlgn="auto">
              <a:buNone/>
            </a:pPr>
            <a:r>
              <a:rPr lang="en-US" dirty="0"/>
              <a:t>To start the CTT, launch: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pl-PL" dirty="0" smtClean="0"/>
              <a:t>bin/consumer-test-tool/consumer-test-tool</a:t>
            </a:r>
            <a:endParaRPr lang="en-US" dirty="0" smtClean="0"/>
          </a:p>
          <a:p>
            <a:pPr marL="0" indent="0" algn="just" fontAlgn="auto">
              <a:buNone/>
            </a:pPr>
            <a:r>
              <a:rPr lang="en-US" u="sng" dirty="0" smtClean="0"/>
              <a:t>Please </a:t>
            </a:r>
            <a:r>
              <a:rPr lang="en-US" u="sng" dirty="0" smtClean="0"/>
              <a:t>notice:</a:t>
            </a:r>
          </a:p>
          <a:p>
            <a:pPr marL="0" indent="0" algn="just" fontAlgn="auto">
              <a:buNone/>
            </a:pPr>
            <a:r>
              <a:rPr lang="en-US" dirty="0" smtClean="0"/>
              <a:t>CTT is not the OPS-SAT Software simulator client from the previous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9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Consumer Test Tool (CTT)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0" y="1208445"/>
            <a:ext cx="7841201" cy="497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0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 quick demo: Setup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97748"/>
            <a:ext cx="9144000" cy="30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6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 quick demo: </a:t>
            </a:r>
            <a:r>
              <a:rPr lang="en-US" sz="2400" dirty="0" smtClean="0"/>
              <a:t>CTT</a:t>
            </a:r>
            <a:endParaRPr lang="en-GB" dirty="0"/>
          </a:p>
        </p:txBody>
      </p:sp>
      <p:pic>
        <p:nvPicPr>
          <p:cNvPr id="10243" name="Picture 3" descr="C:\Users\Cesar Coelho\Dropbox\PhD\MyConferences\5.NMF - When OBSW turns into apps\presentation\start_stop_app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5" y="955628"/>
            <a:ext cx="8550671" cy="58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NMF Package concept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/>
              <a:t>An NMF Package is a digital content distribution package intended to be used to install, uninstall and update applications on a spacecraft system that uses the NanoSat MO Framework.</a:t>
            </a:r>
          </a:p>
          <a:p>
            <a:pPr marL="0" indent="0" algn="just" fontAlgn="auto">
              <a:buNone/>
            </a:pPr>
            <a:endParaRPr lang="en-US" dirty="0" smtClean="0"/>
          </a:p>
          <a:p>
            <a:pPr marL="0" indent="0" algn="just" fontAlgn="auto">
              <a:buNone/>
            </a:pPr>
            <a:endParaRPr lang="en-US" dirty="0"/>
          </a:p>
          <a:p>
            <a:pPr marL="0" indent="0" algn="just" fontAlgn="auto">
              <a:buNone/>
            </a:pPr>
            <a:r>
              <a:rPr lang="en-US" dirty="0"/>
              <a:t>How does it work?</a:t>
            </a:r>
          </a:p>
          <a:p>
            <a:pPr algn="just" fontAlgn="auto">
              <a:buFont typeface="+mj-lt"/>
              <a:buAutoNum type="arabicPeriod"/>
            </a:pPr>
            <a:r>
              <a:rPr lang="en-US" dirty="0"/>
              <a:t>Transfer the NMF Package to space</a:t>
            </a:r>
          </a:p>
          <a:p>
            <a:pPr algn="just" fontAlgn="auto">
              <a:buFont typeface="+mj-lt"/>
              <a:buAutoNum type="arabicPeriod"/>
            </a:pPr>
            <a:r>
              <a:rPr lang="en-US" dirty="0"/>
              <a:t>Install/Update/Uninstall the NMF Package</a:t>
            </a:r>
          </a:p>
          <a:p>
            <a:pPr algn="just" fontAlgn="auto">
              <a:buFont typeface="+mj-lt"/>
              <a:buAutoNum type="arabicPeriod"/>
            </a:pPr>
            <a:r>
              <a:rPr lang="en-US" dirty="0"/>
              <a:t>Start/Stop/Kill apps</a:t>
            </a:r>
          </a:p>
        </p:txBody>
      </p:sp>
      <p:pic>
        <p:nvPicPr>
          <p:cNvPr id="4" name="Picture 2" descr="C:\Users\Cesar Coelho\Dropbox\PhD\Meetings\2016.02.03.CCSDS_Software_Management_Concepts\d10b17b530b19330f06fcc51aa15401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80" y="3020685"/>
            <a:ext cx="3431969" cy="25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NMF Package Assembler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/>
              <a:t>The NMF Package Assembler is an application that allows a user to assemble NMF Packages from a user-friendly GUI. The application includes three tabs: One for defining properties, another for selecting the files to be part of the package, and finally a tab for the generation of the NMF Package.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" y="3072627"/>
            <a:ext cx="4706621" cy="107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961" y="4267878"/>
            <a:ext cx="4706621" cy="12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3" y="5618346"/>
            <a:ext cx="5263088" cy="98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Source Code Examples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/>
              <a:t>The NMF SDK’s source code examples are available in the “</a:t>
            </a:r>
            <a:r>
              <a:rPr lang="en-US" dirty="0" err="1"/>
              <a:t>src</a:t>
            </a:r>
            <a:r>
              <a:rPr lang="en-US" dirty="0"/>
              <a:t>” folder of the NMF SDK. This includes demos of NMF Apps, demos of NMF Ground applications, a demo of a Monolithic Provider, and some other projects.</a:t>
            </a:r>
          </a:p>
          <a:p>
            <a:pPr marL="0" indent="0" algn="just" fontAlgn="auto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429000"/>
            <a:ext cx="20383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28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Documentation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/>
              <a:t>The “Quick Start Guide” is the entry point for anyone using the NMF SDK for the first time. The guide provides a high-level view of the NanoSat MO Framework, the new concepts, and a quick “test drive” by running an NMF App and connecting to it.</a:t>
            </a:r>
          </a:p>
          <a:p>
            <a:pPr marL="0" indent="0" algn="just" fontAlgn="auto">
              <a:buNone/>
            </a:pPr>
            <a:endParaRPr lang="en-US" dirty="0"/>
          </a:p>
          <a:p>
            <a:pPr marL="0" indent="0" algn="just" fontAlgn="auto">
              <a:buNone/>
            </a:pPr>
            <a:r>
              <a:rPr lang="en-US" dirty="0"/>
              <a:t>The “docs” folder contains: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/>
              <a:t>Guide to develop NMF Apps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/>
              <a:t>Guide to develop NMF Ground applications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/>
              <a:t>NMF </a:t>
            </a:r>
            <a:r>
              <a:rPr lang="en-US" dirty="0" err="1"/>
              <a:t>Javadocs</a:t>
            </a:r>
            <a:endParaRPr lang="en-US" dirty="0"/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/>
              <a:t>Generated documents for all MO services (in NMF)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/>
              <a:t>ECSS documentation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endParaRPr lang="en-US" dirty="0"/>
          </a:p>
          <a:p>
            <a:pPr marL="0" indent="0" algn="just" fontAlgn="auto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8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NanoSat MO </a:t>
            </a:r>
            <a:r>
              <a:rPr lang="pt-PT" dirty="0" err="1" smtClean="0"/>
              <a:t>Framework</a:t>
            </a:r>
            <a:r>
              <a:rPr lang="pt-PT" dirty="0" smtClean="0"/>
              <a:t> (NMF)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“NanoSat MO Framework”?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GB" dirty="0" smtClean="0"/>
              <a:t>Because </a:t>
            </a:r>
            <a:r>
              <a:rPr lang="en-GB" dirty="0"/>
              <a:t>it is </a:t>
            </a:r>
            <a:r>
              <a:rPr lang="en-GB" dirty="0" smtClean="0"/>
              <a:t>a software </a:t>
            </a:r>
            <a:r>
              <a:rPr lang="en-GB" b="1" dirty="0"/>
              <a:t>framework</a:t>
            </a:r>
            <a:r>
              <a:rPr lang="en-GB" dirty="0"/>
              <a:t> </a:t>
            </a:r>
            <a:r>
              <a:rPr lang="en-GB" dirty="0" smtClean="0"/>
              <a:t>for </a:t>
            </a:r>
            <a:r>
              <a:rPr lang="en-GB" b="1" dirty="0" smtClean="0"/>
              <a:t>nanosatellites </a:t>
            </a:r>
            <a:r>
              <a:rPr lang="en-GB" dirty="0" smtClean="0"/>
              <a:t>based </a:t>
            </a:r>
            <a:r>
              <a:rPr lang="en-GB" dirty="0"/>
              <a:t>on </a:t>
            </a:r>
            <a:endParaRPr lang="en-GB" dirty="0" smtClean="0"/>
          </a:p>
          <a:p>
            <a:pPr marL="0" indent="0" algn="ctr">
              <a:buNone/>
            </a:pPr>
            <a:r>
              <a:rPr lang="en-GB" b="1" dirty="0" smtClean="0"/>
              <a:t>CCSDS Mission </a:t>
            </a:r>
            <a:r>
              <a:rPr lang="en-GB" b="1" dirty="0"/>
              <a:t>Operations </a:t>
            </a:r>
            <a:r>
              <a:rPr lang="en-GB" b="1" dirty="0" smtClean="0"/>
              <a:t>(MO) services</a:t>
            </a:r>
            <a:r>
              <a:rPr lang="en-GB" dirty="0" smtClean="0"/>
              <a:t>.</a:t>
            </a:r>
            <a:endParaRPr lang="en-GB" dirty="0"/>
          </a:p>
          <a:p>
            <a:endParaRPr lang="en-US" dirty="0" smtClean="0"/>
          </a:p>
          <a:p>
            <a:pPr>
              <a:buFont typeface="+mj-lt"/>
              <a:buAutoNum type="arabicPeriod" startAt="2"/>
            </a:pPr>
            <a:r>
              <a:rPr lang="en-US" dirty="0" smtClean="0"/>
              <a:t>Characteristics and new Concepts</a:t>
            </a:r>
          </a:p>
          <a:p>
            <a:pPr lvl="1"/>
            <a:r>
              <a:rPr lang="en-US" dirty="0"/>
              <a:t>Brings “Apps” </a:t>
            </a:r>
            <a:r>
              <a:rPr lang="en-US" dirty="0" smtClean="0"/>
              <a:t>into </a:t>
            </a:r>
            <a:r>
              <a:rPr lang="en-US" dirty="0"/>
              <a:t>space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Software </a:t>
            </a:r>
            <a:r>
              <a:rPr lang="en-US" dirty="0" smtClean="0"/>
              <a:t>Management: install/start/stop</a:t>
            </a:r>
            <a:endParaRPr lang="en-US" dirty="0"/>
          </a:p>
          <a:p>
            <a:pPr lvl="1"/>
            <a:r>
              <a:rPr lang="en-US" dirty="0" smtClean="0"/>
              <a:t>Monitoring and control capabilities for apps</a:t>
            </a:r>
          </a:p>
          <a:p>
            <a:pPr lvl="1"/>
            <a:r>
              <a:rPr lang="en-US" dirty="0" smtClean="0"/>
              <a:t>Platform-independent</a:t>
            </a:r>
          </a:p>
          <a:p>
            <a:pPr lvl="1"/>
            <a:r>
              <a:rPr lang="en-US" dirty="0" smtClean="0"/>
              <a:t>Open-source</a:t>
            </a:r>
          </a:p>
        </p:txBody>
      </p:sp>
    </p:spTree>
    <p:extLst>
      <p:ext uri="{BB962C8B-B14F-4D97-AF65-F5344CB8AC3E}">
        <p14:creationId xmlns:p14="http://schemas.microsoft.com/office/powerpoint/2010/main" val="1249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1024" y="1674421"/>
            <a:ext cx="8064211" cy="4334493"/>
          </a:xfrm>
        </p:spPr>
        <p:txBody>
          <a:bodyPr/>
          <a:lstStyle/>
          <a:p>
            <a:pPr marL="0" indent="0" algn="ctr" fontAlgn="auto">
              <a:buNone/>
            </a:pPr>
            <a:r>
              <a:rPr lang="en-US" sz="1400" b="1" dirty="0" smtClean="0"/>
              <a:t>NanoSat MO Framework</a:t>
            </a:r>
          </a:p>
          <a:p>
            <a:pPr marL="0" indent="0" algn="ctr" fontAlgn="auto">
              <a:buNone/>
            </a:pPr>
            <a:r>
              <a:rPr lang="en-US" sz="1400" b="1" dirty="0" smtClean="0"/>
              <a:t>A </a:t>
            </a:r>
            <a:r>
              <a:rPr lang="en-US" sz="1400" b="1" dirty="0"/>
              <a:t>software framework for </a:t>
            </a:r>
            <a:r>
              <a:rPr lang="en-US" sz="1400" b="1" dirty="0" smtClean="0"/>
              <a:t>nanosatellites</a:t>
            </a:r>
            <a:endParaRPr lang="en-US" sz="1400" dirty="0"/>
          </a:p>
          <a:p>
            <a:pPr marL="0" indent="0" algn="ctr" fontAlgn="auto">
              <a:buNone/>
            </a:pPr>
            <a:endParaRPr lang="pt-PT" sz="1400" dirty="0" smtClean="0"/>
          </a:p>
          <a:p>
            <a:pPr marL="0" indent="0" algn="ctr" fontAlgn="auto">
              <a:buNone/>
            </a:pPr>
            <a:endParaRPr lang="pt-PT" dirty="0"/>
          </a:p>
          <a:p>
            <a:pPr marL="884238" lvl="1" indent="0" algn="ctr" fontAlgn="auto">
              <a:buNone/>
            </a:pPr>
            <a:endParaRPr lang="en-US" dirty="0" smtClean="0"/>
          </a:p>
          <a:p>
            <a:pPr marL="884238" lvl="1" indent="0" algn="ctr" fontAlgn="auto">
              <a:buNone/>
            </a:pPr>
            <a:endParaRPr lang="en-US" dirty="0"/>
          </a:p>
          <a:p>
            <a:pPr marL="884238" lvl="1" indent="0" algn="ctr" fontAlgn="auto">
              <a:buNone/>
            </a:pPr>
            <a:endParaRPr lang="en-US" dirty="0" smtClean="0"/>
          </a:p>
          <a:p>
            <a:pPr marL="884238" lvl="1" indent="0" algn="ctr" fontAlgn="auto">
              <a:buNone/>
            </a:pPr>
            <a:endParaRPr lang="en-US" dirty="0"/>
          </a:p>
          <a:p>
            <a:pPr marL="884238" lvl="1" indent="0" algn="ctr" fontAlgn="auto">
              <a:buNone/>
            </a:pPr>
            <a:endParaRPr lang="en-US" dirty="0"/>
          </a:p>
          <a:p>
            <a:pPr marL="884238" lvl="1" indent="0" algn="ctr" fontAlgn="auto">
              <a:buNone/>
            </a:pPr>
            <a:endParaRPr lang="en-US" dirty="0"/>
          </a:p>
          <a:p>
            <a:pPr marL="0" indent="0" algn="ctr" fontAlgn="auto">
              <a:buNone/>
            </a:pPr>
            <a:r>
              <a:rPr lang="en-US" dirty="0" smtClean="0"/>
              <a:t>Download it for free:</a:t>
            </a:r>
          </a:p>
          <a:p>
            <a:pPr marL="0" lvl="1" indent="0" algn="ctr" fontAlgn="auto">
              <a:buNone/>
            </a:pPr>
            <a:r>
              <a:rPr lang="en-US" dirty="0">
                <a:hlinkClick r:id="rId3"/>
              </a:rPr>
              <a:t>https://nanosat-mo-framework.github.io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Thank you</a:t>
            </a:r>
            <a:endParaRPr lang="en-GB" dirty="0"/>
          </a:p>
        </p:txBody>
      </p:sp>
      <p:pic>
        <p:nvPicPr>
          <p:cNvPr id="5" name="Picture 4" descr="C:\Users\Cesar Coelho\Dropbox\PhD\Meetings\2015.07.22.G_meeting\pics\appstore-google-pl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02" y="2500635"/>
            <a:ext cx="2052996" cy="20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1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1025" y="1954923"/>
            <a:ext cx="7905750" cy="3804431"/>
          </a:xfrm>
        </p:spPr>
        <p:txBody>
          <a:bodyPr/>
          <a:lstStyle/>
          <a:p>
            <a:pPr marL="884238" lvl="1" indent="0" algn="just" fontAlgn="auto">
              <a:buNone/>
            </a:pPr>
            <a:endParaRPr lang="pt-PT" dirty="0" smtClean="0"/>
          </a:p>
          <a:p>
            <a:pPr marL="1169988" lvl="1" indent="-285750" algn="just" fontAlgn="auto">
              <a:buFont typeface="Arial" pitchFamily="34" charset="0"/>
              <a:buChar char="•"/>
            </a:pPr>
            <a:endParaRPr lang="en-US" dirty="0" smtClean="0"/>
          </a:p>
          <a:p>
            <a:pPr marL="0" indent="0" algn="just" fontAlgn="auto">
              <a:buNone/>
            </a:pPr>
            <a:endParaRPr lang="en-US" dirty="0" smtClean="0"/>
          </a:p>
          <a:p>
            <a:pPr marL="0" indent="0" algn="just" fontAlgn="auto">
              <a:buNone/>
            </a:pPr>
            <a:endParaRPr lang="pt-PT" dirty="0" smtClean="0"/>
          </a:p>
          <a:p>
            <a:pPr marL="0" indent="0" algn="just" fontAlgn="auto">
              <a:buNone/>
            </a:pPr>
            <a:endParaRPr lang="pt-PT" dirty="0"/>
          </a:p>
          <a:p>
            <a:pPr marL="0" indent="0" algn="just" fontAlgn="auto">
              <a:buNone/>
            </a:pPr>
            <a:endParaRPr lang="pt-PT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Apps in space, the smartphone’s analogy</a:t>
            </a:r>
            <a:endParaRPr lang="en-GB" dirty="0"/>
          </a:p>
        </p:txBody>
      </p:sp>
      <p:pic>
        <p:nvPicPr>
          <p:cNvPr id="4" name="Picture 3" descr="C:\Users\Cesar Coelho\Dropbox\PhD\Meetings\2015.07.22.G_meeting\pics\apple-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28" y="1623689"/>
            <a:ext cx="1037636" cy="605288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2775098" y="2009553"/>
            <a:ext cx="3232297" cy="87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4" descr="C:\Users\Cesar Coelho\Desktop\Young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3" y="1623689"/>
            <a:ext cx="1319028" cy="197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Cesar Coelho\Dropbox\PhD\Meetings\2015.07.22.G_meeting\pics\medium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53" y="1623689"/>
            <a:ext cx="2595547" cy="21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Cesar Coelho\Dropbox\PhD\Meetings\2015.07.22.G_meeting\pics\security-guard-smartphone-app - edi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6" y="1623689"/>
            <a:ext cx="1658678" cy="15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775094" y="4442553"/>
            <a:ext cx="3232297" cy="87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7" descr="C:\Users\Cesar Coelho\Dropbox\PhD\Meetings\2015.07.22.G_meeting\pics\Questionmar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02" y="4055818"/>
            <a:ext cx="603879" cy="6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Cesar Coelho\Dropbox\PhD\Meetings\2015.07.22.G_meeting\pics\ONYX-external_vie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3" y="4166070"/>
            <a:ext cx="1454722" cy="12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Cesar Coelho\Dropbox\PhD\Meetings\2015.07.22.G_meeting\pics\security-guard-smartphone-app - edi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6" y="4085859"/>
            <a:ext cx="1658678" cy="15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/>
          <a:stretch/>
        </p:blipFill>
        <p:spPr bwMode="auto">
          <a:xfrm>
            <a:off x="6765740" y="4289652"/>
            <a:ext cx="1410401" cy="1374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609747" y="3794811"/>
            <a:ext cx="1562987" cy="172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AutoNum type="arabicPeriod"/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227138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AutoNum type="alphaLcPeriod"/>
              <a:defRPr sz="1600">
                <a:solidFill>
                  <a:schemeClr val="bg2"/>
                </a:solidFill>
                <a:latin typeface="+mn-lt"/>
              </a:defRPr>
            </a:lvl2pPr>
            <a:lvl3pPr marL="1825625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3pPr>
            <a:lvl4pPr marL="2424113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4pPr>
            <a:lvl5pPr marL="30226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5pPr>
            <a:lvl6pPr marL="34798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6pPr>
            <a:lvl7pPr marL="39370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7pPr>
            <a:lvl8pPr marL="43942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8pPr>
            <a:lvl9pPr marL="48514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ctr">
              <a:lnSpc>
                <a:spcPct val="100000"/>
              </a:lnSpc>
              <a:buFont typeface="Verdana" pitchFamily="34" charset="0"/>
              <a:buNone/>
            </a:pPr>
            <a:r>
              <a:rPr lang="en-US" b="1" smtClean="0"/>
              <a:t>NanoSat MO Framework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6861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Software Development Kit  (SDK)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 smtClean="0"/>
              <a:t>The NMF SDK includes: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 smtClean="0"/>
              <a:t>Consumer Test Tool (CTT)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 smtClean="0"/>
              <a:t>Documentation</a:t>
            </a:r>
            <a:endParaRPr lang="en-US" dirty="0"/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pt-PT" dirty="0" smtClean="0"/>
              <a:t>NMF Package Assembler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pt-PT" dirty="0" smtClean="0"/>
              <a:t>Playground environment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pt-PT" dirty="0" smtClean="0"/>
              <a:t>Software Simulator Client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pt-PT" dirty="0" smtClean="0"/>
              <a:t>Source code examples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pt-PT" dirty="0" smtClean="0"/>
              <a:t>“Quick Start Guide”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endParaRPr lang="pt-PT" dirty="0" smtClean="0"/>
          </a:p>
          <a:p>
            <a:pPr marL="1169988" lvl="1" indent="-285750" algn="just" fontAlgn="auto">
              <a:buFont typeface="Arial" pitchFamily="34" charset="0"/>
              <a:buChar char="•"/>
            </a:pPr>
            <a:endParaRPr lang="pt-PT" dirty="0"/>
          </a:p>
          <a:p>
            <a:pPr marL="884238" lvl="1" indent="0" algn="just" fontAlgn="auto">
              <a:buNone/>
            </a:pPr>
            <a:endParaRPr lang="pt-PT" dirty="0"/>
          </a:p>
          <a:p>
            <a:pPr marL="0" indent="0" algn="just" fontAlgn="auto">
              <a:buNone/>
            </a:pPr>
            <a:r>
              <a:rPr lang="pt-PT" dirty="0" smtClean="0"/>
              <a:t>The starting point of the NMF SDK is </a:t>
            </a:r>
            <a:r>
              <a:rPr lang="pt-PT" dirty="0"/>
              <a:t>the “Quick Start Guide</a:t>
            </a:r>
            <a:r>
              <a:rPr lang="pt-PT" dirty="0" smtClean="0"/>
              <a:t>”.</a:t>
            </a:r>
            <a:endParaRPr lang="pt-PT" dirty="0"/>
          </a:p>
          <a:p>
            <a:pPr marL="0" indent="0" algn="just" fontAlgn="auto">
              <a:buNone/>
            </a:pP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75" y="2031518"/>
            <a:ext cx="2038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C:\Users\Cesar Coelho\Dropbox\PhD\Meetings\2015.07.22.G_meeting\pics\download_useresponse_api_sdk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1"/>
          <a:stretch/>
        </p:blipFill>
        <p:spPr bwMode="auto">
          <a:xfrm>
            <a:off x="170980" y="4174643"/>
            <a:ext cx="1111140" cy="9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Playground environment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 smtClean="0"/>
              <a:t>The Playground environment includes 2 folders:</a:t>
            </a:r>
          </a:p>
          <a:p>
            <a:pPr marL="0" indent="0" algn="just" fontAlgn="auto">
              <a:buNone/>
            </a:pPr>
            <a:endParaRPr lang="en-US" dirty="0" smtClean="0"/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 smtClean="0"/>
              <a:t>“apps” for applications</a:t>
            </a:r>
          </a:p>
          <a:p>
            <a:pPr marL="1482725" lvl="2" indent="0" algn="just" fontAlgn="auto">
              <a:buNone/>
            </a:pPr>
            <a:r>
              <a:rPr lang="en-US" dirty="0" smtClean="0"/>
              <a:t>NanoSat MO Supervisor</a:t>
            </a:r>
          </a:p>
          <a:p>
            <a:pPr marL="1482725" lvl="2" indent="0" algn="just" fontAlgn="auto">
              <a:buNone/>
            </a:pPr>
            <a:r>
              <a:rPr lang="en-US" dirty="0" smtClean="0"/>
              <a:t>Demos of NMF Apps</a:t>
            </a:r>
          </a:p>
          <a:p>
            <a:pPr marL="1482725" lvl="2" indent="0" algn="just" fontAlgn="auto">
              <a:buNone/>
            </a:pPr>
            <a:r>
              <a:rPr lang="en-US" dirty="0" smtClean="0"/>
              <a:t>Benchmark App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endParaRPr lang="en-US" dirty="0"/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 smtClean="0"/>
              <a:t>“libs” for libraries</a:t>
            </a:r>
          </a:p>
          <a:p>
            <a:pPr marL="1482725" lvl="2" indent="0" algn="just" fontAlgn="auto">
              <a:buNone/>
            </a:pPr>
            <a:r>
              <a:rPr lang="en-US" dirty="0" smtClean="0"/>
              <a:t>NanoSat MO Framework</a:t>
            </a:r>
            <a:endParaRPr lang="en-US" dirty="0"/>
          </a:p>
          <a:p>
            <a:pPr marL="0" indent="0" algn="just" fontAlgn="auto">
              <a:buNone/>
            </a:pPr>
            <a:endParaRPr lang="en-US" dirty="0" smtClean="0"/>
          </a:p>
          <a:p>
            <a:pPr marL="0" indent="0" algn="just" fontAlgn="auto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Playground environment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 smtClean="0"/>
              <a:t>To start the NanoSat MO Supervisor, launch:</a:t>
            </a:r>
          </a:p>
          <a:p>
            <a:pPr marL="285750" indent="-285750" algn="just" fontAlgn="auto">
              <a:buFont typeface="Arial" pitchFamily="34" charset="0"/>
              <a:buChar char="•"/>
            </a:pPr>
            <a:r>
              <a:rPr lang="pl-PL" dirty="0" smtClean="0"/>
              <a:t>bin/space-nanosat-mo-supervisor/space-nanosat-mo-supervisor</a:t>
            </a:r>
            <a:endParaRPr lang="en-US" dirty="0"/>
          </a:p>
          <a:p>
            <a:pPr marL="0" indent="0" algn="just" fontAlgn="auto">
              <a:buNone/>
            </a:pPr>
            <a:endParaRPr lang="en-US" dirty="0" smtClean="0"/>
          </a:p>
          <a:p>
            <a:pPr marL="0" indent="0" algn="just" fontAlgn="auto">
              <a:buNone/>
            </a:pPr>
            <a:r>
              <a:rPr lang="en-US" dirty="0" smtClean="0"/>
              <a:t>NMF Apps can be started </a:t>
            </a:r>
            <a:r>
              <a:rPr lang="pl-PL" dirty="0" smtClean="0"/>
              <a:t>through</a:t>
            </a:r>
            <a:r>
              <a:rPr lang="en-US" dirty="0" smtClean="0"/>
              <a:t> </a:t>
            </a:r>
            <a:r>
              <a:rPr lang="en-US" dirty="0" smtClean="0"/>
              <a:t>the Apps Launcher service.</a:t>
            </a:r>
            <a:endParaRPr lang="en-US" dirty="0"/>
          </a:p>
          <a:p>
            <a:pPr marL="0" indent="0" algn="just" fontAlgn="auto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86150"/>
            <a:ext cx="4991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2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NanoSat MO Supervisor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 smtClean="0"/>
              <a:t>In the NMF world, the NanoSat MO Supervisor is responsible for: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 smtClean="0"/>
              <a:t>Start/Stop/Kill</a:t>
            </a:r>
            <a:endParaRPr lang="en-US" u="sng" dirty="0"/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pt-PT" dirty="0" err="1" smtClean="0"/>
              <a:t>Install</a:t>
            </a:r>
            <a:r>
              <a:rPr lang="pt-PT" dirty="0" smtClean="0"/>
              <a:t>/</a:t>
            </a:r>
            <a:r>
              <a:rPr lang="pt-PT" dirty="0" err="1" smtClean="0"/>
              <a:t>Uninstall</a:t>
            </a:r>
            <a:r>
              <a:rPr lang="pt-PT" dirty="0" smtClean="0"/>
              <a:t>/</a:t>
            </a:r>
            <a:r>
              <a:rPr lang="pt-PT" dirty="0" err="1" smtClean="0"/>
              <a:t>Update</a:t>
            </a:r>
            <a:endParaRPr lang="pt-PT" dirty="0" smtClean="0"/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pt-PT" dirty="0"/>
              <a:t>Tracking all running NMF Apps </a:t>
            </a:r>
            <a:r>
              <a:rPr lang="pt-PT" dirty="0" smtClean="0"/>
              <a:t>on the Central </a:t>
            </a:r>
            <a:r>
              <a:rPr lang="pt-PT" dirty="0"/>
              <a:t>Directory </a:t>
            </a:r>
            <a:r>
              <a:rPr lang="pt-PT" dirty="0" smtClean="0"/>
              <a:t>service</a:t>
            </a:r>
            <a:endParaRPr lang="pt-PT" dirty="0"/>
          </a:p>
          <a:p>
            <a:pPr marL="0" indent="0" algn="just" fontAlgn="auto"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67" y="3277590"/>
            <a:ext cx="5249667" cy="262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9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OPS-SAT Software Simulator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dirty="0" smtClean="0"/>
              <a:t>The NanoSat MO Supervisor of the Playground environment includes an integrated OPS-SAT Software Simulator.</a:t>
            </a:r>
          </a:p>
          <a:p>
            <a:pPr marL="0" indent="0" algn="just" fontAlgn="auto">
              <a:buNone/>
            </a:pPr>
            <a:endParaRPr lang="en-US" dirty="0" smtClean="0"/>
          </a:p>
          <a:p>
            <a:pPr marL="0" indent="0" algn="just" fontAlgn="auto">
              <a:buNone/>
            </a:pPr>
            <a:r>
              <a:rPr lang="en-US" u="sng" dirty="0" smtClean="0"/>
              <a:t>This allows the retrieval of </a:t>
            </a:r>
            <a:r>
              <a:rPr lang="en-US" u="sng" dirty="0"/>
              <a:t>similar </a:t>
            </a:r>
            <a:r>
              <a:rPr lang="en-US" u="sng" dirty="0" smtClean="0"/>
              <a:t>data to OPS-SAT’s platform peripherals</a:t>
            </a:r>
            <a:endParaRPr lang="pt-PT" dirty="0" smtClean="0"/>
          </a:p>
          <a:p>
            <a:pPr marL="1169988" lvl="1" indent="-285750" algn="just" fontAlgn="auto">
              <a:buFont typeface="Arial" pitchFamily="34" charset="0"/>
              <a:buChar char="•"/>
            </a:pPr>
            <a:endParaRPr lang="pt-PT" dirty="0"/>
          </a:p>
          <a:p>
            <a:pPr marL="0" indent="0" algn="just" fontAlgn="auto"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67" y="3277590"/>
            <a:ext cx="5249667" cy="262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5400000">
            <a:off x="5685561" y="4539230"/>
            <a:ext cx="615553" cy="1966912"/>
          </a:xfrm>
          <a:prstGeom prst="rect">
            <a:avLst/>
          </a:prstGeom>
          <a:solidFill>
            <a:srgbClr val="DDDDDD">
              <a:alpha val="60000"/>
            </a:srgbClr>
          </a:solidFill>
          <a:ln w="7620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OPS-SAT Software Simulator</a:t>
            </a:r>
            <a:endParaRPr lang="en-GB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69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25475" y="381000"/>
            <a:ext cx="7865383" cy="42703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OPS-SAT Software Simulator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0075" y="1579419"/>
            <a:ext cx="7905750" cy="4179936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pt-PT" dirty="0" smtClean="0"/>
              <a:t>OPS-SAT </a:t>
            </a:r>
            <a:r>
              <a:rPr lang="pt-PT" dirty="0"/>
              <a:t>Software </a:t>
            </a:r>
            <a:r>
              <a:rPr lang="pt-PT" dirty="0" smtClean="0"/>
              <a:t>Simulator:</a:t>
            </a:r>
            <a:endParaRPr lang="en-US" dirty="0"/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 smtClean="0"/>
              <a:t>Lightweight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 smtClean="0"/>
              <a:t>Includes a scheduler to create scenarios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r>
              <a:rPr lang="en-US" dirty="0" smtClean="0"/>
              <a:t>Very Simple</a:t>
            </a:r>
          </a:p>
          <a:p>
            <a:pPr marL="1169988" lvl="1" indent="-285750" algn="just" fontAlgn="auto">
              <a:buFont typeface="Arial" pitchFamily="34" charset="0"/>
              <a:buChar char="•"/>
            </a:pPr>
            <a:endParaRPr lang="en-US" dirty="0" smtClean="0"/>
          </a:p>
          <a:p>
            <a:pPr marL="1169988" lvl="1" indent="-285750" algn="just" fontAlgn="auto">
              <a:buFont typeface="Arial" pitchFamily="34" charset="0"/>
              <a:buChar char="•"/>
            </a:pPr>
            <a:endParaRPr lang="en-US" dirty="0"/>
          </a:p>
          <a:p>
            <a:pPr marL="0" indent="0" algn="just" fontAlgn="auto">
              <a:buNone/>
            </a:pPr>
            <a:r>
              <a:rPr lang="pt-PT" dirty="0"/>
              <a:t>The main advantage of this simulator is its </a:t>
            </a:r>
            <a:r>
              <a:rPr lang="pt-PT" u="sng" dirty="0" smtClean="0"/>
              <a:t>simplicity and easiness of use</a:t>
            </a:r>
            <a:r>
              <a:rPr lang="pt-PT" dirty="0" smtClean="0"/>
              <a:t>, not the quality of the data.</a:t>
            </a:r>
            <a:endParaRPr lang="pt-PT" dirty="0"/>
          </a:p>
          <a:p>
            <a:pPr marL="0" indent="0" algn="just" fontAlgn="auto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A Presentation">
  <a:themeElements>
    <a:clrScheme name="Esa presentation 7">
      <a:dk1>
        <a:srgbClr val="000000"/>
      </a:dk1>
      <a:lt1>
        <a:srgbClr val="FFFFFF"/>
      </a:lt1>
      <a:dk2>
        <a:srgbClr val="747678"/>
      </a:dk2>
      <a:lt2>
        <a:srgbClr val="4D4F53"/>
      </a:lt2>
      <a:accent1>
        <a:srgbClr val="0098DB"/>
      </a:accent1>
      <a:accent2>
        <a:srgbClr val="D5D6D2"/>
      </a:accent2>
      <a:accent3>
        <a:srgbClr val="FFFFFF"/>
      </a:accent3>
      <a:accent4>
        <a:srgbClr val="000000"/>
      </a:accent4>
      <a:accent5>
        <a:srgbClr val="AACAEA"/>
      </a:accent5>
      <a:accent6>
        <a:srgbClr val="C1C2BE"/>
      </a:accent6>
      <a:hlink>
        <a:srgbClr val="8B8D8E"/>
      </a:hlink>
      <a:folHlink>
        <a:srgbClr val="9A9B9C"/>
      </a:folHlink>
    </a:clrScheme>
    <a:fontScheme name="Esa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672</Words>
  <Application>Microsoft Office PowerPoint</Application>
  <PresentationFormat>On-screen Show (4:3)</PresentationFormat>
  <Paragraphs>132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ESA Presentation</vt:lpstr>
      <vt:lpstr>NanoSat MO Framework:  Software Development Kit (NMF: SDK)</vt:lpstr>
      <vt:lpstr>NanoSat MO Framework (NMF)</vt:lpstr>
      <vt:lpstr>Apps in space, the smartphone’s analogy</vt:lpstr>
      <vt:lpstr>Software Development Kit  (SDK)</vt:lpstr>
      <vt:lpstr>Playground environment</vt:lpstr>
      <vt:lpstr>Playground environment</vt:lpstr>
      <vt:lpstr>NanoSat MO Supervisor</vt:lpstr>
      <vt:lpstr>OPS-SAT Software Simulator</vt:lpstr>
      <vt:lpstr>OPS-SAT Software Simulator</vt:lpstr>
      <vt:lpstr>OPS-SAT Software Simulator client</vt:lpstr>
      <vt:lpstr>OPS-SAT Software Simulator client</vt:lpstr>
      <vt:lpstr>Consumer Test Tool (CTT)</vt:lpstr>
      <vt:lpstr>Consumer Test Tool (CTT)</vt:lpstr>
      <vt:lpstr>A quick demo: Setup</vt:lpstr>
      <vt:lpstr>A quick demo: CTT</vt:lpstr>
      <vt:lpstr>NMF Package concept</vt:lpstr>
      <vt:lpstr>NMF Package Assembler</vt:lpstr>
      <vt:lpstr>Source Code Examples</vt:lpstr>
      <vt:lpstr>Documentation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NanoSat MO Framework: When OBSW turns into Apps</dc:title>
  <dc:creator>César Coelho, Mario Merri, Mehran Sarkarati, Otto Koudelka</dc:creator>
  <cp:lastModifiedBy>Dominik Marszk</cp:lastModifiedBy>
  <cp:revision>1677</cp:revision>
  <cp:lastPrinted>2008-08-26T16:26:23Z</cp:lastPrinted>
  <dcterms:created xsi:type="dcterms:W3CDTF">2014-08-23T14:20:32Z</dcterms:created>
  <dcterms:modified xsi:type="dcterms:W3CDTF">2018-06-11T20:33:11Z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NanoSat MO Framework: Achieving On-board Software Portability</vt:lpwstr>
  </property>
  <property fmtid="{D5CDD505-2E9C-101B-9397-08002B2CF9AE}" pid="3" name="PSubtitle">
    <vt:lpwstr>NanoSat MO Framework</vt:lpwstr>
  </property>
  <property fmtid="{D5CDD505-2E9C-101B-9397-08002B2CF9AE}" pid="4" name="PAuthor">
    <vt:lpwstr>César Coelho</vt:lpwstr>
  </property>
  <property fmtid="{D5CDD505-2E9C-101B-9397-08002B2CF9AE}" pid="5" name="PPlace">
    <vt:lpwstr/>
  </property>
  <property fmtid="{D5CDD505-2E9C-101B-9397-08002B2CF9AE}" pid="6" name="PDate">
    <vt:lpwstr>11/05/2016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4GV1.0</vt:lpwstr>
  </property>
  <property fmtid="{D5CDD505-2E9C-101B-9397-08002B2CF9AE}" pid="13" name="ShowESADialog1">
    <vt:bool>true</vt:bool>
  </property>
</Properties>
</file>