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69" r:id="rId7"/>
    <p:sldId id="270" r:id="rId8"/>
    <p:sldId id="266" r:id="rId9"/>
    <p:sldId id="267" r:id="rId10"/>
    <p:sldId id="274" r:id="rId11"/>
    <p:sldId id="26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B84C11-07A7-41F5-8B9A-39D0ACB1BF5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97A8C2AA-AE5F-4DE0-91B1-F0E85C273E7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Squeezeseg</a:t>
          </a:r>
          <a:r>
            <a:rPr lang="en-US" altLang="zh-CN"/>
            <a:t/>
          </a:r>
          <a:endParaRPr lang="en-US" altLang="zh-CN"/>
        </a:p>
      </dgm:t>
    </dgm:pt>
    <dgm:pt modelId="{5477065E-AD40-40AD-B851-169D32D6F57B}" cxnId="{FDA35CDD-001E-457D-9F69-02C1D9BECE9F}" type="parTrans">
      <dgm:prSet/>
      <dgm:spPr/>
      <dgm:t>
        <a:bodyPr/>
        <a:p>
          <a:endParaRPr lang="zh-CN" altLang="en-US"/>
        </a:p>
      </dgm:t>
    </dgm:pt>
    <dgm:pt modelId="{DD01B2A3-2986-44EB-899A-2EB74CB0A2FA}" cxnId="{FDA35CDD-001E-457D-9F69-02C1D9BECE9F}" type="sibTrans">
      <dgm:prSet/>
      <dgm:spPr/>
      <dgm:t>
        <a:bodyPr/>
        <a:p>
          <a:endParaRPr lang="zh-CN" altLang="en-US"/>
        </a:p>
      </dgm:t>
    </dgm:pt>
    <dgm:pt modelId="{8ED20423-F7C2-4DAC-B9CC-17F08874BF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Projection-based</a:t>
          </a:r>
          <a:r>
            <a:rPr lang="en-US" altLang="zh-CN"/>
            <a:t/>
          </a:r>
          <a:endParaRPr lang="en-US" altLang="zh-CN"/>
        </a:p>
      </dgm:t>
    </dgm:pt>
    <dgm:pt modelId="{6A6DCCB9-B9C9-4F02-8372-40D5BB3E2726}" cxnId="{C9C26287-ECAA-4CD8-A078-48C0700BAB42}" type="parTrans">
      <dgm:prSet/>
      <dgm:spPr/>
      <dgm:t>
        <a:bodyPr/>
        <a:p>
          <a:endParaRPr lang="zh-CN" altLang="en-US"/>
        </a:p>
      </dgm:t>
    </dgm:pt>
    <dgm:pt modelId="{183EE679-6E63-4B49-9665-FE19B4A2F12A}" cxnId="{C9C26287-ECAA-4CD8-A078-48C0700BAB42}" type="sibTrans">
      <dgm:prSet/>
      <dgm:spPr/>
      <dgm:t>
        <a:bodyPr/>
        <a:p>
          <a:endParaRPr lang="zh-CN" altLang="en-US"/>
        </a:p>
      </dgm:t>
    </dgm:pt>
    <dgm:pt modelId="{D4BD55C7-AC3C-43FC-8A67-85D9B43F95E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</a:t>
          </a:r>
          <a:r>
            <a:rPr lang="zh-CN" altLang="en-US"/>
            <a:t>ccuracy improvements</a:t>
          </a:r>
          <a:endParaRPr lang="zh-CN" altLang="en-US"/>
        </a:p>
      </dgm:t>
    </dgm:pt>
    <dgm:pt modelId="{0E3D13F2-5377-4EE3-8062-8626E5770718}" cxnId="{D6F38BBF-3174-4C5B-8DE1-9F7135EEA0EB}" type="parTrans">
      <dgm:prSet/>
      <dgm:spPr/>
      <dgm:t>
        <a:bodyPr/>
        <a:p>
          <a:endParaRPr lang="zh-CN" altLang="en-US"/>
        </a:p>
      </dgm:t>
    </dgm:pt>
    <dgm:pt modelId="{767768A6-72C8-4B98-98E5-B01A1C804B6A}" cxnId="{D6F38BBF-3174-4C5B-8DE1-9F7135EEA0EB}" type="sibTrans">
      <dgm:prSet/>
      <dgm:spPr/>
      <dgm:t>
        <a:bodyPr/>
        <a:p>
          <a:endParaRPr lang="zh-CN" altLang="en-US"/>
        </a:p>
      </dgm:t>
    </dgm:pt>
    <dgm:pt modelId="{EBE81508-B149-4B3C-B231-97BF5F08472D}" type="pres">
      <dgm:prSet presAssocID="{46B84C11-07A7-41F5-8B9A-39D0ACB1BF53}" presName="outerComposite" presStyleCnt="0">
        <dgm:presLayoutVars>
          <dgm:chMax val="5"/>
          <dgm:dir/>
          <dgm:resizeHandles val="exact"/>
        </dgm:presLayoutVars>
      </dgm:prSet>
      <dgm:spPr/>
    </dgm:pt>
    <dgm:pt modelId="{526F08A7-0F36-4A10-9552-DD6C2051F03D}" type="pres">
      <dgm:prSet presAssocID="{46B84C11-07A7-41F5-8B9A-39D0ACB1BF53}" presName="dummyMaxCanvas" presStyleCnt="0">
        <dgm:presLayoutVars/>
      </dgm:prSet>
      <dgm:spPr/>
    </dgm:pt>
    <dgm:pt modelId="{3919437E-4A2C-4D67-99AE-59DF82E41407}" type="pres">
      <dgm:prSet presAssocID="{46B84C11-07A7-41F5-8B9A-39D0ACB1BF53}" presName="ThreeNodes_1" presStyleLbl="node1" presStyleIdx="0" presStyleCnt="3">
        <dgm:presLayoutVars>
          <dgm:bulletEnabled val="1"/>
        </dgm:presLayoutVars>
      </dgm:prSet>
      <dgm:spPr/>
    </dgm:pt>
    <dgm:pt modelId="{A339F384-4BED-4FC2-8E07-A05A6FA26E24}" type="pres">
      <dgm:prSet presAssocID="{46B84C11-07A7-41F5-8B9A-39D0ACB1BF53}" presName="ThreeNodes_2" presStyleLbl="node1" presStyleIdx="1" presStyleCnt="3">
        <dgm:presLayoutVars>
          <dgm:bulletEnabled val="1"/>
        </dgm:presLayoutVars>
      </dgm:prSet>
      <dgm:spPr/>
    </dgm:pt>
    <dgm:pt modelId="{1849904B-B9A1-41B8-AE72-D62AF180C8CC}" type="pres">
      <dgm:prSet presAssocID="{46B84C11-07A7-41F5-8B9A-39D0ACB1BF53}" presName="ThreeNodes_3" presStyleLbl="node1" presStyleIdx="2" presStyleCnt="3">
        <dgm:presLayoutVars>
          <dgm:bulletEnabled val="1"/>
        </dgm:presLayoutVars>
      </dgm:prSet>
      <dgm:spPr/>
    </dgm:pt>
    <dgm:pt modelId="{CF9E5FB5-3C8E-4F9C-BE67-08F0D67091D7}" type="pres">
      <dgm:prSet presAssocID="{46B84C11-07A7-41F5-8B9A-39D0ACB1BF53}" presName="ThreeConn_1-2" presStyleLbl="fgAccFollowNode1" presStyleIdx="0" presStyleCnt="2">
        <dgm:presLayoutVars>
          <dgm:bulletEnabled val="1"/>
        </dgm:presLayoutVars>
      </dgm:prSet>
      <dgm:spPr/>
    </dgm:pt>
    <dgm:pt modelId="{A03B5AAD-8870-4FBD-A0AF-D6730408EEF5}" type="pres">
      <dgm:prSet presAssocID="{46B84C11-07A7-41F5-8B9A-39D0ACB1BF53}" presName="ThreeConn_2-3" presStyleLbl="fgAccFollowNode1" presStyleIdx="1" presStyleCnt="2">
        <dgm:presLayoutVars>
          <dgm:bulletEnabled val="1"/>
        </dgm:presLayoutVars>
      </dgm:prSet>
      <dgm:spPr/>
    </dgm:pt>
    <dgm:pt modelId="{7AF2ADE7-1D5F-4587-963C-19F4667E16E0}" type="pres">
      <dgm:prSet presAssocID="{46B84C11-07A7-41F5-8B9A-39D0ACB1BF53}" presName="ThreeNodes_1_text" presStyleCnt="0">
        <dgm:presLayoutVars>
          <dgm:bulletEnabled val="1"/>
        </dgm:presLayoutVars>
      </dgm:prSet>
      <dgm:spPr/>
    </dgm:pt>
    <dgm:pt modelId="{B1D9E1BE-B5DA-43D1-8C09-88380C579620}" type="pres">
      <dgm:prSet presAssocID="{46B84C11-07A7-41F5-8B9A-39D0ACB1BF53}" presName="ThreeNodes_2_text" presStyleCnt="0">
        <dgm:presLayoutVars>
          <dgm:bulletEnabled val="1"/>
        </dgm:presLayoutVars>
      </dgm:prSet>
      <dgm:spPr/>
    </dgm:pt>
    <dgm:pt modelId="{C30B45B3-C9C6-402B-89DA-20610CD8F55C}" type="pres">
      <dgm:prSet presAssocID="{46B84C11-07A7-41F5-8B9A-39D0ACB1BF53}" presName="ThreeNodes_3_text" presStyleCnt="0">
        <dgm:presLayoutVars>
          <dgm:bulletEnabled val="1"/>
        </dgm:presLayoutVars>
      </dgm:prSet>
      <dgm:spPr/>
    </dgm:pt>
  </dgm:ptLst>
  <dgm:cxnLst>
    <dgm:cxn modelId="{FDA35CDD-001E-457D-9F69-02C1D9BECE9F}" srcId="{46B84C11-07A7-41F5-8B9A-39D0ACB1BF53}" destId="{97A8C2AA-AE5F-4DE0-91B1-F0E85C273E74}" srcOrd="0" destOrd="0" parTransId="{5477065E-AD40-40AD-B851-169D32D6F57B}" sibTransId="{DD01B2A3-2986-44EB-899A-2EB74CB0A2FA}"/>
    <dgm:cxn modelId="{C9C26287-ECAA-4CD8-A078-48C0700BAB42}" srcId="{46B84C11-07A7-41F5-8B9A-39D0ACB1BF53}" destId="{8ED20423-F7C2-4DAC-B9CC-17F08874BF3A}" srcOrd="1" destOrd="0" parTransId="{6A6DCCB9-B9C9-4F02-8372-40D5BB3E2726}" sibTransId="{183EE679-6E63-4B49-9665-FE19B4A2F12A}"/>
    <dgm:cxn modelId="{D6F38BBF-3174-4C5B-8DE1-9F7135EEA0EB}" srcId="{46B84C11-07A7-41F5-8B9A-39D0ACB1BF53}" destId="{D4BD55C7-AC3C-43FC-8A67-85D9B43F95ED}" srcOrd="2" destOrd="0" parTransId="{0E3D13F2-5377-4EE3-8062-8626E5770718}" sibTransId="{767768A6-72C8-4B98-98E5-B01A1C804B6A}"/>
    <dgm:cxn modelId="{553F7A1D-AC0F-411C-8035-0579C03C33CF}" type="presOf" srcId="{46B84C11-07A7-41F5-8B9A-39D0ACB1BF53}" destId="{EBE81508-B149-4B3C-B231-97BF5F08472D}" srcOrd="0" destOrd="0" presId="urn:microsoft.com/office/officeart/2005/8/layout/vProcess5"/>
    <dgm:cxn modelId="{A5AB19C4-1F85-453C-81CC-EF69F05518E1}" type="presParOf" srcId="{EBE81508-B149-4B3C-B231-97BF5F08472D}" destId="{526F08A7-0F36-4A10-9552-DD6C2051F03D}" srcOrd="0" destOrd="0" presId="urn:microsoft.com/office/officeart/2005/8/layout/vProcess5"/>
    <dgm:cxn modelId="{5A1E5049-F355-4C7B-8621-5E68ABDAC381}" type="presParOf" srcId="{EBE81508-B149-4B3C-B231-97BF5F08472D}" destId="{3919437E-4A2C-4D67-99AE-59DF82E41407}" srcOrd="1" destOrd="0" presId="urn:microsoft.com/office/officeart/2005/8/layout/vProcess5"/>
    <dgm:cxn modelId="{1654B5DE-01B3-456B-86B8-3436124224D5}" type="presOf" srcId="{97A8C2AA-AE5F-4DE0-91B1-F0E85C273E74}" destId="{3919437E-4A2C-4D67-99AE-59DF82E41407}" srcOrd="0" destOrd="0" presId="urn:microsoft.com/office/officeart/2005/8/layout/vProcess5"/>
    <dgm:cxn modelId="{9252428F-7EFE-4777-9798-FCF0F273F860}" type="presParOf" srcId="{EBE81508-B149-4B3C-B231-97BF5F08472D}" destId="{A339F384-4BED-4FC2-8E07-A05A6FA26E24}" srcOrd="2" destOrd="0" presId="urn:microsoft.com/office/officeart/2005/8/layout/vProcess5"/>
    <dgm:cxn modelId="{8FC828E2-E3D2-4F47-A49A-2C4680B6944C}" type="presOf" srcId="{8ED20423-F7C2-4DAC-B9CC-17F08874BF3A}" destId="{A339F384-4BED-4FC2-8E07-A05A6FA26E24}" srcOrd="0" destOrd="0" presId="urn:microsoft.com/office/officeart/2005/8/layout/vProcess5"/>
    <dgm:cxn modelId="{4D426342-3A0C-471A-9235-1573BE34691B}" type="presParOf" srcId="{EBE81508-B149-4B3C-B231-97BF5F08472D}" destId="{1849904B-B9A1-41B8-AE72-D62AF180C8CC}" srcOrd="3" destOrd="0" presId="urn:microsoft.com/office/officeart/2005/8/layout/vProcess5"/>
    <dgm:cxn modelId="{0D30F4D7-075A-4623-B5D6-158257FB9374}" type="presOf" srcId="{D4BD55C7-AC3C-43FC-8A67-85D9B43F95ED}" destId="{1849904B-B9A1-41B8-AE72-D62AF180C8CC}" srcOrd="0" destOrd="0" presId="urn:microsoft.com/office/officeart/2005/8/layout/vProcess5"/>
    <dgm:cxn modelId="{3613F796-6F3D-4E39-AE2D-8293B3A6A6A3}" type="presParOf" srcId="{EBE81508-B149-4B3C-B231-97BF5F08472D}" destId="{CF9E5FB5-3C8E-4F9C-BE67-08F0D67091D7}" srcOrd="4" destOrd="0" presId="urn:microsoft.com/office/officeart/2005/8/layout/vProcess5"/>
    <dgm:cxn modelId="{19F047BE-2DD4-41FA-827F-BD56A0273FC9}" type="presOf" srcId="{DD01B2A3-2986-44EB-899A-2EB74CB0A2FA}" destId="{CF9E5FB5-3C8E-4F9C-BE67-08F0D67091D7}" srcOrd="0" destOrd="0" presId="urn:microsoft.com/office/officeart/2005/8/layout/vProcess5"/>
    <dgm:cxn modelId="{9AA12C5D-3C59-4BE8-BF56-5D54B54065A4}" type="presParOf" srcId="{EBE81508-B149-4B3C-B231-97BF5F08472D}" destId="{A03B5AAD-8870-4FBD-A0AF-D6730408EEF5}" srcOrd="5" destOrd="0" presId="urn:microsoft.com/office/officeart/2005/8/layout/vProcess5"/>
    <dgm:cxn modelId="{311D71C8-3A8C-4F28-9273-B5FA50318D8D}" type="presOf" srcId="{183EE679-6E63-4B49-9665-FE19B4A2F12A}" destId="{A03B5AAD-8870-4FBD-A0AF-D6730408EEF5}" srcOrd="0" destOrd="0" presId="urn:microsoft.com/office/officeart/2005/8/layout/vProcess5"/>
    <dgm:cxn modelId="{17F31DB3-4A2F-44AC-A715-24301664F2E9}" type="presParOf" srcId="{EBE81508-B149-4B3C-B231-97BF5F08472D}" destId="{7AF2ADE7-1D5F-4587-963C-19F4667E16E0}" srcOrd="6" destOrd="0" presId="urn:microsoft.com/office/officeart/2005/8/layout/vProcess5"/>
    <dgm:cxn modelId="{956559BF-AE70-4E71-8439-AA83BE5A377A}" type="presOf" srcId="{97A8C2AA-AE5F-4DE0-91B1-F0E85C273E74}" destId="{7AF2ADE7-1D5F-4587-963C-19F4667E16E0}" srcOrd="1" destOrd="0" presId="urn:microsoft.com/office/officeart/2005/8/layout/vProcess5"/>
    <dgm:cxn modelId="{7CE28C63-0BAD-4018-890C-BB6E55E338EC}" type="presParOf" srcId="{EBE81508-B149-4B3C-B231-97BF5F08472D}" destId="{B1D9E1BE-B5DA-43D1-8C09-88380C579620}" srcOrd="7" destOrd="0" presId="urn:microsoft.com/office/officeart/2005/8/layout/vProcess5"/>
    <dgm:cxn modelId="{BADF9D82-A3E1-4C6E-B732-6DFE347E2A7D}" type="presOf" srcId="{8ED20423-F7C2-4DAC-B9CC-17F08874BF3A}" destId="{B1D9E1BE-B5DA-43D1-8C09-88380C579620}" srcOrd="1" destOrd="0" presId="urn:microsoft.com/office/officeart/2005/8/layout/vProcess5"/>
    <dgm:cxn modelId="{CD948892-8347-46C6-AEFE-9047ECF092B5}" type="presParOf" srcId="{EBE81508-B149-4B3C-B231-97BF5F08472D}" destId="{C30B45B3-C9C6-402B-89DA-20610CD8F55C}" srcOrd="8" destOrd="0" presId="urn:microsoft.com/office/officeart/2005/8/layout/vProcess5"/>
    <dgm:cxn modelId="{F3B3987F-8122-4770-9904-E8C0A4C39637}" type="presOf" srcId="{D4BD55C7-AC3C-43FC-8A67-85D9B43F95ED}" destId="{C30B45B3-C9C6-402B-89DA-20610CD8F55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941185" cy="3980815"/>
        <a:chOff x="0" y="0"/>
        <a:chExt cx="6941185" cy="3980815"/>
      </a:xfrm>
    </dsp:grpSpPr>
    <dsp:sp modelId="{3919437E-4A2C-4D67-99AE-59DF82E41407}">
      <dsp:nvSpPr>
        <dsp:cNvPr id="3" name="圆角矩形 2"/>
        <dsp:cNvSpPr/>
      </dsp:nvSpPr>
      <dsp:spPr bwMode="white">
        <a:xfrm>
          <a:off x="0" y="0"/>
          <a:ext cx="5900007" cy="11942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Squeezeseg</a:t>
          </a:r>
          <a:endParaRPr lang="en-US" altLang="zh-CN"/>
        </a:p>
      </dsp:txBody>
      <dsp:txXfrm>
        <a:off x="0" y="0"/>
        <a:ext cx="5900007" cy="1194245"/>
      </dsp:txXfrm>
    </dsp:sp>
    <dsp:sp modelId="{A339F384-4BED-4FC2-8E07-A05A6FA26E24}">
      <dsp:nvSpPr>
        <dsp:cNvPr id="4" name="圆角矩形 3"/>
        <dsp:cNvSpPr/>
      </dsp:nvSpPr>
      <dsp:spPr bwMode="white">
        <a:xfrm>
          <a:off x="520589" y="1393285"/>
          <a:ext cx="5900007" cy="11942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Projection-based</a:t>
          </a:r>
          <a:endParaRPr lang="en-US" altLang="zh-CN"/>
        </a:p>
      </dsp:txBody>
      <dsp:txXfrm>
        <a:off x="520589" y="1393285"/>
        <a:ext cx="5900007" cy="1194245"/>
      </dsp:txXfrm>
    </dsp:sp>
    <dsp:sp modelId="{1849904B-B9A1-41B8-AE72-D62AF180C8CC}">
      <dsp:nvSpPr>
        <dsp:cNvPr id="5" name="圆角矩形 4"/>
        <dsp:cNvSpPr/>
      </dsp:nvSpPr>
      <dsp:spPr bwMode="white">
        <a:xfrm>
          <a:off x="1041178" y="2786571"/>
          <a:ext cx="5900007" cy="119424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8109" tIns="118109" rIns="118109" bIns="118109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A</a:t>
          </a:r>
          <a:r>
            <a:rPr lang="zh-CN" altLang="en-US"/>
            <a:t>ccuracy improvements</a:t>
          </a:r>
          <a:endParaRPr lang="zh-CN" altLang="en-US"/>
        </a:p>
      </dsp:txBody>
      <dsp:txXfrm>
        <a:off x="1041178" y="2786571"/>
        <a:ext cx="5900007" cy="1194245"/>
      </dsp:txXfrm>
    </dsp:sp>
    <dsp:sp modelId="{CF9E5FB5-3C8E-4F9C-BE67-08F0D67091D7}">
      <dsp:nvSpPr>
        <dsp:cNvPr id="6" name="下箭头 5"/>
        <dsp:cNvSpPr/>
      </dsp:nvSpPr>
      <dsp:spPr bwMode="white">
        <a:xfrm>
          <a:off x="5123748" y="905635"/>
          <a:ext cx="776259" cy="77625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123748" y="905635"/>
        <a:ext cx="776259" cy="776259"/>
      </dsp:txXfrm>
    </dsp:sp>
    <dsp:sp modelId="{A03B5AAD-8870-4FBD-A0AF-D6730408EEF5}">
      <dsp:nvSpPr>
        <dsp:cNvPr id="7" name="下箭头 6"/>
        <dsp:cNvSpPr/>
      </dsp:nvSpPr>
      <dsp:spPr bwMode="white">
        <a:xfrm>
          <a:off x="5644337" y="2290959"/>
          <a:ext cx="776259" cy="776259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82550" tIns="82550" rIns="82550" bIns="825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>
        <a:off x="5644337" y="2290959"/>
        <a:ext cx="776259" cy="776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695" y="-402590"/>
            <a:ext cx="12141200" cy="2387600"/>
          </a:xfrm>
        </p:spPr>
        <p:txBody>
          <a:bodyPr>
            <a:normAutofit/>
          </a:bodyPr>
          <a:p>
            <a:r>
              <a:rPr lang="en-US" altLang="zh-CN" sz="3100"/>
              <a:t>SqueezeSegV2: Improved Model Structure and Unsupervised Domain Adaptation for Road-Object Segmentation from a LiDAR Point Cloud</a:t>
            </a:r>
            <a:endParaRPr lang="en-US" altLang="zh-CN" sz="31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8295" y="2081530"/>
            <a:ext cx="9144000" cy="917575"/>
          </a:xfrm>
        </p:spPr>
        <p:txBody>
          <a:bodyPr/>
          <a:p>
            <a:pPr algn="ctr"/>
            <a:r>
              <a:rPr lang="en-US" altLang="zh-CN"/>
              <a:t>Shi Qianjing</a:t>
            </a:r>
            <a:endParaRPr lang="en-US" altLang="zh-CN"/>
          </a:p>
          <a:p>
            <a:pPr algn="ctr"/>
            <a:r>
              <a:rPr lang="en-US" altLang="zh-CN"/>
              <a:t>shiqj@shanghaitech.edu.cn</a:t>
            </a:r>
            <a:endParaRPr lang="en-US" altLang="zh-CN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25400" y="2929255"/>
            <a:ext cx="12215495" cy="3879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[1] F. Moosmann, O. Pink, and C. Stiller, “Segmentation of 3d lidar data in non-flflat urban environments using a local convexity criterion,” in IV, 2009, pp. 215–220.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[2] B. Wu, A. Wan, X. Yue, and K. Keutzer, “Squeezeseg: Convolutional neural nets with recurrent crf for real-time road-object segmentation from 3d lidar point cloud,” in ICRA, 2018.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[3] A. Torralba and A. A. Efros, “Unbiased look at dataset bias,” in CVPR, 2011, pp. 1521–1528.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[4] T.-Y. Lin, P. Goyal, R. Girshick, K. He, and P. Dollar, “Focal loss for ´ dense object detection,” IEEE TPAMI, 2018.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[5] S. Ioffe and C. Szegedy, “Batch normalization: Accelerating deep network training by reducing internal covariate shift,” in ICML, 2015, pp. 448–456.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[6] P. Morerio, J. Cavazza, and V. Murino, “Minimal-entropy correlation alignment for unsupervised deep domain adaptation,” in ICLR, 2018.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[7] B. Douillard, J. Underwood, N. Kuntz, V. Vlaskine, A. Quadros, P. Morton, and A. Frenkel, “On the segmentation of 3d lidar point clouds,” in ICRA, 2011, pp. 2798–2805.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[8] D. Zermas, I. Izzat, and N. Papanikolopoulos, “Fast segmentation of 3d point clouds: A paradigm on lidar data for autonomous vehicle applications,” in ICRA, 2017, pp. 5067–5073.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[9] F. Piewak, P. Pinggera, M. Schafer, D. Peter, B. Schwarz, N. Schneider, ¨ D. Pfeiffer, M. Enzweiler, and M. Zollner, “Boosting lidar-based ¨ semantic labeling by cross-modal training data generation,” arXiv preprint arXiv:1804.09915, 2018.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[10] C. R. Qi, H. Su, K. Mo, and L. J. Guibas, “Pointnet: Deep learning on point sets for 3d classifification and segmentation,” in CVPR, 2017, pp. 77–85.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[11] C. R. Qi, L. Yi, H. Su, and L. J. Guibas, “Pointnet++: Deep hierarchical feature learning on point sets in a metric space,” in NIPS, 2017, pp. 5099–5108.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[12] C. R. Qi, W. Liu, C. Wu, H. Su, and L. J. Guibas, “Frustum pointnets for 3d object detection from rgb-d data,” arXiv preprint arXiv:1711.08488, 2017.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[13] V. M. Patel, R. Gopalan, R. Li, and R. Chellappa, “Visual domain adaptation: A survey of recent advances,” IEEE SPM, vol. 32, no. 3, pp. 53–69, 2015.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[14] G. Csurka, “Domain adaptation for visual applications: A comprehen_x0002_sive survey,” arXiv:1702.05374, 2017.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[15] M. Long, Y. Cao, J. Wang, and M. Jordan, “Learning transferable features with deep adaptation networks,” in ICML, 2015, pp. 97–105.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[16] B. Sun, J. Feng, and K. Saenko, “Correlation alignment for unsuper_x0002_vised domain adaptation,” in Domain Adaptation in Computer Vision Applications, 2017, pp. 153–171. [17] J. Zhuo, S. Wang, W. Zhang, and Q. Huang, “Deep unsupervised convolutional domain adaptation,” in ACM MM, 2017, pp. 261–269.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[18] Y. Zhang, P. David, and B. Gong, “Curriculum domain adaptation for semantic segmentation of urban scenes,” in ICCV, 2017, pp. 2039– 2049.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[19] M.-Y. Liu and O. Tuzel, “Coupled generative adversarial networks,” in NIPS, 2016, pp. 469–477.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[20] Y. Ganin, E. Ustinova, H. Ajakan, P. Germain, H. Larochelle, F. Lavi_x0002_olette, M. Marchand, and V. Lempitsky, “Domain-adversarial training of neural networks,” JMLR, vol. 17, no. 1, pp. 2096–2030, 2016.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[21] E. Tzeng, J. Hoffman, K. Saenko, and T. Darrell, “Adversarial dis_x0002_criminative domain adaptation,” in CVPR, 2017, pp. 2962–2971.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[22] A. Shrivastava, T. Pfifister, O. Tuzel, J. Susskind, W. Wang, and R. Webb, “Learning from simulated and unsupervised images through adversarial training,” in CVPR, 2017, pp. 2242–2251.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[23] K. Bousmalis, N. Silberman, D. Dohan, D. Erhan, and D. Krishnan, “Unsupervised pixel-level domain adaptation with generative adver_x0002_sarial networks,” in CVPR, 2017, pp. 3722–3731.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[24] J. Hoffman, E. Tzeng, T. Park, J.-Y. Zhu, P. Isola, K. Saenko, A. A. Efros, and T. Darrell, “Cycada: Cycle-consistent adversarial domain adaptation,” in ICML, 2018.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[25] M. Ghifary, W. Bastiaan Kleijn, M. Zhang, and D. Balduzzi, “Domain generalization for object recognition with multi-task autoencoders,” in ICCV, 2015, pp. 2551–2559.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[26] M. Ghifary, W. B. Kleijn, M. Zhang, D. Balduzzi, and W. Li, “Deep reconstruction-classifification networks for unsupervised domain adaptation,” in ECCV, 2016, pp. 597–613.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[27] S. R. Richter, V. Vineet, S. Roth, and V. Koltun, “Playing for data: Ground truth from computer games,” in ECCV, 2016, pp. 102–118.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[28] M. Johnson-Roberson, C. Barto, R. Mehta, S. N. Sridhar, K. Rosaen, and R. Vasudevan, “Driving in the matrix: Can virtual worlds replace human-generated annotations for real world tasks?” in ICRA, 2017, pp. 746–753.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[29] X. Yue, B. Wu, S. A. Seshia, K. Keutzer, and A. L. Sangiovanni_x0002_Vincentelli, “A lidar point cloud generator: from a virtual world to autonomous driving,” in ICMR, 2018, pp. 458–464.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[30] S. R. Richter, Z. Hayder, and V. Koltun, “Playing for benchmarks,” in ICCV, 2017, pp. 2232–2241.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[31] P. Krahenb ¨ uhl, “Free supervision from video games,” in ¨ CVPR, 2018, pp. 2955–2964.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[32] J. Hu, L. Shen, and G. Sun, “Squeeze-and-excitation networks,” in CVPR, 2018, pp. 7132–7141.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[33] A. Geiger, P. Lenz, and R. Urtasun, “Are we ready for autonomous driving? the kitti vision benchmark suite,” in CVPR, 2012, pp. 3354– 3361.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[34] Y. Li, N. Wang, J. Shi, X. Hou, and J. Liu, “Adaptive batch normal_x0002_ization for practical domain adaptation,” PR, vol. 80, pp. 109–117, 2018. </a:t>
            </a:r>
            <a:endParaRPr lang="en-US" altLang="zh-CN" sz="1000"/>
          </a:p>
          <a:p>
            <a:pPr algn="l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000"/>
              <a:t>[35] Y. Wang, T. Shi, P. Yun, L. Tai, and M. Liu, “Pointseg: Real-time semantic segmentation based on 3d lidar point cloud,” arXiv preprint arXiv:1807.06288, 2018.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73310" cy="1045210"/>
          </a:xfrm>
        </p:spPr>
        <p:txBody>
          <a:bodyPr>
            <a:normAutofit/>
          </a:bodyPr>
          <a:p>
            <a:r>
              <a:rPr lang="en-US" altLang="zh-CN" sz="3200"/>
              <a:t>H</a:t>
            </a:r>
            <a:r>
              <a:rPr lang="zh-CN" altLang="en-US" sz="3200"/>
              <a:t>ow this paper is relevant to your project</a:t>
            </a:r>
            <a:r>
              <a:rPr lang="zh-CN" altLang="en-US"/>
              <a:t>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4" name="图示 3"/>
          <p:cNvGraphicFramePr/>
          <p:nvPr/>
        </p:nvGraphicFramePr>
        <p:xfrm>
          <a:off x="2354580" y="2011045"/>
          <a:ext cx="6941185" cy="398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790" y="1691005"/>
            <a:ext cx="6311900" cy="1716405"/>
          </a:xfrm>
        </p:spPr>
        <p:txBody>
          <a:bodyPr>
            <a:normAutofit/>
          </a:bodyPr>
          <a:p>
            <a:pPr algn="l"/>
            <a:r>
              <a:rPr lang="en-US" altLang="zh-CN" sz="2200"/>
              <a:t>With an improved model structure, SqueezeSetV2 is more robust against dropout noises in LiDAR point cloud and therefore achieves significant accuracy improvement.</a:t>
            </a:r>
            <a:endParaRPr lang="en-US" altLang="zh-CN" sz="2200"/>
          </a:p>
        </p:txBody>
      </p:sp>
      <p:sp>
        <p:nvSpPr>
          <p:cNvPr id="4" name="文本框 3"/>
          <p:cNvSpPr txBox="1"/>
          <p:nvPr/>
        </p:nvSpPr>
        <p:spPr>
          <a:xfrm>
            <a:off x="8079740" y="1426210"/>
            <a:ext cx="38563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Limitations:</a:t>
            </a:r>
            <a:endParaRPr lang="en-US" altLang="zh-CN" sz="2000" b="1"/>
          </a:p>
          <a:p>
            <a:r>
              <a:rPr lang="en-US" altLang="zh-CN" sz="2000"/>
              <a:t>1.Accuracy is not enough (dropout noise)</a:t>
            </a:r>
            <a:endParaRPr lang="en-US" altLang="zh-CN" sz="2000"/>
          </a:p>
          <a:p>
            <a:r>
              <a:rPr lang="en-US" altLang="zh-CN" sz="2000"/>
              <a:t>2.Training deep learning models is expensive and time-consuming</a:t>
            </a:r>
            <a:endParaRPr lang="en-US" altLang="zh-CN" sz="2000"/>
          </a:p>
          <a:p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8079740" y="4112260"/>
            <a:ext cx="41890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/>
              <a:t>Contribution:</a:t>
            </a:r>
            <a:endParaRPr lang="en-US" altLang="zh-CN" sz="2000"/>
          </a:p>
          <a:p>
            <a:r>
              <a:rPr lang="en-US" altLang="zh-CN" sz="2000"/>
              <a:t>1.M</a:t>
            </a:r>
            <a:r>
              <a:rPr lang="zh-CN" altLang="en-US" sz="2000"/>
              <a:t>itigate the impact of dropout noise</a:t>
            </a:r>
            <a:endParaRPr lang="zh-CN" altLang="en-US" sz="2000"/>
          </a:p>
          <a:p>
            <a:r>
              <a:rPr lang="en-US" altLang="zh-CN" sz="2000"/>
              <a:t>2.Propose a domain adaptation training pipeline</a:t>
            </a:r>
            <a:endParaRPr lang="en-US" altLang="zh-CN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835" y="3287395"/>
            <a:ext cx="5249545" cy="3621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3D LiDAR Point Cloud Segmentation( recognize objects from point clouds by predicting point-wise labels)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Unsupervised Domain Adaptation (UDA) ( adapt the models from one labeled source domain to another unlabeled target domain.)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Simulation( for creating large-scale ground truth data for training purposes.)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48880" cy="1014095"/>
          </a:xfrm>
        </p:spPr>
        <p:txBody>
          <a:bodyPr>
            <a:normAutofit fontScale="90000"/>
          </a:bodyPr>
          <a:p>
            <a:r>
              <a:rPr lang="en-US" altLang="zh-CN"/>
              <a:t>Improving the model structure</a:t>
            </a:r>
            <a:br>
              <a:rPr lang="en-US" altLang="zh-CN"/>
            </a:br>
            <a:r>
              <a:rPr lang="en-US" altLang="zh-CN" sz="2800"/>
              <a:t>A. Context Aggregation Module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838200" y="5506720"/>
            <a:ext cx="107111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To solve this problem, we propose a novel Context Aggregation Module (CAM) to reduce the sensitivity to dropout noise.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38200" y="1998345"/>
            <a:ext cx="105702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Dropout noise is mainly caused by </a:t>
            </a:r>
            <a:r>
              <a:rPr lang="en-US" altLang="zh-CN" sz="2400"/>
              <a:t>:</a:t>
            </a:r>
            <a:endParaRPr lang="en-US" altLang="zh-CN" sz="2400"/>
          </a:p>
          <a:p>
            <a:r>
              <a:rPr lang="zh-CN" altLang="en-US" sz="2400"/>
              <a:t>1) limited sensor range</a:t>
            </a:r>
            <a:endParaRPr lang="zh-CN" altLang="en-US" sz="2400"/>
          </a:p>
          <a:p>
            <a:r>
              <a:rPr lang="zh-CN" altLang="en-US" sz="2400"/>
              <a:t>2)mirror reflection (instead of diffusion reflection of sensing lasers on smooth surfaces </a:t>
            </a:r>
            <a:endParaRPr lang="zh-CN" altLang="en-US" sz="2400"/>
          </a:p>
          <a:p>
            <a:r>
              <a:rPr lang="zh-CN" altLang="en-US" sz="2400"/>
              <a:t>3) jitter of the incident angle.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48880" cy="1014095"/>
          </a:xfrm>
        </p:spPr>
        <p:txBody>
          <a:bodyPr>
            <a:normAutofit fontScale="90000"/>
          </a:bodyPr>
          <a:p>
            <a:r>
              <a:rPr lang="en-US" altLang="zh-CN"/>
              <a:t>Improving the model structure</a:t>
            </a:r>
            <a:br>
              <a:rPr lang="en-US" altLang="zh-CN"/>
            </a:br>
            <a:r>
              <a:rPr lang="en-US" altLang="zh-CN" sz="2800"/>
              <a:t>B.Focal Loss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838200" y="4732020"/>
            <a:ext cx="107111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The focal loss for that pixel is thus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838200" y="1998345"/>
            <a:ext cx="105702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/>
              <a:t>LiDAR point clouds have a very imbalanced distribution of point categories– there are many more background points than there are foreground objects such as cars, pedestrians, etc.</a:t>
            </a: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6270" y="5482590"/>
            <a:ext cx="5838825" cy="963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548880" cy="1014095"/>
          </a:xfrm>
        </p:spPr>
        <p:txBody>
          <a:bodyPr>
            <a:normAutofit fontScale="90000"/>
          </a:bodyPr>
          <a:p>
            <a:r>
              <a:rPr lang="en-US" altLang="zh-CN"/>
              <a:t>Improving the model structure</a:t>
            </a:r>
            <a:br>
              <a:rPr lang="en-US" altLang="zh-CN"/>
            </a:br>
            <a:r>
              <a:rPr lang="en-US" altLang="zh-CN" sz="2800"/>
              <a:t>C.Other improvements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52070" y="1721485"/>
            <a:ext cx="120878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000" b="1"/>
              <a:t>LiDAR Mask</a:t>
            </a:r>
            <a:r>
              <a:rPr sz="2000"/>
              <a:t>: Besides the original (x, y, z, intensity,depth) channels, we add one more channel – a binary maskindicating if each pixel is missing or existing. </a:t>
            </a:r>
            <a:endParaRPr sz="2000"/>
          </a:p>
          <a:p>
            <a:r>
              <a:rPr sz="2000" b="1"/>
              <a:t>Batch Normalization</a:t>
            </a:r>
            <a:r>
              <a:rPr sz="2000"/>
              <a:t>: Unlike SqueezeSeg , we also add batch normalization after every convolution layer. </a:t>
            </a:r>
            <a:endParaRPr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115" y="3043555"/>
            <a:ext cx="6541770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7060" y="1453515"/>
            <a:ext cx="10515600" cy="48006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Improved Model Structure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68830"/>
            <a:ext cx="12192000" cy="1914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4144010"/>
            <a:ext cx="449326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57225" y="1486535"/>
            <a:ext cx="452120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500"/>
              <a:t>Domain Adaptation Pipeline</a:t>
            </a:r>
            <a:endParaRPr lang="zh-CN" altLang="en-US" sz="250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38200" y="401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Experiments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290" y="2110105"/>
            <a:ext cx="7551420" cy="4677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69925" y="623570"/>
            <a:ext cx="56661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Conclusion</a:t>
            </a:r>
            <a:endParaRPr lang="en-US" altLang="zh-CN" sz="4400"/>
          </a:p>
        </p:txBody>
      </p:sp>
      <p:sp>
        <p:nvSpPr>
          <p:cNvPr id="7" name="文本框 6"/>
          <p:cNvSpPr txBox="1"/>
          <p:nvPr/>
        </p:nvSpPr>
        <p:spPr>
          <a:xfrm>
            <a:off x="669925" y="1837055"/>
            <a:ext cx="112236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/>
              <a:t>1.Proposed SqueezeSegV2 with better seg_x0002_mentation performance.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3200"/>
              <a:t>2.D</a:t>
            </a:r>
            <a:r>
              <a:rPr lang="zh-CN" altLang="en-US" sz="3200"/>
              <a:t>esigned a context aggregation module to mitigate the impact of dropout noise.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3.P</a:t>
            </a:r>
            <a:r>
              <a:rPr lang="zh-CN" altLang="en-US" sz="3200"/>
              <a:t>roposed a domain adaptation pipeline</a:t>
            </a:r>
            <a:endParaRPr lang="zh-CN" alt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7534</Words>
  <Application>WPS 演示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方正书宋_GBK</vt:lpstr>
      <vt:lpstr>Wingdings</vt:lpstr>
      <vt:lpstr>Calibri Light</vt:lpstr>
      <vt:lpstr>Helvetica Neue</vt:lpstr>
      <vt:lpstr>Calibri</vt:lpstr>
      <vt:lpstr>宋体</vt:lpstr>
      <vt:lpstr>汉仪书宋二KW</vt:lpstr>
      <vt:lpstr>宋体-简</vt:lpstr>
      <vt:lpstr>微软雅黑</vt:lpstr>
      <vt:lpstr>汉仪旗黑</vt:lpstr>
      <vt:lpstr>Arial Unicode MS</vt:lpstr>
      <vt:lpstr>冬青黑体简体中文</vt:lpstr>
      <vt:lpstr>Office 主题</vt:lpstr>
      <vt:lpstr>SqueezeSegV2: Improved Model Structure and Unsupervised Domain Adaptation for Road-Object Segmentation from a LiDAR Point Cloud</vt:lpstr>
      <vt:lpstr>Introduction</vt:lpstr>
      <vt:lpstr>Related work</vt:lpstr>
      <vt:lpstr>Improving the model structure A. Context Aggregation Module</vt:lpstr>
      <vt:lpstr>Improving the model structure B.Focal Loss</vt:lpstr>
      <vt:lpstr>Improving the model structure C.Other improvements</vt:lpstr>
      <vt:lpstr>Experiments</vt:lpstr>
      <vt:lpstr>PowerPoint 演示文稿</vt:lpstr>
      <vt:lpstr>PowerPoint 演示文稿</vt:lpstr>
      <vt:lpstr>How this paper is relevant to your project.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hakin</dc:creator>
  <cp:lastModifiedBy>hakin</cp:lastModifiedBy>
  <cp:revision>3</cp:revision>
  <dcterms:created xsi:type="dcterms:W3CDTF">2020-10-15T12:34:33Z</dcterms:created>
  <dcterms:modified xsi:type="dcterms:W3CDTF">2020-10-15T12:34:33Z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