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ARIA\STA102\report\ques%20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ARIA\STA102\report\ques%201%20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ARIA\STA102\report\ques%202%20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ARIA\STA102\report\Ques%2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FARIA\STA102\report\ques%204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BOX PLOT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2803149606299204E-2"/>
          <c:y val="0.17634259259259263"/>
          <c:w val="0.90286351706036749"/>
          <c:h val="0.7208876494604841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Sheet1!$M$2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87E-B40B-21B604033F47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Ref>
                <c:f>Sheet1!$M$3</c:f>
                <c:numCache>
                  <c:formatCode>General</c:formatCode>
                  <c:ptCount val="1"/>
                  <c:pt idx="0">
                    <c:v>3</c:v>
                  </c:pt>
                </c:numCache>
              </c:numRef>
            </c:plus>
            <c:minus>
              <c:numRef>
                <c:f>Sheet1!$M$3</c:f>
                <c:numCache>
                  <c:formatCode>General</c:formatCode>
                  <c:ptCount val="1"/>
                  <c:pt idx="0">
                    <c:v>3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</c:errBars>
          <c:val>
            <c:numRef>
              <c:f>Sheet1!$M$3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7-487E-B40B-21B604033F47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1627843394575675E-2"/>
                  <c:y val="-2.314778361038203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Q1       Q2      Q3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31955380577427"/>
                      <c:h val="0.1156018518518518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BE7-487E-B40B-21B604033F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Sheet1!$M$4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E7-487E-B40B-21B604033F47}"/>
            </c:ext>
          </c:extLst>
        </c:ser>
        <c:ser>
          <c:idx val="3"/>
          <c:order val="3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Sheet1!$M$6</c:f>
                <c:numCache>
                  <c:formatCode>General</c:formatCode>
                  <c:ptCount val="1"/>
                  <c:pt idx="0">
                    <c:v>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</c:errBars>
          <c:val>
            <c:numRef>
              <c:f>Sheet1!$M$5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E7-487E-B40B-21B604033F47}"/>
            </c:ext>
          </c:extLst>
        </c:ser>
        <c:ser>
          <c:idx val="4"/>
          <c:order val="4"/>
          <c:spPr>
            <a:noFill/>
            <a:ln>
              <a:noFill/>
            </a:ln>
            <a:effectLst/>
          </c:spPr>
          <c:invertIfNegative val="0"/>
          <c:val>
            <c:numRef>
              <c:f>Sheet1!$M$6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BE7-487E-B40B-21B60403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8593568"/>
        <c:axId val="308592784"/>
      </c:barChart>
      <c:catAx>
        <c:axId val="308593568"/>
        <c:scaling>
          <c:orientation val="minMax"/>
        </c:scaling>
        <c:delete val="1"/>
        <c:axPos val="l"/>
        <c:majorTickMark val="none"/>
        <c:minorTickMark val="none"/>
        <c:tickLblPos val="nextTo"/>
        <c:crossAx val="308592784"/>
        <c:crosses val="autoZero"/>
        <c:auto val="1"/>
        <c:lblAlgn val="ctr"/>
        <c:lblOffset val="100"/>
        <c:noMultiLvlLbl val="0"/>
      </c:catAx>
      <c:valAx>
        <c:axId val="308592784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9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Number of cigarettes consumed by smokers daily</a:t>
            </a:r>
            <a:endParaRPr lang="en-US" sz="1400"/>
          </a:p>
        </c:rich>
      </c:tx>
      <c:layout>
        <c:manualLayout>
          <c:xMode val="edge"/>
          <c:yMode val="edge"/>
          <c:x val="0.17671118865045507"/>
          <c:y val="2.7114162510145066E-2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Number of smokers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Sheet1!$A$2:$B$10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5+</c:v>
                </c:pt>
                <c:pt idx="6">
                  <c:v>6</c:v>
                </c:pt>
                <c:pt idx="7">
                  <c:v>7</c:v>
                </c:pt>
                <c:pt idx="8">
                  <c:v>10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5</c:v>
                </c:pt>
                <c:pt idx="2">
                  <c:v>8</c:v>
                </c:pt>
                <c:pt idx="3">
                  <c:v>15</c:v>
                </c:pt>
                <c:pt idx="4">
                  <c:v>14</c:v>
                </c:pt>
                <c:pt idx="5">
                  <c:v>8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72-41A3-9167-AF63F179EB4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30248024"/>
        <c:axId val="3302484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Sheet1!$A$2:$B$10</c15:sqref>
                        </c15:formulaRef>
                      </c:ext>
                    </c:extLst>
                    <c:strCache>
                      <c:ptCount val="9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5+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10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Sheet1!$C$2:$C$10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B72-41A3-9167-AF63F179EB4F}"/>
                  </c:ext>
                </c:extLst>
              </c15:ser>
            </c15:filteredBarSeries>
          </c:ext>
        </c:extLst>
      </c:barChart>
      <c:catAx>
        <c:axId val="330248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chemeClr val="tx1"/>
                    </a:solidFill>
                  </a:rPr>
                  <a:t>Number of cigarettes (daily)</a:t>
                </a:r>
              </a:p>
            </c:rich>
          </c:tx>
          <c:layout>
            <c:manualLayout>
              <c:xMode val="edge"/>
              <c:yMode val="edge"/>
              <c:x val="0.37089302861532553"/>
              <c:y val="0.916385542168674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248416"/>
        <c:crosses val="autoZero"/>
        <c:auto val="1"/>
        <c:lblAlgn val="ctr"/>
        <c:lblOffset val="100"/>
        <c:noMultiLvlLbl val="0"/>
      </c:catAx>
      <c:valAx>
        <c:axId val="3302484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chemeClr val="tx1"/>
                    </a:solidFill>
                  </a:rPr>
                  <a:t>Number of smokers</a:t>
                </a:r>
              </a:p>
            </c:rich>
          </c:tx>
          <c:layout>
            <c:manualLayout>
              <c:xMode val="edge"/>
              <c:yMode val="edge"/>
              <c:x val="1.111111111111111E-2"/>
              <c:y val="0.327538500458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3024802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chemeClr val="tx1"/>
                </a:solidFill>
              </a:rPr>
              <a:t>Pie</a:t>
            </a:r>
            <a:r>
              <a:rPr lang="en-US" sz="1200" b="1" baseline="0">
                <a:solidFill>
                  <a:schemeClr val="tx1"/>
                </a:solidFill>
              </a:rPr>
              <a:t> chart of different brand of cigarettes</a:t>
            </a:r>
            <a:endParaRPr lang="en-US" sz="1200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55829365079365079"/>
          <c:y val="0.89070048309178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4230613852220577"/>
          <c:y val="4.4073621000317149E-2"/>
          <c:w val="0.41357341711326095"/>
          <c:h val="0.79564369582719074"/>
        </c:manualLayout>
      </c:layout>
      <c:pieChart>
        <c:varyColors val="1"/>
        <c:ser>
          <c:idx val="0"/>
          <c:order val="0"/>
          <c:tx>
            <c:strRef>
              <c:f>Sheet1!$F$1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10-40DD-839E-EB4F8CED3E4A}"/>
              </c:ext>
            </c:extLst>
          </c:dPt>
          <c:dPt>
            <c:idx val="1"/>
            <c:bubble3D val="0"/>
            <c:spPr>
              <a:solidFill>
                <a:srgbClr val="AB15A0">
                  <a:alpha val="87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10-40DD-839E-EB4F8CED3E4A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10-40DD-839E-EB4F8CED3E4A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10-40DD-839E-EB4F8CED3E4A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10-40DD-839E-EB4F8CED3E4A}"/>
              </c:ext>
            </c:extLst>
          </c:dPt>
          <c:dPt>
            <c:idx val="5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410-40DD-839E-EB4F8CED3E4A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410-40DD-839E-EB4F8CED3E4A}"/>
              </c:ext>
            </c:extLst>
          </c:dPt>
          <c:dPt>
            <c:idx val="7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410-40DD-839E-EB4F8CED3E4A}"/>
              </c:ext>
            </c:extLst>
          </c:dPt>
          <c:dPt>
            <c:idx val="8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410-40DD-839E-EB4F8CED3E4A}"/>
              </c:ext>
            </c:extLst>
          </c:dPt>
          <c:dPt>
            <c:idx val="9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410-40DD-839E-EB4F8CED3E4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410-40DD-839E-EB4F8CED3E4A}"/>
              </c:ext>
            </c:extLst>
          </c:dPt>
          <c:dLbls>
            <c:dLbl>
              <c:idx val="7"/>
              <c:layout>
                <c:manualLayout>
                  <c:x val="-1.3598925134358205E-2"/>
                  <c:y val="7.840731865038608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4410-40DD-839E-EB4F8CED3E4A}"/>
                </c:ext>
              </c:extLst>
            </c:dLbl>
            <c:dLbl>
              <c:idx val="8"/>
              <c:layout>
                <c:manualLayout>
                  <c:x val="-1.2661563894812189E-2"/>
                  <c:y val="5.863350124273009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4410-40DD-839E-EB4F8CED3E4A}"/>
                </c:ext>
              </c:extLst>
            </c:dLbl>
            <c:dLbl>
              <c:idx val="9"/>
              <c:layout>
                <c:manualLayout>
                  <c:x val="-7.4806148712392969E-3"/>
                  <c:y val="4.9056125382934456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4410-40DD-839E-EB4F8CED3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Sheet1!$A$2:$A$12</c:f>
              <c:strCache>
                <c:ptCount val="10"/>
                <c:pt idx="0">
                  <c:v>Gold Leaf</c:v>
                </c:pt>
                <c:pt idx="1">
                  <c:v>Benson&amp;Hedges</c:v>
                </c:pt>
                <c:pt idx="2">
                  <c:v>Marlboro</c:v>
                </c:pt>
                <c:pt idx="3">
                  <c:v>Marlboro Gold</c:v>
                </c:pt>
                <c:pt idx="4">
                  <c:v>Marlboro Red</c:v>
                </c:pt>
                <c:pt idx="5">
                  <c:v>Marlboro Advance</c:v>
                </c:pt>
                <c:pt idx="6">
                  <c:v>Lucky strike or Gold leaf switch</c:v>
                </c:pt>
                <c:pt idx="7">
                  <c:v>Benson&amp;Hedges Red</c:v>
                </c:pt>
                <c:pt idx="8">
                  <c:v>Benson&amp;Hedges Switch</c:v>
                </c:pt>
                <c:pt idx="9">
                  <c:v>Gold Leaf Light</c:v>
                </c:pt>
              </c:strCache>
            </c:strRef>
          </c:cat>
          <c:val>
            <c:numRef>
              <c:f>Sheet1!$F$2:$F$12</c:f>
              <c:numCache>
                <c:formatCode>0.00%</c:formatCode>
                <c:ptCount val="11"/>
                <c:pt idx="0">
                  <c:v>0.17069999999999999</c:v>
                </c:pt>
                <c:pt idx="1">
                  <c:v>0.26829999999999998</c:v>
                </c:pt>
                <c:pt idx="2">
                  <c:v>0.17069999999999999</c:v>
                </c:pt>
                <c:pt idx="3">
                  <c:v>0.14630000000000001</c:v>
                </c:pt>
                <c:pt idx="4">
                  <c:v>4.8800000000000003E-2</c:v>
                </c:pt>
                <c:pt idx="5">
                  <c:v>9.7600000000000006E-2</c:v>
                </c:pt>
                <c:pt idx="6">
                  <c:v>2.4400000000000002E-2</c:v>
                </c:pt>
                <c:pt idx="7">
                  <c:v>2.4400000000000002E-2</c:v>
                </c:pt>
                <c:pt idx="8">
                  <c:v>2.4400000000000002E-2</c:v>
                </c:pt>
                <c:pt idx="9">
                  <c:v>2.4400000000000002E-2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410-40DD-839E-EB4F8CED3E4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78"/>
      </c:pieChart>
      <c:spPr>
        <a:noFill/>
        <a:ln>
          <a:noFill/>
        </a:ln>
        <a:effectLst/>
      </c:spPr>
    </c:plotArea>
    <c:legend>
      <c:legendPos val="b"/>
      <c:legendEntry>
        <c:idx val="10"/>
        <c:delete val="1"/>
      </c:legendEntry>
      <c:layout>
        <c:manualLayout>
          <c:xMode val="edge"/>
          <c:yMode val="edge"/>
          <c:x val="5.559312085514306E-5"/>
          <c:y val="6.8747625719254593E-2"/>
          <c:w val="0.54069538182727162"/>
          <c:h val="0.461652316426711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Amount of money spent buying cigarettes </a:t>
            </a:r>
          </a:p>
        </c:rich>
      </c:tx>
      <c:layout/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Sheet1!$E$2:$E$18</c:f>
              <c:numCache>
                <c:formatCode>General</c:formatCode>
                <c:ptCount val="17"/>
                <c:pt idx="0">
                  <c:v>13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  <c:pt idx="4">
                  <c:v>33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60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  <c:pt idx="12">
                  <c:v>90</c:v>
                </c:pt>
                <c:pt idx="13">
                  <c:v>100</c:v>
                </c:pt>
                <c:pt idx="14">
                  <c:v>120</c:v>
                </c:pt>
                <c:pt idx="15">
                  <c:v>125</c:v>
                </c:pt>
                <c:pt idx="16">
                  <c:v>150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2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8</c:v>
                </c:pt>
                <c:pt idx="11">
                  <c:v>1</c:v>
                </c:pt>
                <c:pt idx="12">
                  <c:v>3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A1-4EC9-8917-DAFC431AF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35033968"/>
        <c:axId val="335035536"/>
        <c:extLst/>
      </c:barChart>
      <c:catAx>
        <c:axId val="335033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Amount of money</a:t>
                </a:r>
              </a:p>
            </c:rich>
          </c:tx>
          <c:layout>
            <c:manualLayout>
              <c:xMode val="edge"/>
              <c:yMode val="edge"/>
              <c:x val="0.39992796875402115"/>
              <c:y val="0.935425011345253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035536"/>
        <c:crosses val="autoZero"/>
        <c:auto val="1"/>
        <c:lblAlgn val="ctr"/>
        <c:lblOffset val="100"/>
        <c:noMultiLvlLbl val="0"/>
      </c:catAx>
      <c:valAx>
        <c:axId val="33503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No. of cigarettes</a:t>
                </a:r>
              </a:p>
            </c:rich>
          </c:tx>
          <c:layout>
            <c:manualLayout>
              <c:xMode val="edge"/>
              <c:yMode val="edge"/>
              <c:x val="8.9300744233808751E-3"/>
              <c:y val="0.29993132369655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03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No.</a:t>
            </a:r>
            <a:r>
              <a:rPr lang="en-US" sz="1400" b="1" baseline="0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cigarettes vs. amount of money</a:t>
            </a:r>
            <a:endParaRPr lang="en-US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8195209757640211"/>
          <c:y val="1.6217962794491326E-2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Amount of money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Sheet1!$A$2:$A$49</c:f>
              <c:numCache>
                <c:formatCode>General</c:formatCode>
                <c:ptCount val="47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5</c:v>
                </c:pt>
                <c:pt idx="6">
                  <c:v>5</c:v>
                </c:pt>
                <c:pt idx="7">
                  <c:v>7</c:v>
                </c:pt>
                <c:pt idx="8">
                  <c:v>4</c:v>
                </c:pt>
                <c:pt idx="9">
                  <c:v>5</c:v>
                </c:pt>
                <c:pt idx="10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5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4</c:v>
                </c:pt>
                <c:pt idx="25">
                  <c:v>5</c:v>
                </c:pt>
                <c:pt idx="26">
                  <c:v>4</c:v>
                </c:pt>
                <c:pt idx="27">
                  <c:v>5</c:v>
                </c:pt>
                <c:pt idx="28">
                  <c:v>4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5</c:v>
                </c:pt>
                <c:pt idx="34">
                  <c:v>6</c:v>
                </c:pt>
                <c:pt idx="36">
                  <c:v>2</c:v>
                </c:pt>
                <c:pt idx="38">
                  <c:v>6</c:v>
                </c:pt>
                <c:pt idx="39">
                  <c:v>7</c:v>
                </c:pt>
                <c:pt idx="40">
                  <c:v>3</c:v>
                </c:pt>
                <c:pt idx="41">
                  <c:v>4</c:v>
                </c:pt>
                <c:pt idx="42">
                  <c:v>3</c:v>
                </c:pt>
                <c:pt idx="43">
                  <c:v>5</c:v>
                </c:pt>
                <c:pt idx="44">
                  <c:v>6</c:v>
                </c:pt>
                <c:pt idx="45">
                  <c:v>4</c:v>
                </c:pt>
                <c:pt idx="46">
                  <c:v>10</c:v>
                </c:pt>
              </c:numCache>
            </c:numRef>
          </c:xVal>
          <c:yVal>
            <c:numRef>
              <c:f>Sheet1!$F$2:$F$49</c:f>
              <c:numCache>
                <c:formatCode>General</c:formatCode>
                <c:ptCount val="47"/>
                <c:pt idx="0">
                  <c:v>45</c:v>
                </c:pt>
                <c:pt idx="1">
                  <c:v>50</c:v>
                </c:pt>
                <c:pt idx="2">
                  <c:v>15</c:v>
                </c:pt>
                <c:pt idx="3">
                  <c:v>50</c:v>
                </c:pt>
                <c:pt idx="4">
                  <c:v>13</c:v>
                </c:pt>
                <c:pt idx="5">
                  <c:v>75</c:v>
                </c:pt>
                <c:pt idx="6">
                  <c:v>75</c:v>
                </c:pt>
                <c:pt idx="7">
                  <c:v>70</c:v>
                </c:pt>
                <c:pt idx="8">
                  <c:v>50</c:v>
                </c:pt>
                <c:pt idx="9">
                  <c:v>70</c:v>
                </c:pt>
                <c:pt idx="10">
                  <c:v>20</c:v>
                </c:pt>
                <c:pt idx="12">
                  <c:v>60</c:v>
                </c:pt>
                <c:pt idx="13">
                  <c:v>80</c:v>
                </c:pt>
                <c:pt idx="14">
                  <c:v>100</c:v>
                </c:pt>
                <c:pt idx="15">
                  <c:v>75</c:v>
                </c:pt>
                <c:pt idx="16">
                  <c:v>75</c:v>
                </c:pt>
                <c:pt idx="17">
                  <c:v>90</c:v>
                </c:pt>
                <c:pt idx="18">
                  <c:v>125</c:v>
                </c:pt>
                <c:pt idx="19">
                  <c:v>60</c:v>
                </c:pt>
                <c:pt idx="20">
                  <c:v>33</c:v>
                </c:pt>
                <c:pt idx="21">
                  <c:v>20</c:v>
                </c:pt>
                <c:pt idx="22">
                  <c:v>45</c:v>
                </c:pt>
                <c:pt idx="23">
                  <c:v>50</c:v>
                </c:pt>
                <c:pt idx="24">
                  <c:v>60</c:v>
                </c:pt>
                <c:pt idx="25">
                  <c:v>75</c:v>
                </c:pt>
                <c:pt idx="26">
                  <c:v>40</c:v>
                </c:pt>
                <c:pt idx="27">
                  <c:v>50</c:v>
                </c:pt>
                <c:pt idx="28">
                  <c:v>60</c:v>
                </c:pt>
                <c:pt idx="29">
                  <c:v>75</c:v>
                </c:pt>
                <c:pt idx="30">
                  <c:v>40</c:v>
                </c:pt>
                <c:pt idx="31">
                  <c:v>40</c:v>
                </c:pt>
                <c:pt idx="32">
                  <c:v>50</c:v>
                </c:pt>
                <c:pt idx="33">
                  <c:v>75</c:v>
                </c:pt>
                <c:pt idx="34">
                  <c:v>90</c:v>
                </c:pt>
                <c:pt idx="36">
                  <c:v>20</c:v>
                </c:pt>
                <c:pt idx="38">
                  <c:v>90</c:v>
                </c:pt>
                <c:pt idx="39">
                  <c:v>100</c:v>
                </c:pt>
                <c:pt idx="40">
                  <c:v>75</c:v>
                </c:pt>
                <c:pt idx="41">
                  <c:v>100</c:v>
                </c:pt>
                <c:pt idx="42">
                  <c:v>30</c:v>
                </c:pt>
                <c:pt idx="43">
                  <c:v>100</c:v>
                </c:pt>
                <c:pt idx="44">
                  <c:v>120</c:v>
                </c:pt>
                <c:pt idx="45">
                  <c:v>40</c:v>
                </c:pt>
                <c:pt idx="46">
                  <c:v>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0E-45AB-A4EE-F0FF5FAA4B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787096"/>
        <c:axId val="443787488"/>
      </c:scatterChart>
      <c:valAx>
        <c:axId val="443787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>
                    <a:solidFill>
                      <a:srgbClr val="002060"/>
                    </a:solidFill>
                  </a:rPr>
                  <a:t>No.</a:t>
                </a:r>
                <a:r>
                  <a:rPr lang="en-US" sz="1100" b="1" baseline="0">
                    <a:solidFill>
                      <a:srgbClr val="002060"/>
                    </a:solidFill>
                  </a:rPr>
                  <a:t> of cigarettes</a:t>
                </a:r>
                <a:endParaRPr lang="en-US" sz="1100" b="1">
                  <a:solidFill>
                    <a:srgbClr val="00206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1241294594100958"/>
              <c:y val="0.9117298973991887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87488"/>
        <c:crosses val="autoZero"/>
        <c:crossBetween val="midCat"/>
      </c:valAx>
      <c:valAx>
        <c:axId val="44378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>
                    <a:solidFill>
                      <a:srgbClr val="002060"/>
                    </a:solidFill>
                  </a:rPr>
                  <a:t>Amount</a:t>
                </a:r>
                <a:r>
                  <a:rPr lang="en-US" sz="1100" b="1" baseline="0">
                    <a:solidFill>
                      <a:srgbClr val="002060"/>
                    </a:solidFill>
                  </a:rPr>
                  <a:t> of money</a:t>
                </a:r>
                <a:endParaRPr lang="en-US" sz="1100" b="1">
                  <a:solidFill>
                    <a:srgbClr val="002060"/>
                  </a:solidFill>
                </a:endParaRPr>
              </a:p>
            </c:rich>
          </c:tx>
          <c:layout>
            <c:manualLayout>
              <c:xMode val="edge"/>
              <c:yMode val="edge"/>
              <c:x val="4.4631210075749776E-3"/>
              <c:y val="0.2758921498449057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87096"/>
        <c:crosses val="autoZero"/>
        <c:crossBetween val="midCat"/>
      </c:valAx>
      <c:spPr>
        <a:solidFill>
          <a:schemeClr val="bg2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0.93376</cdr:x>
      <cdr:y>0.48624</cdr:y>
    </cdr:from>
    <cdr:to>
      <cdr:x>0.95376</cdr:x>
      <cdr:y>0.51958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269168" y="1333865"/>
          <a:ext cx="91440" cy="9144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0.00779</cdr:x>
      <cdr:y>0.37207</cdr:y>
    </cdr:from>
    <cdr:to>
      <cdr:x>0.20779</cdr:x>
      <cdr:y>0.47207</cdr:y>
    </cdr:to>
    <cdr:pic>
      <cdr:nvPicPr>
        <cdr:cNvPr id="3" name="Picture 2"/>
        <cdr:cNvPicPr/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5632" y="1020650"/>
          <a:ext cx="914400" cy="27432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0.56165</cdr:x>
      <cdr:y>0.39412</cdr:y>
    </cdr:from>
    <cdr:to>
      <cdr:x>0.76165</cdr:x>
      <cdr:y>0.49412</cdr:y>
    </cdr:to>
    <cdr:pic>
      <cdr:nvPicPr>
        <cdr:cNvPr id="4" name="Picture 3"/>
        <cdr:cNvPicPr/>
      </cdr:nvPicPr>
      <cdr:blipFill>
        <a:blip xmlns:a="http://schemas.openxmlformats.org/drawingml/2006/main" xmlns:r="http://schemas.openxmlformats.org/officeDocument/2006/relationships" r:embed="rId2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567886" y="1081160"/>
          <a:ext cx="914400" cy="27432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2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27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2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0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610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42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78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3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0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64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2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7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1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254D67-7577-4B7E-908F-55D8B8634B5D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7D187A-5964-42D5-B051-9DDE5456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Smoking habits among university students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234113" y="2730500"/>
            <a:ext cx="5957887" cy="34512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1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Rizwana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Sultana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2018-1-60-013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2.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Abir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		        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2021-1-60-035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3.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Jahidul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2020-3-80-003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4.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Abdullah Al Rafi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ID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2020-1-80-06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b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497" y="874207"/>
            <a:ext cx="10490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Problem-5:</a:t>
            </a:r>
          </a:p>
          <a:p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number of parents who are not aware about the smoking habit of their </a:t>
            </a:r>
            <a:r>
              <a:rPr lang="en-US" dirty="0" smtClean="0"/>
              <a:t>children, Σ X =27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smokers , n= 46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30" y="2768844"/>
            <a:ext cx="4832590" cy="7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352" y="874207"/>
            <a:ext cx="105708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+mj-lt"/>
                <a:cs typeface="Times New Roman" panose="02020603050405020304" pitchFamily="18" charset="0"/>
              </a:rPr>
              <a:t>Interpretation of the findings: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We did a total survey of 51 students. Among them 82.4% are smokers and 92% are those someone from their family also smokes. 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 Among the smokers 71.7% students mostly smoke socially.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29.8% students are able to smoke in home and 41.3% guardians are aware that their children smoke.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Daily about 4 cigarette smokers are of the largest class.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The practice is so common that 85.4% student are loyal to specific brand.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The largest class of students spend 75tk on smoking daily. Many others spend as much as 150Tk.</a:t>
            </a:r>
          </a:p>
          <a:p>
            <a:pPr marL="342900" indent="-342900">
              <a:buAutoNum type="arabicPeriod"/>
            </a:pPr>
            <a:endParaRPr lang="en-US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 smtClean="0"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77284" y="2228396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3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3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3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3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3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3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3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3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3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4315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7431" y="935734"/>
            <a:ext cx="1020006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roblem-1: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List of cigarettes students smoke daily 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1,1,2,2,2,2,2,3,3,3,3,3,3,3,3,4,4,4,4,4,4,4,4,4,4,4,4,4,4,5,5,5,5,5,5,5,5,5,5,5,5,5,5,6,6,6,6,6,7,7,7,10,10</a:t>
            </a:r>
            <a:endParaRPr lang="en-US" dirty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Here, Total observations, N</a:t>
            </a:r>
            <a:r>
              <a:rPr lang="en-US" dirty="0"/>
              <a:t>= </a:t>
            </a:r>
            <a:r>
              <a:rPr lang="en-US" dirty="0" smtClean="0"/>
              <a:t>53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Mean = 4.40</a:t>
            </a:r>
          </a:p>
          <a:p>
            <a:pPr>
              <a:lnSpc>
                <a:spcPct val="150000"/>
              </a:lnSpc>
            </a:pPr>
            <a:r>
              <a:rPr lang="en-US" dirty="0"/>
              <a:t>Median, Q</a:t>
            </a:r>
            <a:r>
              <a:rPr lang="en-US" baseline="-25000" dirty="0"/>
              <a:t>2</a:t>
            </a:r>
            <a:r>
              <a:rPr lang="en-US" dirty="0"/>
              <a:t>= 4</a:t>
            </a:r>
          </a:p>
          <a:p>
            <a:pPr>
              <a:lnSpc>
                <a:spcPct val="150000"/>
              </a:lnSpc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Quartile, Q</a:t>
            </a:r>
            <a:r>
              <a:rPr lang="en-US" baseline="-25000" dirty="0"/>
              <a:t>1</a:t>
            </a:r>
            <a:r>
              <a:rPr lang="en-US" dirty="0"/>
              <a:t>=3	</a:t>
            </a:r>
          </a:p>
          <a:p>
            <a:pPr>
              <a:lnSpc>
                <a:spcPct val="150000"/>
              </a:lnSpc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Quartile, Q</a:t>
            </a:r>
            <a:r>
              <a:rPr lang="en-US" baseline="-25000" dirty="0"/>
              <a:t>3</a:t>
            </a:r>
            <a:r>
              <a:rPr lang="en-US" dirty="0"/>
              <a:t>= 5</a:t>
            </a:r>
          </a:p>
          <a:p>
            <a:pPr>
              <a:lnSpc>
                <a:spcPct val="150000"/>
              </a:lnSpc>
            </a:pPr>
            <a:r>
              <a:rPr lang="en-US" dirty="0"/>
              <a:t>Mode = 4, 5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373477817"/>
              </p:ext>
            </p:extLst>
          </p:nvPr>
        </p:nvGraphicFramePr>
        <p:xfrm>
          <a:off x="5267459" y="2739979"/>
          <a:ext cx="5660694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947" y="3421915"/>
            <a:ext cx="54864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76423658"/>
              </p:ext>
            </p:extLst>
          </p:nvPr>
        </p:nvGraphicFramePr>
        <p:xfrm>
          <a:off x="2538805" y="1403797"/>
          <a:ext cx="6669589" cy="4061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36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1976" y="935915"/>
            <a:ext cx="9972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Problem-2:</a:t>
            </a:r>
          </a:p>
          <a:p>
            <a:pPr algn="ctr"/>
            <a:endParaRPr lang="en-US" u="sng" dirty="0"/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the brand of cigarettes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13550"/>
              </p:ext>
            </p:extLst>
          </p:nvPr>
        </p:nvGraphicFramePr>
        <p:xfrm>
          <a:off x="2131489" y="2041692"/>
          <a:ext cx="7324482" cy="345348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40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 of cigarettes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Number of smokers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Percentage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Gold Leaf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7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17.07%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Benson &amp; Hedges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11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26.83%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Marlboro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7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17.07%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Marlboro Gold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6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14.63%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Marlboro Red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4.88%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Marlboro Advance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4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9.76%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Lucky strike or Gold leaf switch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2.44%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Benson &amp; Hedges Red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2.44%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Benson &amp; Hedges Switch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2.44%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Gold Leaf Light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2.44%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56678" y="-29798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78588077"/>
              </p:ext>
            </p:extLst>
          </p:nvPr>
        </p:nvGraphicFramePr>
        <p:xfrm>
          <a:off x="1656678" y="895536"/>
          <a:ext cx="8832028" cy="4590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9854" y="3851237"/>
            <a:ext cx="524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preferable brand: Benson&amp; Hedges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9553" y="666973"/>
            <a:ext cx="992930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Problem-3: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money students spend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  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65.65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Median= 60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= 75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39.70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36586"/>
              </p:ext>
            </p:extLst>
          </p:nvPr>
        </p:nvGraphicFramePr>
        <p:xfrm>
          <a:off x="5744584" y="1570616"/>
          <a:ext cx="4679575" cy="440265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44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Amount of money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of smokers(frequency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92" marR="64592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876094207"/>
              </p:ext>
            </p:extLst>
          </p:nvPr>
        </p:nvGraphicFramePr>
        <p:xfrm>
          <a:off x="2818504" y="1011220"/>
          <a:ext cx="7110803" cy="4464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00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42279"/>
            <a:ext cx="106500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Problem-4: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X: 4.28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Y: 64.67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of X,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1.66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of 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30.34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56599"/>
              </p:ext>
            </p:extLst>
          </p:nvPr>
        </p:nvGraphicFramePr>
        <p:xfrm>
          <a:off x="5637007" y="635363"/>
          <a:ext cx="5862918" cy="5709383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15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2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(X)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(Y)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 C 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(D 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(C)x(D)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No. of cigarettes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Amount of money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X-Mean(X)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Y-Mean(Y)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-19.67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25.16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-2.28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-14.67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33.44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-3.28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-49.67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162.89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-0.28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-14.67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4.10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-3.28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-51.67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169.44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7.44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0.72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7.44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2.72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14.49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-0.28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-14.67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4.10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0.72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3.84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-2.28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-44.67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101.82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-0.28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-4.67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1.30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-0.28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15.33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-4.28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35.33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25.47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10.33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7.44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10.33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7.44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25.33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43.58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60.33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43.49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-0.28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-4.67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1.30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-31.67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40.51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-2.28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-44.67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101.82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-0.28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-14.67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4.10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-0.28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-4.67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1.30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10.33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7.44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-0.28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-24.67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6.89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-14.67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-10.58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-0.28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-4.67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1.30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7.44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-24.67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31.56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-24.67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31.56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-0.28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-14.67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4.10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7.44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25.33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43.58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-2.28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-44.67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101.82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25.33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43.58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35.33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96.12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-13.21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-0.28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35.33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-9.86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-34.67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44.35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35.33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25.47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55.33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95.21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-0.28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-24.67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6.89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11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150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5.72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85.33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488.14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15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88" marR="269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Σ = 1816.91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88" marR="26988" marT="0" marB="0" anchor="b"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8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3675" y="874207"/>
            <a:ext cx="105608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no. of cigarettes and amount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money: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 positive correlation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12" y="1520538"/>
            <a:ext cx="3790950" cy="571500"/>
          </a:xfrm>
          <a:prstGeom prst="rect">
            <a:avLst/>
          </a:prstGeom>
        </p:spPr>
      </p:pic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30272637"/>
              </p:ext>
            </p:extLst>
          </p:nvPr>
        </p:nvGraphicFramePr>
        <p:xfrm>
          <a:off x="2622620" y="2337567"/>
          <a:ext cx="6672105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88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206</TotalTime>
  <Words>722</Words>
  <Application>Microsoft Office PowerPoint</Application>
  <PresentationFormat>Widescreen</PresentationFormat>
  <Paragraphs>382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Organic</vt:lpstr>
      <vt:lpstr>Smoking habits among university students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Smoking habits among university students</dc:title>
  <dc:creator>User</dc:creator>
  <cp:lastModifiedBy>Lotus Computer</cp:lastModifiedBy>
  <cp:revision>17</cp:revision>
  <dcterms:created xsi:type="dcterms:W3CDTF">2022-01-10T17:10:40Z</dcterms:created>
  <dcterms:modified xsi:type="dcterms:W3CDTF">2022-01-11T04:51:41Z</dcterms:modified>
</cp:coreProperties>
</file>