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9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BB5"/>
    <a:srgbClr val="0F5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5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E8EFD-AE82-4462-9573-29C071C005B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34924F9F-1D58-4920-996F-DD997552CAC8}">
      <dgm:prSet phldrT="[Text]"/>
      <dgm:spPr/>
      <dgm:t>
        <a:bodyPr/>
        <a:lstStyle/>
        <a:p>
          <a:pPr algn="ctr"/>
          <a:r>
            <a:rPr lang="en-US" b="1" dirty="0">
              <a:latin typeface="Palatino Linotype" panose="02040502050505030304" pitchFamily="18" charset="0"/>
            </a:rPr>
            <a:t>PIC16F690</a:t>
          </a:r>
        </a:p>
      </dgm:t>
    </dgm:pt>
    <dgm:pt modelId="{414E8E0F-6471-4C6F-9B30-75D7774A633C}" type="parTrans" cxnId="{B17549A1-B04C-4EA0-97FF-3BF178E1D0E8}">
      <dgm:prSet/>
      <dgm:spPr/>
      <dgm:t>
        <a:bodyPr/>
        <a:lstStyle/>
        <a:p>
          <a:endParaRPr lang="en-US"/>
        </a:p>
      </dgm:t>
    </dgm:pt>
    <dgm:pt modelId="{3DC6D5F4-4B8F-4301-ACD3-D737509D08E6}" type="sibTrans" cxnId="{B17549A1-B04C-4EA0-97FF-3BF178E1D0E8}">
      <dgm:prSet/>
      <dgm:spPr/>
      <dgm:t>
        <a:bodyPr/>
        <a:lstStyle/>
        <a:p>
          <a:endParaRPr lang="en-US"/>
        </a:p>
      </dgm:t>
    </dgm:pt>
    <dgm:pt modelId="{D715B76E-7BF1-4EA9-9B76-82543DC68762}">
      <dgm:prSet phldrT="[Text]"/>
      <dgm:spPr/>
      <dgm:t>
        <a:bodyPr/>
        <a:lstStyle/>
        <a:p>
          <a:pPr algn="ctr"/>
          <a:r>
            <a:rPr lang="en-US" b="1" dirty="0">
              <a:latin typeface="Palatino Linotype" panose="02040502050505030304" pitchFamily="18" charset="0"/>
            </a:rPr>
            <a:t>Load Cell</a:t>
          </a:r>
        </a:p>
      </dgm:t>
    </dgm:pt>
    <dgm:pt modelId="{B612B026-7E23-4389-A7FB-DFBB6827141C}" type="parTrans" cxnId="{97DDF76C-8B75-4422-8B76-F946DD49DB51}">
      <dgm:prSet/>
      <dgm:spPr/>
      <dgm:t>
        <a:bodyPr/>
        <a:lstStyle/>
        <a:p>
          <a:endParaRPr lang="en-US"/>
        </a:p>
      </dgm:t>
    </dgm:pt>
    <dgm:pt modelId="{477827B7-1D63-4EB7-8881-055D0CD5A24B}" type="sibTrans" cxnId="{97DDF76C-8B75-4422-8B76-F946DD49DB51}">
      <dgm:prSet/>
      <dgm:spPr/>
      <dgm:t>
        <a:bodyPr/>
        <a:lstStyle/>
        <a:p>
          <a:endParaRPr lang="en-US"/>
        </a:p>
      </dgm:t>
    </dgm:pt>
    <dgm:pt modelId="{A85A0B82-9388-48FF-9758-4BF13C5E9104}">
      <dgm:prSet phldrT="[Text]"/>
      <dgm:spPr/>
      <dgm:t>
        <a:bodyPr/>
        <a:lstStyle/>
        <a:p>
          <a:pPr algn="ctr"/>
          <a:r>
            <a:rPr lang="en-US" b="1" dirty="0">
              <a:latin typeface="Palatino Linotype" panose="02040502050505030304" pitchFamily="18" charset="0"/>
            </a:rPr>
            <a:t>LCD1602</a:t>
          </a:r>
        </a:p>
      </dgm:t>
    </dgm:pt>
    <dgm:pt modelId="{34C66401-F6FD-48A1-B24D-167325311FBF}" type="parTrans" cxnId="{8325A299-0AD5-445B-97EB-B38A33963751}">
      <dgm:prSet/>
      <dgm:spPr/>
      <dgm:t>
        <a:bodyPr/>
        <a:lstStyle/>
        <a:p>
          <a:endParaRPr lang="en-US"/>
        </a:p>
      </dgm:t>
    </dgm:pt>
    <dgm:pt modelId="{EA126628-4ADA-4C07-84E3-E475E1C04F76}" type="sibTrans" cxnId="{8325A299-0AD5-445B-97EB-B38A33963751}">
      <dgm:prSet/>
      <dgm:spPr/>
      <dgm:t>
        <a:bodyPr/>
        <a:lstStyle/>
        <a:p>
          <a:endParaRPr lang="en-US"/>
        </a:p>
      </dgm:t>
    </dgm:pt>
    <dgm:pt modelId="{8D82E083-025E-4595-B76C-C7F2A4CB3353}" type="pres">
      <dgm:prSet presAssocID="{864E8EFD-AE82-4462-9573-29C071C005BF}" presName="diagram" presStyleCnt="0">
        <dgm:presLayoutVars>
          <dgm:dir/>
          <dgm:animLvl val="lvl"/>
          <dgm:resizeHandles val="exact"/>
        </dgm:presLayoutVars>
      </dgm:prSet>
      <dgm:spPr/>
    </dgm:pt>
    <dgm:pt modelId="{CC93C1BD-85A1-410C-9CD7-03AC48C08779}" type="pres">
      <dgm:prSet presAssocID="{34924F9F-1D58-4920-996F-DD997552CAC8}" presName="compNode" presStyleCnt="0"/>
      <dgm:spPr/>
    </dgm:pt>
    <dgm:pt modelId="{E4A3D400-AD98-4E70-9E34-44B9F2C27428}" type="pres">
      <dgm:prSet presAssocID="{34924F9F-1D58-4920-996F-DD997552CAC8}" presName="childRect" presStyleLbl="bgAcc1" presStyleIdx="0" presStyleCnt="3">
        <dgm:presLayoutVars>
          <dgm:bulletEnabled val="1"/>
        </dgm:presLayoutVars>
      </dgm:prSet>
      <dgm:spPr/>
    </dgm:pt>
    <dgm:pt modelId="{847F9599-3F7F-45D4-B87C-BA6BE9022CEA}" type="pres">
      <dgm:prSet presAssocID="{34924F9F-1D58-4920-996F-DD997552CAC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8F51D23-D2B2-4591-A4A8-DE8AC86A70AF}" type="pres">
      <dgm:prSet presAssocID="{34924F9F-1D58-4920-996F-DD997552CAC8}" presName="parentRect" presStyleLbl="alignNode1" presStyleIdx="0" presStyleCnt="3"/>
      <dgm:spPr/>
    </dgm:pt>
    <dgm:pt modelId="{AE340939-4412-4630-B386-15C2371A4B90}" type="pres">
      <dgm:prSet presAssocID="{34924F9F-1D58-4920-996F-DD997552CAC8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113DCF-A6F4-466B-9F1B-CAB3610DC1B1}" type="pres">
      <dgm:prSet presAssocID="{3DC6D5F4-4B8F-4301-ACD3-D737509D08E6}" presName="sibTrans" presStyleLbl="sibTrans2D1" presStyleIdx="0" presStyleCnt="0"/>
      <dgm:spPr/>
    </dgm:pt>
    <dgm:pt modelId="{4DED6201-459D-4780-8E34-BAAEF801B798}" type="pres">
      <dgm:prSet presAssocID="{D715B76E-7BF1-4EA9-9B76-82543DC68762}" presName="compNode" presStyleCnt="0"/>
      <dgm:spPr/>
    </dgm:pt>
    <dgm:pt modelId="{9C7891BC-4451-4794-AB1E-2CA2E9CAB36D}" type="pres">
      <dgm:prSet presAssocID="{D715B76E-7BF1-4EA9-9B76-82543DC68762}" presName="childRect" presStyleLbl="bgAcc1" presStyleIdx="1" presStyleCnt="3">
        <dgm:presLayoutVars>
          <dgm:bulletEnabled val="1"/>
        </dgm:presLayoutVars>
      </dgm:prSet>
      <dgm:spPr/>
    </dgm:pt>
    <dgm:pt modelId="{2B35C5AC-A223-44F9-A392-04050F6A2868}" type="pres">
      <dgm:prSet presAssocID="{D715B76E-7BF1-4EA9-9B76-82543DC6876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4ED5B4D-26E3-48F6-AF88-70F1742DDA61}" type="pres">
      <dgm:prSet presAssocID="{D715B76E-7BF1-4EA9-9B76-82543DC68762}" presName="parentRect" presStyleLbl="alignNode1" presStyleIdx="1" presStyleCnt="3"/>
      <dgm:spPr/>
    </dgm:pt>
    <dgm:pt modelId="{1B072616-D82E-4CA5-90A4-B9AB31463D6B}" type="pres">
      <dgm:prSet presAssocID="{D715B76E-7BF1-4EA9-9B76-82543DC68762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</dgm:pt>
    <dgm:pt modelId="{1C0FC2E1-E5DB-478C-94ED-E363B1914046}" type="pres">
      <dgm:prSet presAssocID="{477827B7-1D63-4EB7-8881-055D0CD5A24B}" presName="sibTrans" presStyleLbl="sibTrans2D1" presStyleIdx="0" presStyleCnt="0"/>
      <dgm:spPr/>
    </dgm:pt>
    <dgm:pt modelId="{C9ECF2F5-D13D-4F7D-B7B4-6B9E9D49732F}" type="pres">
      <dgm:prSet presAssocID="{A85A0B82-9388-48FF-9758-4BF13C5E9104}" presName="compNode" presStyleCnt="0"/>
      <dgm:spPr/>
    </dgm:pt>
    <dgm:pt modelId="{9F36FBF7-02EC-49CB-A196-9B6A88818ECA}" type="pres">
      <dgm:prSet presAssocID="{A85A0B82-9388-48FF-9758-4BF13C5E9104}" presName="childRect" presStyleLbl="bgAcc1" presStyleIdx="2" presStyleCnt="3">
        <dgm:presLayoutVars>
          <dgm:bulletEnabled val="1"/>
        </dgm:presLayoutVars>
      </dgm:prSet>
      <dgm:spPr/>
    </dgm:pt>
    <dgm:pt modelId="{F9539DCB-0EA4-42FB-9FF7-DF8FA319E15D}" type="pres">
      <dgm:prSet presAssocID="{A85A0B82-9388-48FF-9758-4BF13C5E910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EE496C-756C-4A96-83A0-2E13C7C5114F}" type="pres">
      <dgm:prSet presAssocID="{A85A0B82-9388-48FF-9758-4BF13C5E9104}" presName="parentRect" presStyleLbl="alignNode1" presStyleIdx="2" presStyleCnt="3"/>
      <dgm:spPr/>
    </dgm:pt>
    <dgm:pt modelId="{6D58785C-F4DA-46C8-B3B9-A44DC81164FC}" type="pres">
      <dgm:prSet presAssocID="{A85A0B82-9388-48FF-9758-4BF13C5E9104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0678D801-5AD9-437D-8A68-4B71529BBCCC}" type="presOf" srcId="{D715B76E-7BF1-4EA9-9B76-82543DC68762}" destId="{04ED5B4D-26E3-48F6-AF88-70F1742DDA61}" srcOrd="1" destOrd="0" presId="urn:microsoft.com/office/officeart/2005/8/layout/bList2"/>
    <dgm:cxn modelId="{8E70270B-14F4-4013-B888-B55A406FE5A3}" type="presOf" srcId="{3DC6D5F4-4B8F-4301-ACD3-D737509D08E6}" destId="{04113DCF-A6F4-466B-9F1B-CAB3610DC1B1}" srcOrd="0" destOrd="0" presId="urn:microsoft.com/office/officeart/2005/8/layout/bList2"/>
    <dgm:cxn modelId="{855D3115-73E0-4960-B4F3-91814D3BF8F6}" type="presOf" srcId="{A85A0B82-9388-48FF-9758-4BF13C5E9104}" destId="{0DEE496C-756C-4A96-83A0-2E13C7C5114F}" srcOrd="1" destOrd="0" presId="urn:microsoft.com/office/officeart/2005/8/layout/bList2"/>
    <dgm:cxn modelId="{75C63933-F456-4949-92AC-DD1A72C54A36}" type="presOf" srcId="{34924F9F-1D58-4920-996F-DD997552CAC8}" destId="{48F51D23-D2B2-4591-A4A8-DE8AC86A70AF}" srcOrd="1" destOrd="0" presId="urn:microsoft.com/office/officeart/2005/8/layout/bList2"/>
    <dgm:cxn modelId="{6E6FE237-35F3-4E5C-BDA4-24E0ADEE7546}" type="presOf" srcId="{34924F9F-1D58-4920-996F-DD997552CAC8}" destId="{847F9599-3F7F-45D4-B87C-BA6BE9022CEA}" srcOrd="0" destOrd="0" presId="urn:microsoft.com/office/officeart/2005/8/layout/bList2"/>
    <dgm:cxn modelId="{97DDF76C-8B75-4422-8B76-F946DD49DB51}" srcId="{864E8EFD-AE82-4462-9573-29C071C005BF}" destId="{D715B76E-7BF1-4EA9-9B76-82543DC68762}" srcOrd="1" destOrd="0" parTransId="{B612B026-7E23-4389-A7FB-DFBB6827141C}" sibTransId="{477827B7-1D63-4EB7-8881-055D0CD5A24B}"/>
    <dgm:cxn modelId="{4B800D71-A245-4F32-8A77-3294B9BE29A6}" type="presOf" srcId="{477827B7-1D63-4EB7-8881-055D0CD5A24B}" destId="{1C0FC2E1-E5DB-478C-94ED-E363B1914046}" srcOrd="0" destOrd="0" presId="urn:microsoft.com/office/officeart/2005/8/layout/bList2"/>
    <dgm:cxn modelId="{05C74752-D95D-4EE4-BF3B-B2F3BDB5B370}" type="presOf" srcId="{D715B76E-7BF1-4EA9-9B76-82543DC68762}" destId="{2B35C5AC-A223-44F9-A392-04050F6A2868}" srcOrd="0" destOrd="0" presId="urn:microsoft.com/office/officeart/2005/8/layout/bList2"/>
    <dgm:cxn modelId="{6D861993-3B2E-4A8F-80DE-9E15FBB18E92}" type="presOf" srcId="{A85A0B82-9388-48FF-9758-4BF13C5E9104}" destId="{F9539DCB-0EA4-42FB-9FF7-DF8FA319E15D}" srcOrd="0" destOrd="0" presId="urn:microsoft.com/office/officeart/2005/8/layout/bList2"/>
    <dgm:cxn modelId="{8325A299-0AD5-445B-97EB-B38A33963751}" srcId="{864E8EFD-AE82-4462-9573-29C071C005BF}" destId="{A85A0B82-9388-48FF-9758-4BF13C5E9104}" srcOrd="2" destOrd="0" parTransId="{34C66401-F6FD-48A1-B24D-167325311FBF}" sibTransId="{EA126628-4ADA-4C07-84E3-E475E1C04F76}"/>
    <dgm:cxn modelId="{B17549A1-B04C-4EA0-97FF-3BF178E1D0E8}" srcId="{864E8EFD-AE82-4462-9573-29C071C005BF}" destId="{34924F9F-1D58-4920-996F-DD997552CAC8}" srcOrd="0" destOrd="0" parTransId="{414E8E0F-6471-4C6F-9B30-75D7774A633C}" sibTransId="{3DC6D5F4-4B8F-4301-ACD3-D737509D08E6}"/>
    <dgm:cxn modelId="{04CC9DE4-3F8B-4BCE-99AF-B0D4DE3CD152}" type="presOf" srcId="{864E8EFD-AE82-4462-9573-29C071C005BF}" destId="{8D82E083-025E-4595-B76C-C7F2A4CB3353}" srcOrd="0" destOrd="0" presId="urn:microsoft.com/office/officeart/2005/8/layout/bList2"/>
    <dgm:cxn modelId="{6F62348D-5E6A-479B-8A8D-011455D40D82}" type="presParOf" srcId="{8D82E083-025E-4595-B76C-C7F2A4CB3353}" destId="{CC93C1BD-85A1-410C-9CD7-03AC48C08779}" srcOrd="0" destOrd="0" presId="urn:microsoft.com/office/officeart/2005/8/layout/bList2"/>
    <dgm:cxn modelId="{838A411F-A56B-4BF2-B0C7-4714577CC05C}" type="presParOf" srcId="{CC93C1BD-85A1-410C-9CD7-03AC48C08779}" destId="{E4A3D400-AD98-4E70-9E34-44B9F2C27428}" srcOrd="0" destOrd="0" presId="urn:microsoft.com/office/officeart/2005/8/layout/bList2"/>
    <dgm:cxn modelId="{F0EEA18E-7B4F-437A-A06E-17D07FE8B29F}" type="presParOf" srcId="{CC93C1BD-85A1-410C-9CD7-03AC48C08779}" destId="{847F9599-3F7F-45D4-B87C-BA6BE9022CEA}" srcOrd="1" destOrd="0" presId="urn:microsoft.com/office/officeart/2005/8/layout/bList2"/>
    <dgm:cxn modelId="{B2202C76-71CF-4A11-B360-31BC495FCA88}" type="presParOf" srcId="{CC93C1BD-85A1-410C-9CD7-03AC48C08779}" destId="{48F51D23-D2B2-4591-A4A8-DE8AC86A70AF}" srcOrd="2" destOrd="0" presId="urn:microsoft.com/office/officeart/2005/8/layout/bList2"/>
    <dgm:cxn modelId="{C25DF4E5-52ED-4CD4-9754-EE31EB639A9C}" type="presParOf" srcId="{CC93C1BD-85A1-410C-9CD7-03AC48C08779}" destId="{AE340939-4412-4630-B386-15C2371A4B90}" srcOrd="3" destOrd="0" presId="urn:microsoft.com/office/officeart/2005/8/layout/bList2"/>
    <dgm:cxn modelId="{7FFEBAA4-7ED1-47D8-AAC9-7F51CEA12670}" type="presParOf" srcId="{8D82E083-025E-4595-B76C-C7F2A4CB3353}" destId="{04113DCF-A6F4-466B-9F1B-CAB3610DC1B1}" srcOrd="1" destOrd="0" presId="urn:microsoft.com/office/officeart/2005/8/layout/bList2"/>
    <dgm:cxn modelId="{2423A94B-86B9-425E-8D40-AE297BA3F873}" type="presParOf" srcId="{8D82E083-025E-4595-B76C-C7F2A4CB3353}" destId="{4DED6201-459D-4780-8E34-BAAEF801B798}" srcOrd="2" destOrd="0" presId="urn:microsoft.com/office/officeart/2005/8/layout/bList2"/>
    <dgm:cxn modelId="{75FB44F6-F67C-4022-BBDE-598CFD2375D6}" type="presParOf" srcId="{4DED6201-459D-4780-8E34-BAAEF801B798}" destId="{9C7891BC-4451-4794-AB1E-2CA2E9CAB36D}" srcOrd="0" destOrd="0" presId="urn:microsoft.com/office/officeart/2005/8/layout/bList2"/>
    <dgm:cxn modelId="{97F3285B-8024-432F-A4A9-A6E467D3B4CC}" type="presParOf" srcId="{4DED6201-459D-4780-8E34-BAAEF801B798}" destId="{2B35C5AC-A223-44F9-A392-04050F6A2868}" srcOrd="1" destOrd="0" presId="urn:microsoft.com/office/officeart/2005/8/layout/bList2"/>
    <dgm:cxn modelId="{78FB22C1-C278-41A6-8416-6BD50313954D}" type="presParOf" srcId="{4DED6201-459D-4780-8E34-BAAEF801B798}" destId="{04ED5B4D-26E3-48F6-AF88-70F1742DDA61}" srcOrd="2" destOrd="0" presId="urn:microsoft.com/office/officeart/2005/8/layout/bList2"/>
    <dgm:cxn modelId="{8E416190-9872-484C-A9E0-EEDCA77B951B}" type="presParOf" srcId="{4DED6201-459D-4780-8E34-BAAEF801B798}" destId="{1B072616-D82E-4CA5-90A4-B9AB31463D6B}" srcOrd="3" destOrd="0" presId="urn:microsoft.com/office/officeart/2005/8/layout/bList2"/>
    <dgm:cxn modelId="{77BF7FCB-12F8-4074-9A05-D439E4AE5C71}" type="presParOf" srcId="{8D82E083-025E-4595-B76C-C7F2A4CB3353}" destId="{1C0FC2E1-E5DB-478C-94ED-E363B1914046}" srcOrd="3" destOrd="0" presId="urn:microsoft.com/office/officeart/2005/8/layout/bList2"/>
    <dgm:cxn modelId="{7EAB8F96-1C90-4CD2-8552-69CCECE6DF20}" type="presParOf" srcId="{8D82E083-025E-4595-B76C-C7F2A4CB3353}" destId="{C9ECF2F5-D13D-4F7D-B7B4-6B9E9D49732F}" srcOrd="4" destOrd="0" presId="urn:microsoft.com/office/officeart/2005/8/layout/bList2"/>
    <dgm:cxn modelId="{FECA291A-5BBA-4CBC-93D2-5E11CE5CF232}" type="presParOf" srcId="{C9ECF2F5-D13D-4F7D-B7B4-6B9E9D49732F}" destId="{9F36FBF7-02EC-49CB-A196-9B6A88818ECA}" srcOrd="0" destOrd="0" presId="urn:microsoft.com/office/officeart/2005/8/layout/bList2"/>
    <dgm:cxn modelId="{5054E304-1BF6-4821-AC34-129BE9720EAE}" type="presParOf" srcId="{C9ECF2F5-D13D-4F7D-B7B4-6B9E9D49732F}" destId="{F9539DCB-0EA4-42FB-9FF7-DF8FA319E15D}" srcOrd="1" destOrd="0" presId="urn:microsoft.com/office/officeart/2005/8/layout/bList2"/>
    <dgm:cxn modelId="{B1067E7C-B10D-46E7-ABE2-6139FC78701B}" type="presParOf" srcId="{C9ECF2F5-D13D-4F7D-B7B4-6B9E9D49732F}" destId="{0DEE496C-756C-4A96-83A0-2E13C7C5114F}" srcOrd="2" destOrd="0" presId="urn:microsoft.com/office/officeart/2005/8/layout/bList2"/>
    <dgm:cxn modelId="{446369FA-07CD-43BD-8B1E-2A2F572C4C4A}" type="presParOf" srcId="{C9ECF2F5-D13D-4F7D-B7B4-6B9E9D49732F}" destId="{6D58785C-F4DA-46C8-B3B9-A44DC81164F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3D400-AD98-4E70-9E34-44B9F2C27428}">
      <dsp:nvSpPr>
        <dsp:cNvPr id="0" name=""/>
        <dsp:cNvSpPr/>
      </dsp:nvSpPr>
      <dsp:spPr>
        <a:xfrm>
          <a:off x="5871" y="678699"/>
          <a:ext cx="2535853" cy="18929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51D23-D2B2-4591-A4A8-DE8AC86A70AF}">
      <dsp:nvSpPr>
        <dsp:cNvPr id="0" name=""/>
        <dsp:cNvSpPr/>
      </dsp:nvSpPr>
      <dsp:spPr>
        <a:xfrm>
          <a:off x="5871" y="2571660"/>
          <a:ext cx="2535853" cy="81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Palatino Linotype" panose="02040502050505030304" pitchFamily="18" charset="0"/>
            </a:rPr>
            <a:t>PIC16F690</a:t>
          </a:r>
        </a:p>
      </dsp:txBody>
      <dsp:txXfrm>
        <a:off x="5871" y="2571660"/>
        <a:ext cx="1785812" cy="813973"/>
      </dsp:txXfrm>
    </dsp:sp>
    <dsp:sp modelId="{AE340939-4412-4630-B386-15C2371A4B90}">
      <dsp:nvSpPr>
        <dsp:cNvPr id="0" name=""/>
        <dsp:cNvSpPr/>
      </dsp:nvSpPr>
      <dsp:spPr>
        <a:xfrm>
          <a:off x="1863418" y="2700952"/>
          <a:ext cx="887548" cy="8875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91BC-4451-4794-AB1E-2CA2E9CAB36D}">
      <dsp:nvSpPr>
        <dsp:cNvPr id="0" name=""/>
        <dsp:cNvSpPr/>
      </dsp:nvSpPr>
      <dsp:spPr>
        <a:xfrm>
          <a:off x="2970851" y="678699"/>
          <a:ext cx="2535853" cy="18929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5B4D-26E3-48F6-AF88-70F1742DDA61}">
      <dsp:nvSpPr>
        <dsp:cNvPr id="0" name=""/>
        <dsp:cNvSpPr/>
      </dsp:nvSpPr>
      <dsp:spPr>
        <a:xfrm>
          <a:off x="2970851" y="2571660"/>
          <a:ext cx="2535853" cy="81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Palatino Linotype" panose="02040502050505030304" pitchFamily="18" charset="0"/>
            </a:rPr>
            <a:t>Load Cell</a:t>
          </a:r>
        </a:p>
      </dsp:txBody>
      <dsp:txXfrm>
        <a:off x="2970851" y="2571660"/>
        <a:ext cx="1785812" cy="813973"/>
      </dsp:txXfrm>
    </dsp:sp>
    <dsp:sp modelId="{1B072616-D82E-4CA5-90A4-B9AB31463D6B}">
      <dsp:nvSpPr>
        <dsp:cNvPr id="0" name=""/>
        <dsp:cNvSpPr/>
      </dsp:nvSpPr>
      <dsp:spPr>
        <a:xfrm>
          <a:off x="4828399" y="2700952"/>
          <a:ext cx="887548" cy="8875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6FBF7-02EC-49CB-A196-9B6A88818ECA}">
      <dsp:nvSpPr>
        <dsp:cNvPr id="0" name=""/>
        <dsp:cNvSpPr/>
      </dsp:nvSpPr>
      <dsp:spPr>
        <a:xfrm>
          <a:off x="5935832" y="678699"/>
          <a:ext cx="2535853" cy="18929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E496C-756C-4A96-83A0-2E13C7C5114F}">
      <dsp:nvSpPr>
        <dsp:cNvPr id="0" name=""/>
        <dsp:cNvSpPr/>
      </dsp:nvSpPr>
      <dsp:spPr>
        <a:xfrm>
          <a:off x="5935832" y="2571660"/>
          <a:ext cx="2535853" cy="81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Palatino Linotype" panose="02040502050505030304" pitchFamily="18" charset="0"/>
            </a:rPr>
            <a:t>LCD1602</a:t>
          </a:r>
        </a:p>
      </dsp:txBody>
      <dsp:txXfrm>
        <a:off x="5935832" y="2571660"/>
        <a:ext cx="1785812" cy="813973"/>
      </dsp:txXfrm>
    </dsp:sp>
    <dsp:sp modelId="{6D58785C-F4DA-46C8-B3B9-A44DC81164FC}">
      <dsp:nvSpPr>
        <dsp:cNvPr id="0" name=""/>
        <dsp:cNvSpPr/>
      </dsp:nvSpPr>
      <dsp:spPr>
        <a:xfrm>
          <a:off x="7793380" y="2700952"/>
          <a:ext cx="887548" cy="8875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5926"/>
            <a:ext cx="9601200" cy="971380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273" y="2705073"/>
            <a:ext cx="7902655" cy="5545962"/>
          </a:xfrm>
        </p:spPr>
        <p:txBody>
          <a:bodyPr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73" y="9857581"/>
            <a:ext cx="7902655" cy="81195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07" y="8961120"/>
            <a:ext cx="7902654" cy="1057911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601200" cy="896112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107" y="10019031"/>
            <a:ext cx="7902654" cy="921596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509362" y="2498494"/>
            <a:ext cx="4986778" cy="6046484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52" y="2791647"/>
            <a:ext cx="4641399" cy="4939036"/>
          </a:xfrm>
        </p:spPr>
        <p:txBody>
          <a:bodyPr anchor="b"/>
          <a:lstStyle>
            <a:lvl1pPr algn="l">
              <a:defRPr sz="441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788" y="8774645"/>
            <a:ext cx="4639663" cy="1331383"/>
          </a:xfrm>
        </p:spPr>
        <p:txBody>
          <a:bodyPr anchor="t">
            <a:noAutofit/>
          </a:bodyPr>
          <a:lstStyle>
            <a:lvl1pPr marL="0" indent="0" algn="l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68828" y="2498494"/>
            <a:ext cx="3467432" cy="7607533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98446" y="4268292"/>
            <a:ext cx="3854903" cy="467408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68707" y="4547119"/>
            <a:ext cx="3451236" cy="3747873"/>
          </a:xfrm>
        </p:spPr>
        <p:txBody>
          <a:bodyPr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47273" y="4267200"/>
            <a:ext cx="3855482" cy="429387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9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601200" cy="408051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039850" y="832700"/>
            <a:ext cx="3561350" cy="1010792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495687" y="0"/>
            <a:ext cx="4105513" cy="1095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4538" y="1094186"/>
            <a:ext cx="1786890" cy="95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05" y="832700"/>
            <a:ext cx="5194745" cy="1010792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6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601200" cy="408051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97" y="4148269"/>
            <a:ext cx="7900203" cy="6788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601200" cy="971380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07" y="5509273"/>
            <a:ext cx="7902654" cy="2741760"/>
          </a:xfrm>
        </p:spPr>
        <p:txBody>
          <a:bodyPr anchor="b"/>
          <a:lstStyle>
            <a:lvl1pPr algn="r">
              <a:defRPr sz="504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07" y="9858241"/>
            <a:ext cx="7902654" cy="810049"/>
          </a:xfrm>
        </p:spPr>
        <p:txBody>
          <a:bodyPr anchor="t">
            <a:noAutofit/>
          </a:bodyPr>
          <a:lstStyle>
            <a:lvl1pPr marL="0" indent="0" algn="r">
              <a:buNone/>
              <a:defRPr sz="189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601200" cy="408051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496" y="4148270"/>
            <a:ext cx="3854259" cy="67923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444" y="4148270"/>
            <a:ext cx="3854256" cy="67923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601200" cy="408051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496" y="4059767"/>
            <a:ext cx="3854259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496" y="5135457"/>
            <a:ext cx="3871761" cy="58051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6444" y="4059767"/>
            <a:ext cx="3854256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444" y="5135457"/>
            <a:ext cx="3854256" cy="58051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601200" cy="408051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1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45106" y="832695"/>
            <a:ext cx="2793683" cy="33873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06" y="832698"/>
            <a:ext cx="2793683" cy="302100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11" y="832697"/>
            <a:ext cx="4923949" cy="101079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106" y="4220043"/>
            <a:ext cx="2793683" cy="6720581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496" y="1358040"/>
            <a:ext cx="3676625" cy="3018704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802267" y="0"/>
            <a:ext cx="4798933" cy="128016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7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496" y="4376745"/>
            <a:ext cx="3676625" cy="6563881"/>
          </a:xfrm>
        </p:spPr>
        <p:txBody>
          <a:bodyPr anchor="t"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60075" y="11277208"/>
            <a:ext cx="769292" cy="681567"/>
          </a:xfrm>
        </p:spPr>
        <p:txBody>
          <a:bodyPr/>
          <a:lstStyle/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937" y="11277208"/>
            <a:ext cx="2595138" cy="68156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29368" y="11042990"/>
            <a:ext cx="836447" cy="915785"/>
          </a:xfrm>
        </p:spPr>
        <p:txBody>
          <a:bodyPr/>
          <a:lstStyle/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0497" y="834751"/>
            <a:ext cx="7900203" cy="18115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497" y="4077548"/>
            <a:ext cx="7900203" cy="68588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937" y="11277208"/>
            <a:ext cx="6604009" cy="6815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4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994" y="11277208"/>
            <a:ext cx="1042819" cy="6815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3876455C-BA40-4296-AA28-808E85DA86DD}" type="datetimeFigureOut">
              <a:rPr lang="en-US" smtClean="0"/>
              <a:t>05-Sep-23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9813" y="11042990"/>
            <a:ext cx="836447" cy="915785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2CD0F12A-CA9A-4C2C-9099-F091775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5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80060" rtl="0" eaLnBrk="1" latinLnBrk="0" hangingPunct="1">
        <a:spcBef>
          <a:spcPct val="0"/>
        </a:spcBef>
        <a:buNone/>
        <a:defRPr sz="42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60045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94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336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00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accent1"/>
        </a:buClr>
        <a:buFont typeface="Wingdings 2" charset="2"/>
        <a:buChar char="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12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Relationship Id="rId1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roboticsbd.com/" TargetMode="External"/><Relationship Id="rId2" Type="http://schemas.openxmlformats.org/officeDocument/2006/relationships/hyperlink" Target="https://techshopb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crochip.com/en-us/tools-resources/develop/mplab-x-ide" TargetMode="External"/><Relationship Id="rId5" Type="http://schemas.openxmlformats.org/officeDocument/2006/relationships/hyperlink" Target="https://www.labcenter.com/" TargetMode="External"/><Relationship Id="rId4" Type="http://schemas.openxmlformats.org/officeDocument/2006/relationships/hyperlink" Target="https://www.electronics.com.b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596">
              <a:srgbClr val="B7FFFB"/>
            </a:gs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FF39A-9E91-FE50-8379-82926B2CBF88}"/>
              </a:ext>
            </a:extLst>
          </p:cNvPr>
          <p:cNvSpPr txBox="1"/>
          <p:nvPr/>
        </p:nvSpPr>
        <p:spPr>
          <a:xfrm>
            <a:off x="0" y="361556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Weight Measurement Device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F477-6627-B11D-35DE-214984DCBFE1}"/>
              </a:ext>
            </a:extLst>
          </p:cNvPr>
          <p:cNvSpPr txBox="1"/>
          <p:nvPr/>
        </p:nvSpPr>
        <p:spPr>
          <a:xfrm>
            <a:off x="369277" y="1424354"/>
            <a:ext cx="4431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:Abdullah Al Rafi			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			:2020-1-80-068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	: EEE435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		: Embedded Systems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: Summer2023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DD0F-488B-082D-977A-E995D0F8E4DC}"/>
              </a:ext>
            </a:extLst>
          </p:cNvPr>
          <p:cNvSpPr txBox="1"/>
          <p:nvPr/>
        </p:nvSpPr>
        <p:spPr>
          <a:xfrm>
            <a:off x="5169877" y="1424354"/>
            <a:ext cx="4431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Muhammed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Mazharul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and Electronic Engineering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University, Dhaka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6BCBD-80EE-B216-4303-D1EB4641623E}"/>
              </a:ext>
            </a:extLst>
          </p:cNvPr>
          <p:cNvSpPr txBox="1"/>
          <p:nvPr/>
        </p:nvSpPr>
        <p:spPr>
          <a:xfrm>
            <a:off x="369277" y="4306108"/>
            <a:ext cx="870438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	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of the Project is to interface the PIC16F690 Microcontroller with a Load Cell (Resistive Strain Gauge) to get the output in LCD1602 Module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Instruments	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29A8A339-4411-138F-042D-B7768AFA4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994755"/>
              </p:ext>
            </p:extLst>
          </p:nvPr>
        </p:nvGraphicFramePr>
        <p:xfrm>
          <a:off x="457200" y="5952713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3" name="Picture 52" descr="A close-up of a blue screen&#10;&#10;Description automatically generated">
            <a:extLst>
              <a:ext uri="{FF2B5EF4-FFF2-40B4-BE49-F238E27FC236}">
                <a16:creationId xmlns:a16="http://schemas.microsoft.com/office/drawing/2014/main" id="{ED6DA0D5-501F-5F28-CCE3-20AD63DC5A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10700" r="-1657" b="13630"/>
          <a:stretch/>
        </p:blipFill>
        <p:spPr>
          <a:xfrm>
            <a:off x="6559062" y="6667041"/>
            <a:ext cx="2286000" cy="1740877"/>
          </a:xfrm>
          <a:prstGeom prst="rect">
            <a:avLst/>
          </a:prstGeom>
        </p:spPr>
      </p:pic>
      <p:pic>
        <p:nvPicPr>
          <p:cNvPr id="54" name="Picture 53" descr="A metal object with a wire attached to it&#10;&#10;Description automatically generated">
            <a:extLst>
              <a:ext uri="{FF2B5EF4-FFF2-40B4-BE49-F238E27FC236}">
                <a16:creationId xmlns:a16="http://schemas.microsoft.com/office/drawing/2014/main" id="{5D87071D-252C-C7B9-8507-FFCB54BDC1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12378" r="13375" b="20382"/>
          <a:stretch/>
        </p:blipFill>
        <p:spPr>
          <a:xfrm>
            <a:off x="3644118" y="6667041"/>
            <a:ext cx="2145323" cy="1797417"/>
          </a:xfrm>
          <a:prstGeom prst="rect">
            <a:avLst/>
          </a:prstGeom>
        </p:spPr>
      </p:pic>
      <p:pic>
        <p:nvPicPr>
          <p:cNvPr id="55" name="Picture 5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5A92CF45-69A9-265D-2960-01F67FD272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4" y="6682515"/>
            <a:ext cx="2417739" cy="1810641"/>
          </a:xfrm>
          <a:prstGeom prst="rect">
            <a:avLst/>
          </a:prstGeom>
        </p:spPr>
      </p:pic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F24D9DEA-5C2D-3D0A-1A83-1415D30F4721}"/>
              </a:ext>
            </a:extLst>
          </p:cNvPr>
          <p:cNvSpPr/>
          <p:nvPr/>
        </p:nvSpPr>
        <p:spPr>
          <a:xfrm>
            <a:off x="1830746" y="9804931"/>
            <a:ext cx="2535853" cy="1892960"/>
          </a:xfrm>
          <a:prstGeom prst="round2SameRect">
            <a:avLst>
              <a:gd name="adj1" fmla="val 8000"/>
              <a:gd name="adj2" fmla="val 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111972-5325-1A7A-26D8-D4EBB568F37A}"/>
              </a:ext>
            </a:extLst>
          </p:cNvPr>
          <p:cNvGrpSpPr/>
          <p:nvPr/>
        </p:nvGrpSpPr>
        <p:grpSpPr>
          <a:xfrm>
            <a:off x="1830746" y="11697892"/>
            <a:ext cx="2535853" cy="813973"/>
            <a:chOff x="5935832" y="2571660"/>
            <a:chExt cx="2535853" cy="81397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93F398-4923-3F00-8CED-96CEA363C3B6}"/>
                </a:ext>
              </a:extLst>
            </p:cNvPr>
            <p:cNvSpPr/>
            <p:nvPr/>
          </p:nvSpPr>
          <p:spPr>
            <a:xfrm>
              <a:off x="5935832" y="2571660"/>
              <a:ext cx="2535853" cy="81397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03AF1A-DE8F-173F-4D60-3F20BAD0873F}"/>
                </a:ext>
              </a:extLst>
            </p:cNvPr>
            <p:cNvSpPr txBox="1"/>
            <p:nvPr/>
          </p:nvSpPr>
          <p:spPr>
            <a:xfrm>
              <a:off x="5935832" y="2571660"/>
              <a:ext cx="1785812" cy="813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0" rIns="34290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1" kern="1200" dirty="0">
                  <a:latin typeface="Palatino Linotype" panose="02040502050505030304" pitchFamily="18" charset="0"/>
                </a:rPr>
                <a:t>AD602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2655FEA5-AF2E-F9EF-786D-7952C73DC0B0}"/>
              </a:ext>
            </a:extLst>
          </p:cNvPr>
          <p:cNvSpPr/>
          <p:nvPr/>
        </p:nvSpPr>
        <p:spPr>
          <a:xfrm>
            <a:off x="3688294" y="11827184"/>
            <a:ext cx="887548" cy="887548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53FF854A-C95C-A84F-9C39-D6D4E56E4EC8}"/>
              </a:ext>
            </a:extLst>
          </p:cNvPr>
          <p:cNvSpPr/>
          <p:nvPr/>
        </p:nvSpPr>
        <p:spPr>
          <a:xfrm>
            <a:off x="4800600" y="9804931"/>
            <a:ext cx="2535853" cy="1892960"/>
          </a:xfrm>
          <a:prstGeom prst="round2SameRect">
            <a:avLst>
              <a:gd name="adj1" fmla="val 8000"/>
              <a:gd name="adj2" fmla="val 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5B3A48-12B1-9BA8-05F8-759B59BCC263}"/>
              </a:ext>
            </a:extLst>
          </p:cNvPr>
          <p:cNvGrpSpPr/>
          <p:nvPr/>
        </p:nvGrpSpPr>
        <p:grpSpPr>
          <a:xfrm>
            <a:off x="4800600" y="11697892"/>
            <a:ext cx="2535853" cy="813973"/>
            <a:chOff x="5935832" y="2571660"/>
            <a:chExt cx="2535853" cy="81397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A4E956-10FF-6AB5-BE19-EDF3D7C1B392}"/>
                </a:ext>
              </a:extLst>
            </p:cNvPr>
            <p:cNvSpPr/>
            <p:nvPr/>
          </p:nvSpPr>
          <p:spPr>
            <a:xfrm>
              <a:off x="5935832" y="2571660"/>
              <a:ext cx="2535853" cy="813973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456D06-524E-DB75-A6D1-D8261F87EF2C}"/>
                </a:ext>
              </a:extLst>
            </p:cNvPr>
            <p:cNvSpPr txBox="1"/>
            <p:nvPr/>
          </p:nvSpPr>
          <p:spPr>
            <a:xfrm>
              <a:off x="5935832" y="2571660"/>
              <a:ext cx="1785812" cy="813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0" rIns="34290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b="1" kern="1200" dirty="0">
                  <a:latin typeface="Palatino Linotype" panose="02040502050505030304" pitchFamily="18" charset="0"/>
                </a:rPr>
                <a:t>LM7805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4705978-FD0E-1EDC-E0D1-A8DCC8B62A7A}"/>
              </a:ext>
            </a:extLst>
          </p:cNvPr>
          <p:cNvSpPr/>
          <p:nvPr/>
        </p:nvSpPr>
        <p:spPr>
          <a:xfrm>
            <a:off x="6658148" y="11827184"/>
            <a:ext cx="887548" cy="887548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68" name="Picture 67" descr="A blue arrow with black lines and a plus sign&#10;&#10;Description automatically generated">
            <a:extLst>
              <a:ext uri="{FF2B5EF4-FFF2-40B4-BE49-F238E27FC236}">
                <a16:creationId xmlns:a16="http://schemas.microsoft.com/office/drawing/2014/main" id="{E6A6A309-6F40-C1BB-CEB0-1E8E226EFD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>
          <a:xfrm>
            <a:off x="3859646" y="11932986"/>
            <a:ext cx="578689" cy="578879"/>
          </a:xfrm>
          <a:prstGeom prst="rect">
            <a:avLst/>
          </a:prstGeom>
        </p:spPr>
      </p:pic>
      <p:pic>
        <p:nvPicPr>
          <p:cNvPr id="70" name="Picture 69" descr="A blue circuit board with a blue square and black square&#10;&#10;Description automatically generated">
            <a:extLst>
              <a:ext uri="{FF2B5EF4-FFF2-40B4-BE49-F238E27FC236}">
                <a16:creationId xmlns:a16="http://schemas.microsoft.com/office/drawing/2014/main" id="{28118365-820F-D23B-6C08-2B6751D470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39" y="9812889"/>
            <a:ext cx="1852466" cy="1852466"/>
          </a:xfrm>
          <a:prstGeom prst="rect">
            <a:avLst/>
          </a:prstGeom>
        </p:spPr>
      </p:pic>
      <p:pic>
        <p:nvPicPr>
          <p:cNvPr id="72" name="Picture 71" descr="A black circle with a plus and a cross&#10;&#10;Description automatically generated">
            <a:extLst>
              <a:ext uri="{FF2B5EF4-FFF2-40B4-BE49-F238E27FC236}">
                <a16:creationId xmlns:a16="http://schemas.microsoft.com/office/drawing/2014/main" id="{D7BB09A0-E8CC-5F39-550D-C25812EC77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96" y="11984032"/>
            <a:ext cx="573852" cy="573852"/>
          </a:xfrm>
          <a:prstGeom prst="rect">
            <a:avLst/>
          </a:prstGeom>
        </p:spPr>
      </p:pic>
      <p:pic>
        <p:nvPicPr>
          <p:cNvPr id="74" name="Picture 73" descr="A close-up of a transistor&#10;&#10;Description automatically generated">
            <a:extLst>
              <a:ext uri="{FF2B5EF4-FFF2-40B4-BE49-F238E27FC236}">
                <a16:creationId xmlns:a16="http://schemas.microsoft.com/office/drawing/2014/main" id="{7BDF8488-106F-AAB5-E1CF-D3BA7505FA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7" y="9853086"/>
            <a:ext cx="1844805" cy="18448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A80499-6AFF-1F5E-C872-263710CFEBC6}"/>
              </a:ext>
            </a:extLst>
          </p:cNvPr>
          <p:cNvSpPr txBox="1"/>
          <p:nvPr/>
        </p:nvSpPr>
        <p:spPr>
          <a:xfrm>
            <a:off x="1921947" y="9024010"/>
            <a:ext cx="500984" cy="38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897F-9EAA-702F-5B95-4FDF6945C041}"/>
              </a:ext>
            </a:extLst>
          </p:cNvPr>
          <p:cNvSpPr txBox="1"/>
          <p:nvPr/>
        </p:nvSpPr>
        <p:spPr>
          <a:xfrm>
            <a:off x="4919385" y="9076226"/>
            <a:ext cx="500984" cy="38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8A62E-5DEC-C443-DA3C-0E27872E2F7C}"/>
              </a:ext>
            </a:extLst>
          </p:cNvPr>
          <p:cNvSpPr txBox="1"/>
          <p:nvPr/>
        </p:nvSpPr>
        <p:spPr>
          <a:xfrm>
            <a:off x="7916823" y="9043133"/>
            <a:ext cx="5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C917C-2131-3866-58D6-94383D25CD76}"/>
              </a:ext>
            </a:extLst>
          </p:cNvPr>
          <p:cNvSpPr txBox="1"/>
          <p:nvPr/>
        </p:nvSpPr>
        <p:spPr>
          <a:xfrm>
            <a:off x="3253941" y="12229565"/>
            <a:ext cx="500984" cy="38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B782-15BF-F1A9-37AE-C0207EAE26D4}"/>
              </a:ext>
            </a:extLst>
          </p:cNvPr>
          <p:cNvSpPr txBox="1"/>
          <p:nvPr/>
        </p:nvSpPr>
        <p:spPr>
          <a:xfrm>
            <a:off x="6326981" y="12232647"/>
            <a:ext cx="500984" cy="38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7626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1F0B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0B5EA3-79F1-21AE-3542-BC583FF73A60}"/>
              </a:ext>
            </a:extLst>
          </p:cNvPr>
          <p:cNvSpPr txBox="1"/>
          <p:nvPr/>
        </p:nvSpPr>
        <p:spPr>
          <a:xfrm>
            <a:off x="606669" y="214170"/>
            <a:ext cx="838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Flow Chart:</a:t>
            </a:r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D68200-A882-B5FC-AC86-F1E1995A34AA}"/>
              </a:ext>
            </a:extLst>
          </p:cNvPr>
          <p:cNvSpPr/>
          <p:nvPr/>
        </p:nvSpPr>
        <p:spPr>
          <a:xfrm>
            <a:off x="4250847" y="594548"/>
            <a:ext cx="3374288" cy="756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Mechanical input converted to electrical signal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55E4B1-C739-F883-4CCC-6B34C46B0825}"/>
              </a:ext>
            </a:extLst>
          </p:cNvPr>
          <p:cNvSpPr/>
          <p:nvPr/>
        </p:nvSpPr>
        <p:spPr>
          <a:xfrm>
            <a:off x="4800600" y="1729607"/>
            <a:ext cx="2274782" cy="5875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Amplify the Signal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8C205EE-7314-7366-07DF-0B8DC01F4524}"/>
              </a:ext>
            </a:extLst>
          </p:cNvPr>
          <p:cNvSpPr/>
          <p:nvPr/>
        </p:nvSpPr>
        <p:spPr>
          <a:xfrm>
            <a:off x="5411038" y="1350687"/>
            <a:ext cx="1053906" cy="36386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EE95CE-1A4D-0F50-91AB-73150C782BA7}"/>
              </a:ext>
            </a:extLst>
          </p:cNvPr>
          <p:cNvSpPr/>
          <p:nvPr/>
        </p:nvSpPr>
        <p:spPr>
          <a:xfrm>
            <a:off x="5411038" y="2317185"/>
            <a:ext cx="1053906" cy="3330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A9FBE3-9A1C-9735-8F67-94AE3CEBB8DA}"/>
              </a:ext>
            </a:extLst>
          </p:cNvPr>
          <p:cNvSpPr/>
          <p:nvPr/>
        </p:nvSpPr>
        <p:spPr>
          <a:xfrm>
            <a:off x="3743431" y="2652959"/>
            <a:ext cx="4450080" cy="756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the voltage as Analog Input in MCU and process with gain factor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B91A14-B311-DBD9-FDD5-876B49B471FC}"/>
              </a:ext>
            </a:extLst>
          </p:cNvPr>
          <p:cNvSpPr/>
          <p:nvPr/>
        </p:nvSpPr>
        <p:spPr>
          <a:xfrm>
            <a:off x="3762582" y="6140943"/>
            <a:ext cx="4450080" cy="64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in the Liquid Crystal Display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C14E703-FC72-2091-F8D6-7C5BD45B60F8}"/>
              </a:ext>
            </a:extLst>
          </p:cNvPr>
          <p:cNvSpPr/>
          <p:nvPr/>
        </p:nvSpPr>
        <p:spPr>
          <a:xfrm>
            <a:off x="5283014" y="5657335"/>
            <a:ext cx="1348255" cy="4836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8-bit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441248-FBB2-E1C4-26A4-EC3D6933E370}"/>
              </a:ext>
            </a:extLst>
          </p:cNvPr>
          <p:cNvSpPr/>
          <p:nvPr/>
        </p:nvSpPr>
        <p:spPr>
          <a:xfrm>
            <a:off x="859721" y="941687"/>
            <a:ext cx="2275840" cy="8991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Digital Input of Taring signal as external Interrupt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6447D1-32E0-5CD6-33E4-F9C4919A3733}"/>
              </a:ext>
            </a:extLst>
          </p:cNvPr>
          <p:cNvSpPr/>
          <p:nvPr/>
        </p:nvSpPr>
        <p:spPr>
          <a:xfrm>
            <a:off x="948428" y="4377276"/>
            <a:ext cx="2187133" cy="756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Offset weight at the measured Value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53EEA1-A36F-AC7F-9657-8C701A9D952F}"/>
              </a:ext>
            </a:extLst>
          </p:cNvPr>
          <p:cNvSpPr/>
          <p:nvPr/>
        </p:nvSpPr>
        <p:spPr>
          <a:xfrm>
            <a:off x="4596384" y="4901196"/>
            <a:ext cx="2721513" cy="756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Initiate the Liquid Crystal Display and Print Values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44C5C3-E6CF-6AD0-D772-5450413175B9}"/>
              </a:ext>
            </a:extLst>
          </p:cNvPr>
          <p:cNvSpPr/>
          <p:nvPr/>
        </p:nvSpPr>
        <p:spPr>
          <a:xfrm>
            <a:off x="945859" y="2160524"/>
            <a:ext cx="2187134" cy="10919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Run the Interrupt Service Routine and Set the Tare Flag 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9EC770B-907C-3642-E8A7-E271FD1DA6E1}"/>
              </a:ext>
            </a:extLst>
          </p:cNvPr>
          <p:cNvSpPr/>
          <p:nvPr/>
        </p:nvSpPr>
        <p:spPr>
          <a:xfrm>
            <a:off x="4846771" y="3710406"/>
            <a:ext cx="2187134" cy="56670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Tare Flag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754877-5126-E903-7028-73FC4A980CD6}"/>
              </a:ext>
            </a:extLst>
          </p:cNvPr>
          <p:cNvSpPr/>
          <p:nvPr/>
        </p:nvSpPr>
        <p:spPr>
          <a:xfrm>
            <a:off x="5662700" y="4469251"/>
            <a:ext cx="548640" cy="305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C2AFD-7808-BB4E-1340-5F04874D6093}"/>
              </a:ext>
            </a:extLst>
          </p:cNvPr>
          <p:cNvSpPr/>
          <p:nvPr/>
        </p:nvSpPr>
        <p:spPr>
          <a:xfrm>
            <a:off x="3721258" y="3849377"/>
            <a:ext cx="548640" cy="305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E07B487-96B7-5DCE-07D3-93B8D674C938}"/>
              </a:ext>
            </a:extLst>
          </p:cNvPr>
          <p:cNvSpPr/>
          <p:nvPr/>
        </p:nvSpPr>
        <p:spPr>
          <a:xfrm>
            <a:off x="5836391" y="3420566"/>
            <a:ext cx="264160" cy="29125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8FF73E23-F621-A956-F888-9AF99AF498C2}"/>
              </a:ext>
            </a:extLst>
          </p:cNvPr>
          <p:cNvSpPr/>
          <p:nvPr/>
        </p:nvSpPr>
        <p:spPr>
          <a:xfrm>
            <a:off x="5845480" y="4287168"/>
            <a:ext cx="183080" cy="1907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1AC4C13-2389-4616-A320-1F5B61A7B02E}"/>
              </a:ext>
            </a:extLst>
          </p:cNvPr>
          <p:cNvSpPr/>
          <p:nvPr/>
        </p:nvSpPr>
        <p:spPr>
          <a:xfrm>
            <a:off x="5845480" y="4745561"/>
            <a:ext cx="183080" cy="1907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F2BD25DB-B22F-CD67-D374-C962E1C14F43}"/>
              </a:ext>
            </a:extLst>
          </p:cNvPr>
          <p:cNvSpPr/>
          <p:nvPr/>
        </p:nvSpPr>
        <p:spPr>
          <a:xfrm>
            <a:off x="4269898" y="3900984"/>
            <a:ext cx="597391" cy="18400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2A264766-3F73-5556-7539-99DC66F23FF1}"/>
              </a:ext>
            </a:extLst>
          </p:cNvPr>
          <p:cNvSpPr/>
          <p:nvPr/>
        </p:nvSpPr>
        <p:spPr>
          <a:xfrm rot="10800000">
            <a:off x="1933976" y="3951844"/>
            <a:ext cx="1784251" cy="437164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F8AC13F-53DE-7A0F-9551-D584F5232CB7}"/>
              </a:ext>
            </a:extLst>
          </p:cNvPr>
          <p:cNvSpPr/>
          <p:nvPr/>
        </p:nvSpPr>
        <p:spPr>
          <a:xfrm>
            <a:off x="1870640" y="1860017"/>
            <a:ext cx="262959" cy="2670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72C588-5E5B-BC05-65DC-01F0A1969F75}"/>
              </a:ext>
            </a:extLst>
          </p:cNvPr>
          <p:cNvSpPr txBox="1"/>
          <p:nvPr/>
        </p:nvSpPr>
        <p:spPr>
          <a:xfrm>
            <a:off x="339293" y="6961823"/>
            <a:ext cx="8514182" cy="156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Features	: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Weight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Taring Weight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Backlit Display (Dark Environment)</a:t>
            </a:r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EBD8B83A-2FD4-F956-32D9-CF14F9E0F8A9}"/>
              </a:ext>
            </a:extLst>
          </p:cNvPr>
          <p:cNvSpPr/>
          <p:nvPr/>
        </p:nvSpPr>
        <p:spPr>
          <a:xfrm rot="5400000">
            <a:off x="3105147" y="4048841"/>
            <a:ext cx="391674" cy="2590801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4BE87775-B4DF-0867-4CD7-82C7CC2B8F98}"/>
              </a:ext>
            </a:extLst>
          </p:cNvPr>
          <p:cNvSpPr/>
          <p:nvPr/>
        </p:nvSpPr>
        <p:spPr>
          <a:xfrm rot="5400000">
            <a:off x="3684917" y="1405634"/>
            <a:ext cx="409620" cy="3911505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D506-A807-980D-6E4D-B2A87E840509}"/>
              </a:ext>
            </a:extLst>
          </p:cNvPr>
          <p:cNvSpPr txBox="1"/>
          <p:nvPr/>
        </p:nvSpPr>
        <p:spPr>
          <a:xfrm>
            <a:off x="311502" y="8678574"/>
            <a:ext cx="851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 in Simulation	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22A62-F42A-DC32-42F0-1E061C52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77" y="9249465"/>
            <a:ext cx="5453940" cy="3438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41435-EDBC-60CB-FB13-C0CA64C6EB16}"/>
              </a:ext>
            </a:extLst>
          </p:cNvPr>
          <p:cNvSpPr txBox="1"/>
          <p:nvPr/>
        </p:nvSpPr>
        <p:spPr>
          <a:xfrm>
            <a:off x="7271004" y="12304696"/>
            <a:ext cx="500984" cy="38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7760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1F0BB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D72C588-5E5B-BC05-65DC-01F0A1969F75}"/>
              </a:ext>
            </a:extLst>
          </p:cNvPr>
          <p:cNvSpPr txBox="1"/>
          <p:nvPr/>
        </p:nvSpPr>
        <p:spPr>
          <a:xfrm>
            <a:off x="266717" y="7694803"/>
            <a:ext cx="938128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	: The design works as the simulation process after physical implementation.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Moreover, the device can be further used as a Voltmeter.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9E9D1-3129-98E2-D762-AF6CEED16F6A}"/>
              </a:ext>
            </a:extLst>
          </p:cNvPr>
          <p:cNvSpPr txBox="1"/>
          <p:nvPr/>
        </p:nvSpPr>
        <p:spPr>
          <a:xfrm>
            <a:off x="480349" y="509288"/>
            <a:ext cx="4249914" cy="668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Electrical Signal is in micro-volt range which is not measurable by the PIC16F690 Microcontroller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Storing the variables outside the main function was not available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Showing Garbage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Physically debugging the system is time consuming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Programmers are costly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7C6CF-BA97-0B48-CDE7-CCC3668FFAF8}"/>
              </a:ext>
            </a:extLst>
          </p:cNvPr>
          <p:cNvSpPr txBox="1"/>
          <p:nvPr/>
        </p:nvSpPr>
        <p:spPr>
          <a:xfrm>
            <a:off x="4957358" y="486137"/>
            <a:ext cx="4490977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Optimization: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AD602 Differential Amplifier used to amplify the micro-volt signal to milli-volt signal measurable by the PIC16F690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another loop inside the main function to eliminate void main function reset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Connection of Jumper Wires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Checked the system through simulation before implementing physically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by the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24718-BA90-6570-9588-DE5C2C7445D8}"/>
              </a:ext>
            </a:extLst>
          </p:cNvPr>
          <p:cNvSpPr txBox="1"/>
          <p:nvPr/>
        </p:nvSpPr>
        <p:spPr>
          <a:xfrm>
            <a:off x="266717" y="9777046"/>
            <a:ext cx="8894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	: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Images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https://techshopbd.com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Images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https://store.roboticsbd.com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Images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https://www.electronics.com.bd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Simulation software-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https://www.labcenter.com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XC8 Compiler-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https://www.microchip.com/en-us/tools-resources/develop/mplab-x-ide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4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205</TotalTime>
  <Words>399</Words>
  <Application>Microsoft Office PowerPoint</Application>
  <PresentationFormat>A3 Paper (297x420 mm)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Palatino Linotype</vt:lpstr>
      <vt:lpstr>Times New Roman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Rafi</dc:creator>
  <cp:lastModifiedBy>Abdullah Al Rafi</cp:lastModifiedBy>
  <cp:revision>42</cp:revision>
  <dcterms:created xsi:type="dcterms:W3CDTF">2023-09-04T16:44:53Z</dcterms:created>
  <dcterms:modified xsi:type="dcterms:W3CDTF">2023-09-05T13:15:55Z</dcterms:modified>
</cp:coreProperties>
</file>