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13"/>
  </p:notesMasterIdLst>
  <p:sldIdLst>
    <p:sldId id="410" r:id="rId5"/>
    <p:sldId id="420" r:id="rId6"/>
    <p:sldId id="425" r:id="rId7"/>
    <p:sldId id="424" r:id="rId8"/>
    <p:sldId id="426" r:id="rId9"/>
    <p:sldId id="427" r:id="rId10"/>
    <p:sldId id="428" r:id="rId11"/>
    <p:sldId id="429" r:id="rId12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900"/>
    <a:srgbClr val="7AB8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 autoAdjust="0"/>
    <p:restoredTop sz="77548" autoAdjust="0"/>
  </p:normalViewPr>
  <p:slideViewPr>
    <p:cSldViewPr snapToGrid="0" snapToObjects="1">
      <p:cViewPr varScale="1">
        <p:scale>
          <a:sx n="99" d="100"/>
          <a:sy n="99" d="100"/>
        </p:scale>
        <p:origin x="-112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CA1B4F7-C131-594B-BD7D-2915CEAF7C92}" type="datetimeFigureOut">
              <a:rPr lang="en-US" smtClean="0"/>
              <a:t>2/7/13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6991936-2D99-6143-86E3-DEB7EA82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de_back_grey_hal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4"/>
            <a:ext cx="9144000" cy="257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31" y="1265076"/>
            <a:ext cx="7073809" cy="1276620"/>
          </a:xfrm>
          <a:ln>
            <a:noFill/>
          </a:ln>
        </p:spPr>
        <p:txBody>
          <a:bodyPr anchor="b">
            <a:normAutofit/>
          </a:bodyPr>
          <a:lstStyle>
            <a:lvl1pPr>
              <a:defRPr sz="400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31" y="2656071"/>
            <a:ext cx="7073810" cy="1742363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030" y="4356099"/>
            <a:ext cx="7073810" cy="563236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1400">
                <a:ln>
                  <a:noFill/>
                </a:ln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magenic_logo2011al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1" y="372913"/>
            <a:ext cx="4051174" cy="652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67176" y="4609848"/>
            <a:ext cx="486359" cy="274637"/>
          </a:xfrm>
          <a:prstGeom prst="rect">
            <a:avLst/>
          </a:prstGeom>
        </p:spPr>
        <p:txBody>
          <a:bodyPr anchor="ctr"/>
          <a:lstStyle>
            <a:lvl1pPr algn="r">
              <a:defRPr lang="en-US" sz="800" kern="12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0C81237A-41A1-4839-99C0-E7BAC3F788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90" y="4609848"/>
            <a:ext cx="7940759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800" dirty="0" smtClean="0"/>
              <a:t>© </a:t>
            </a:r>
            <a:r>
              <a:rPr lang="en-US" sz="800" dirty="0" smtClean="0">
                <a:solidFill>
                  <a:srgbClr val="7AB900"/>
                </a:solidFill>
              </a:rPr>
              <a:t>Magenic</a:t>
            </a:r>
            <a:r>
              <a:rPr lang="en-US" sz="800" dirty="0" smtClean="0"/>
              <a:t> 2013 Confidential and Proprietary Information</a:t>
            </a:r>
            <a:endParaRPr lang="en-US" sz="8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3694" y="1015997"/>
            <a:ext cx="846984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82" y="2175622"/>
            <a:ext cx="7189257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83" y="3200400"/>
            <a:ext cx="7189255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2090" y="1235839"/>
            <a:ext cx="4180182" cy="3200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462272" y="1235840"/>
            <a:ext cx="4391263" cy="3200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67176" y="4609848"/>
            <a:ext cx="486359" cy="274637"/>
          </a:xfrm>
          <a:prstGeom prst="rect">
            <a:avLst/>
          </a:prstGeom>
        </p:spPr>
        <p:txBody>
          <a:bodyPr anchor="ctr"/>
          <a:lstStyle>
            <a:lvl1pPr algn="r">
              <a:defRPr lang="en-US" sz="800" kern="12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0C81237A-41A1-4839-99C0-E7BAC3F788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90" y="4609848"/>
            <a:ext cx="7940759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800" dirty="0" smtClean="0"/>
              <a:t>© </a:t>
            </a:r>
            <a:r>
              <a:rPr lang="en-US" sz="800" dirty="0" smtClean="0">
                <a:solidFill>
                  <a:srgbClr val="7AB900"/>
                </a:solidFill>
              </a:rPr>
              <a:t>Magenic</a:t>
            </a:r>
            <a:r>
              <a:rPr lang="en-US" sz="800" dirty="0" smtClean="0"/>
              <a:t> 2013 Confidential and Proprietary Information</a:t>
            </a:r>
            <a:endParaRPr lang="en-US" sz="80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83694" y="1015997"/>
            <a:ext cx="846984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67176" y="4609848"/>
            <a:ext cx="486359" cy="274637"/>
          </a:xfrm>
          <a:prstGeom prst="rect">
            <a:avLst/>
          </a:prstGeom>
        </p:spPr>
        <p:txBody>
          <a:bodyPr anchor="ctr"/>
          <a:lstStyle>
            <a:lvl1pPr algn="r">
              <a:defRPr lang="en-US" sz="800" kern="12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0C81237A-41A1-4839-99C0-E7BAC3F788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90" y="4609848"/>
            <a:ext cx="7940759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800" dirty="0" smtClean="0"/>
              <a:t>© </a:t>
            </a:r>
            <a:r>
              <a:rPr lang="en-US" sz="800" dirty="0" smtClean="0">
                <a:solidFill>
                  <a:srgbClr val="7AB900"/>
                </a:solidFill>
              </a:rPr>
              <a:t>Magenic</a:t>
            </a:r>
            <a:r>
              <a:rPr lang="en-US" sz="800" dirty="0" smtClean="0"/>
              <a:t> 2013 Confidential and Proprietary Information</a:t>
            </a:r>
            <a:endParaRPr lang="en-US" sz="8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3694" y="1015997"/>
            <a:ext cx="846984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67176" y="4609848"/>
            <a:ext cx="486359" cy="274637"/>
          </a:xfrm>
          <a:prstGeom prst="rect">
            <a:avLst/>
          </a:prstGeom>
        </p:spPr>
        <p:txBody>
          <a:bodyPr anchor="ctr"/>
          <a:lstStyle>
            <a:lvl1pPr algn="r">
              <a:defRPr lang="en-US" sz="800" kern="12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0C81237A-41A1-4839-99C0-E7BAC3F788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90" y="4609848"/>
            <a:ext cx="7940759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800" dirty="0" smtClean="0"/>
              <a:t>© </a:t>
            </a:r>
            <a:r>
              <a:rPr lang="en-US" sz="800" dirty="0" smtClean="0">
                <a:solidFill>
                  <a:srgbClr val="7AB900"/>
                </a:solidFill>
              </a:rPr>
              <a:t>Magenic</a:t>
            </a:r>
            <a:r>
              <a:rPr lang="en-US" sz="800" dirty="0" smtClean="0"/>
              <a:t> 2013 Confidential and Proprietary Information</a:t>
            </a:r>
            <a:endParaRPr lang="en-US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90" y="283564"/>
            <a:ext cx="8571446" cy="734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090" y="1234965"/>
            <a:ext cx="859536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67176" y="4609848"/>
            <a:ext cx="486359" cy="274637"/>
          </a:xfrm>
          <a:prstGeom prst="rect">
            <a:avLst/>
          </a:prstGeom>
        </p:spPr>
        <p:txBody>
          <a:bodyPr anchor="ctr"/>
          <a:lstStyle>
            <a:lvl1pPr algn="r">
              <a:defRPr lang="en-US" sz="800" kern="12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0C81237A-41A1-4839-99C0-E7BAC3F788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90" y="4609848"/>
            <a:ext cx="7940759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z="800" dirty="0" smtClean="0"/>
              <a:t>© </a:t>
            </a:r>
            <a:r>
              <a:rPr lang="en-US" sz="800" dirty="0" smtClean="0">
                <a:solidFill>
                  <a:srgbClr val="7AB900"/>
                </a:solidFill>
              </a:rPr>
              <a:t>Magenic</a:t>
            </a:r>
            <a:r>
              <a:rPr lang="en-US" sz="800" dirty="0" smtClean="0"/>
              <a:t> 2013 Confidential and Proprietary Information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6" r:id="rId5"/>
    <p:sldLayoutId id="2147483797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7AB900"/>
          </a:solidFill>
          <a:latin typeface="Calibri"/>
          <a:ea typeface="+mj-ea"/>
          <a:cs typeface="Calibri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rgbClr val="7AB800"/>
        </a:buClr>
        <a:buSzPct val="90000"/>
        <a:buFont typeface="Arial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7AB800"/>
        </a:buClr>
        <a:buSzPct val="90000"/>
        <a:buFont typeface="Calibri" pitchFamily="34" charset="0"/>
        <a:buChar char="–"/>
        <a:defRPr sz="22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2pPr>
      <a:lvl3pPr marL="971550" indent="-285750" algn="l" defTabSz="914400" rtl="0" eaLnBrk="1" latinLnBrk="0" hangingPunct="1">
        <a:spcBef>
          <a:spcPct val="20000"/>
        </a:spcBef>
        <a:buClr>
          <a:srgbClr val="7AB800"/>
        </a:buClr>
        <a:buSzPct val="90000"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3pPr>
      <a:lvl4pPr marL="1181862" indent="-285750" algn="l" defTabSz="914400" rtl="0" eaLnBrk="1" latinLnBrk="0" hangingPunct="1">
        <a:spcBef>
          <a:spcPct val="20000"/>
        </a:spcBef>
        <a:buClr>
          <a:srgbClr val="7AB800"/>
        </a:buClr>
        <a:buSzPct val="9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4pPr>
      <a:lvl5pPr marL="1383030" indent="-285750" algn="l" defTabSz="914400" rtl="0" eaLnBrk="1" latinLnBrk="0" hangingPunct="1">
        <a:spcBef>
          <a:spcPct val="20000"/>
        </a:spcBef>
        <a:buClr>
          <a:srgbClr val="7AB800"/>
        </a:buClr>
        <a:buSzPct val="90000"/>
        <a:buFont typeface="Arial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Calibri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v</a:t>
            </a:r>
            <a:r>
              <a:rPr lang="en-US" dirty="0" smtClean="0"/>
              <a:t>.2: User Scenarios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: A Social Voting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7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 smtClean="0"/>
              <a:t>MyVote</a:t>
            </a:r>
            <a:r>
              <a:rPr lang="en-US" dirty="0" smtClean="0"/>
              <a:t> is a fast and easy way to create and vote on surveys and polls on your tablet (or smartphone?) and then share the results with via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2012 Confidential and Proprietary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/ Create Account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The user chooses a method of authentication:</a:t>
            </a:r>
          </a:p>
          <a:p>
            <a:pPr lvl="1"/>
            <a:r>
              <a:rPr lang="en-US" dirty="0" smtClean="0"/>
              <a:t>Facebook, Twitter, Microsoft ID or </a:t>
            </a:r>
            <a:r>
              <a:rPr lang="en-US" dirty="0" err="1" smtClean="0"/>
              <a:t>MyVote</a:t>
            </a:r>
            <a:r>
              <a:rPr lang="en-US" dirty="0" smtClean="0"/>
              <a:t> ID and password.</a:t>
            </a:r>
          </a:p>
          <a:p>
            <a:r>
              <a:rPr lang="en-US" dirty="0" smtClean="0"/>
              <a:t>Step 2: The user provides credentials for chosen method of authentication</a:t>
            </a:r>
          </a:p>
          <a:p>
            <a:r>
              <a:rPr lang="en-US" dirty="0" smtClean="0"/>
              <a:t>Step 3: The user completes registration form including:</a:t>
            </a:r>
          </a:p>
          <a:p>
            <a:pPr lvl="1"/>
            <a:r>
              <a:rPr lang="en-US" dirty="0" smtClean="0"/>
              <a:t>Email address, user name, password, repeat password, date of birth, sex and zip code.</a:t>
            </a:r>
          </a:p>
          <a:p>
            <a:pPr marL="342900" lvl="1">
              <a:buFont typeface="Arial" pitchFamily="34" charset="0"/>
              <a:buChar char="•"/>
            </a:pPr>
            <a:r>
              <a:rPr lang="en-US" dirty="0"/>
              <a:t>Step </a:t>
            </a:r>
            <a:r>
              <a:rPr lang="en-US" dirty="0"/>
              <a:t>4: </a:t>
            </a:r>
            <a:r>
              <a:rPr lang="en-US" dirty="0" smtClean="0"/>
              <a:t>The user </a:t>
            </a:r>
            <a:r>
              <a:rPr lang="en-US" dirty="0"/>
              <a:t>is taken to home page to view polls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0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List (Grouped Grid) of Available Polls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Polls are presented in grouped grids, organized by categories:</a:t>
            </a:r>
          </a:p>
          <a:p>
            <a:pPr lvl="1"/>
            <a:r>
              <a:rPr lang="en-US" dirty="0" smtClean="0"/>
              <a:t>Technology, Entertainment, News, Sports and Off-Topic</a:t>
            </a:r>
            <a:endParaRPr lang="en-US" dirty="0"/>
          </a:p>
          <a:p>
            <a:r>
              <a:rPr lang="en-US" dirty="0" smtClean="0"/>
              <a:t>Polls are organized and can be sorted by:</a:t>
            </a:r>
          </a:p>
          <a:p>
            <a:pPr lvl="1"/>
            <a:r>
              <a:rPr lang="en-US" dirty="0" smtClean="0"/>
              <a:t>Most Popular/Most Votes (default), Date (Newest First) and My Current Polls (polls created by the user), My Expired Polls </a:t>
            </a:r>
            <a:r>
              <a:rPr lang="en-US" dirty="0"/>
              <a:t>(polls created by the </a:t>
            </a:r>
            <a:r>
              <a:rPr lang="en-US" dirty="0" smtClean="0"/>
              <a:t>user with an expiration date set.)</a:t>
            </a:r>
          </a:p>
          <a:p>
            <a:pPr lvl="1"/>
            <a:r>
              <a:rPr lang="en-US" dirty="0" smtClean="0"/>
              <a:t>Admins will also see the choice of ‘Reported Polls” in the sort menu.</a:t>
            </a:r>
          </a:p>
          <a:p>
            <a:r>
              <a:rPr lang="en-US" dirty="0" smtClean="0"/>
              <a:t>The user can tap a poll tile and be taken to the Poll Voting view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43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Voting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Poll Voting view contains a question, description and between 2 and 5 voting options.</a:t>
            </a:r>
          </a:p>
          <a:p>
            <a:r>
              <a:rPr lang="en-US" dirty="0" smtClean="0"/>
              <a:t>The user can choose 1 answer option, provide comments and submit their vote.</a:t>
            </a:r>
          </a:p>
          <a:p>
            <a:r>
              <a:rPr lang="en-US" dirty="0" smtClean="0"/>
              <a:t>The user </a:t>
            </a:r>
            <a:r>
              <a:rPr lang="en-US" dirty="0"/>
              <a:t>can report a poll for inappropriate content via the “Report Poll” button in the app bar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Once a vote is submitted, the user is take to the Poll Results view.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259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view details poll results graphically (presentation TBD).</a:t>
            </a:r>
          </a:p>
          <a:p>
            <a:r>
              <a:rPr lang="en-US" dirty="0" smtClean="0"/>
              <a:t>The user can view all comments for the poll, add new comments, reply directly to comments, and report comments for inappropriate content.</a:t>
            </a:r>
          </a:p>
          <a:p>
            <a:r>
              <a:rPr lang="en-US" dirty="0" smtClean="0"/>
              <a:t>The user can tap “View Additional Metrics” to view more data</a:t>
            </a:r>
            <a:r>
              <a:rPr lang="en-US" dirty="0" smtClean="0"/>
              <a:t> related to voters (details TBD).</a:t>
            </a:r>
          </a:p>
          <a:p>
            <a:r>
              <a:rPr lang="en-US" dirty="0" smtClean="0"/>
              <a:t>The creating user (or an admin) can chose to delete a poll from the app bar.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24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Poll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user can create their own polls by tapping the “New Poll” icon in the app bar.</a:t>
            </a:r>
          </a:p>
          <a:p>
            <a:r>
              <a:rPr lang="en-US" dirty="0" smtClean="0"/>
              <a:t>When creating a poll the user selects a category, ask a question, provide a description (optional), provide at least 2 answers to choose from (with a max of 5). The user can also upload an optional image from either a local drive or the web. </a:t>
            </a:r>
          </a:p>
          <a:p>
            <a:r>
              <a:rPr lang="en-US" dirty="0" smtClean="0"/>
              <a:t>The user can select a date and time for the poll to “expire”. Expired polls will </a:t>
            </a:r>
          </a:p>
          <a:p>
            <a:r>
              <a:rPr lang="en-US" dirty="0" smtClean="0"/>
              <a:t>Once required fields have been submitted, the user can “Post &amp; View” the poll by tapping the submission button.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23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Admins can view “Reported Polls” &amp; “Reported Comments” with the option to delete both.</a:t>
            </a:r>
          </a:p>
          <a:p>
            <a:r>
              <a:rPr lang="en-US" dirty="0" smtClean="0"/>
              <a:t>Admins authenticated into the app can receive toast notifications when polls or comments </a:t>
            </a:r>
            <a:r>
              <a:rPr lang="en-US" smtClean="0"/>
              <a:t>are “reported”.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1237A-41A1-4839-99C0-E7BAC3F78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 smtClean="0"/>
              <a:t>© </a:t>
            </a:r>
            <a:r>
              <a:rPr lang="en-US" sz="800" smtClean="0">
                <a:solidFill>
                  <a:srgbClr val="7AB900"/>
                </a:solidFill>
              </a:rPr>
              <a:t>Magenic</a:t>
            </a:r>
            <a:r>
              <a:rPr lang="en-US" sz="800" smtClean="0"/>
              <a:t> 2013 Confidential and Proprietary Information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548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CDC3051F6D34CA5EC5751BFD3998F" ma:contentTypeVersion="0" ma:contentTypeDescription="Create a new document." ma:contentTypeScope="" ma:versionID="abd3d95a9f755afa677995ffdb3321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6BC4FD-083A-4CA1-B456-B618E7BFC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79C53-4773-4467-BA01-CCAB03DDC1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D38FBC-CE89-4D7C-9A5D-5A2464B71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4532</TotalTime>
  <Words>605</Words>
  <Application>Microsoft Macintosh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MyVote: A Social Voting App</vt:lpstr>
      <vt:lpstr>Summary</vt:lpstr>
      <vt:lpstr>Login / Create Account</vt:lpstr>
      <vt:lpstr>View List (Grouped Grid) of Available Polls</vt:lpstr>
      <vt:lpstr>Poll Voting</vt:lpstr>
      <vt:lpstr>Poll Results</vt:lpstr>
      <vt:lpstr>Create New Poll</vt:lpstr>
      <vt:lpstr>Administration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Handley</dc:creator>
  <cp:lastModifiedBy>Anthony Handley</cp:lastModifiedBy>
  <cp:revision>578</cp:revision>
  <cp:lastPrinted>2012-02-03T14:17:42Z</cp:lastPrinted>
  <dcterms:created xsi:type="dcterms:W3CDTF">2011-07-08T17:34:27Z</dcterms:created>
  <dcterms:modified xsi:type="dcterms:W3CDTF">2013-02-07T21:25:56Z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0x01010087CCDC3051F6D34CA5EC5751BFD3998F</vt:lpwstr>
  </property>
</Properties>
</file>