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44"/>
  </p:notesMasterIdLst>
  <p:handoutMasterIdLst>
    <p:handoutMasterId r:id="rId45"/>
  </p:handout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30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306" r:id="rId30"/>
    <p:sldId id="307" r:id="rId31"/>
    <p:sldId id="287" r:id="rId32"/>
    <p:sldId id="288" r:id="rId33"/>
    <p:sldId id="304" r:id="rId34"/>
    <p:sldId id="305" r:id="rId35"/>
    <p:sldId id="289" r:id="rId36"/>
    <p:sldId id="290" r:id="rId37"/>
    <p:sldId id="291" r:id="rId38"/>
    <p:sldId id="292" r:id="rId39"/>
    <p:sldId id="295" r:id="rId40"/>
    <p:sldId id="296" r:id="rId41"/>
    <p:sldId id="299" r:id="rId42"/>
    <p:sldId id="300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87600" autoAdjust="0"/>
  </p:normalViewPr>
  <p:slideViewPr>
    <p:cSldViewPr>
      <p:cViewPr varScale="1">
        <p:scale>
          <a:sx n="81" d="100"/>
          <a:sy n="81" d="100"/>
        </p:scale>
        <p:origin x="736" y="6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dirty="0" smtClean="0"/>
            <a:t>ASP.NET MVC</a:t>
          </a:r>
          <a:endParaRPr lang="en-US" dirty="0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  <dgm:t>
        <a:bodyPr/>
        <a:lstStyle/>
        <a:p>
          <a:endParaRPr lang="en-US"/>
        </a:p>
      </dgm:t>
    </dgm:pt>
    <dgm:pt modelId="{D68F4478-0F14-4E72-8C7B-977263F9E794}" type="sibTrans" cxnId="{90784911-8687-4137-A03E-EB87D88503FE}">
      <dgm:prSet/>
      <dgm:spPr/>
      <dgm:t>
        <a:bodyPr/>
        <a:lstStyle/>
        <a:p>
          <a:endParaRPr lang="en-US"/>
        </a:p>
      </dgm:t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  <dgm:t>
        <a:bodyPr/>
        <a:lstStyle/>
        <a:p>
          <a:endParaRPr lang="en-US"/>
        </a:p>
      </dgm:t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05AC55-F186-4373-B80A-B0BBC3A53B49}" type="presOf" srcId="{D5FD07D4-5CF2-4576-BAA0-15DADE52A7EA}" destId="{817F5B09-DE12-49F4-9FEA-2B7563E4F6D7}" srcOrd="0" destOrd="0" presId="urn:microsoft.com/office/officeart/2005/8/layout/matrix3"/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E288407A-1C55-427F-B4D6-80730E492405}" type="presOf" srcId="{1F4DAC4C-FDF9-45EF-A7A5-C0F4BB09106F}" destId="{BF86F235-2F6A-4B33-B695-10D15CF9CE3C}" srcOrd="0" destOrd="0" presId="urn:microsoft.com/office/officeart/2005/8/layout/matrix3"/>
    <dgm:cxn modelId="{89DE2985-33BD-4992-A6D0-D45958A26CE6}" type="presOf" srcId="{8F17AC22-0D67-4D6D-B982-E7E964E687B9}" destId="{C5DCFA45-E528-4026-8E8E-4C15283C7B09}" srcOrd="0" destOrd="0" presId="urn:microsoft.com/office/officeart/2005/8/layout/matrix3"/>
    <dgm:cxn modelId="{883BA662-491A-4C1A-9289-0EC5FF402928}" type="presOf" srcId="{627F8687-5DCC-47B3-B2BF-A03BDCC62C46}" destId="{5B9F1223-1A61-48F6-A4D5-EE72C4D2AE5D}" srcOrd="0" destOrd="0" presId="urn:microsoft.com/office/officeart/2005/8/layout/matrix3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41D277F2-E9DD-4FF0-9D1B-ED0CAC400E0C}" type="presOf" srcId="{1281F7F5-C358-4A51-BF0C-916D137A82A2}" destId="{BBDE7BAA-AC01-419C-890A-46E3A078F2D0}" srcOrd="0" destOrd="0" presId="urn:microsoft.com/office/officeart/2005/8/layout/matrix3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D0057607-4023-4CD5-A043-5D62DA39607F}" type="presParOf" srcId="{C5DCFA45-E528-4026-8E8E-4C15283C7B09}" destId="{C0308C4A-BD57-4247-A4D1-6ABC97D5214B}" srcOrd="0" destOrd="0" presId="urn:microsoft.com/office/officeart/2005/8/layout/matrix3"/>
    <dgm:cxn modelId="{AAF9D0F4-6AE4-4C8C-914C-9DA2015F7E85}" type="presParOf" srcId="{C5DCFA45-E528-4026-8E8E-4C15283C7B09}" destId="{BBDE7BAA-AC01-419C-890A-46E3A078F2D0}" srcOrd="1" destOrd="0" presId="urn:microsoft.com/office/officeart/2005/8/layout/matrix3"/>
    <dgm:cxn modelId="{43DF61D2-01A6-4A12-9A63-051453FA5E35}" type="presParOf" srcId="{C5DCFA45-E528-4026-8E8E-4C15283C7B09}" destId="{BF86F235-2F6A-4B33-B695-10D15CF9CE3C}" srcOrd="2" destOrd="0" presId="urn:microsoft.com/office/officeart/2005/8/layout/matrix3"/>
    <dgm:cxn modelId="{0AC38338-4111-4462-AC8A-7F8359D5FF5C}" type="presParOf" srcId="{C5DCFA45-E528-4026-8E8E-4C15283C7B09}" destId="{817F5B09-DE12-49F4-9FEA-2B7563E4F6D7}" srcOrd="3" destOrd="0" presId="urn:microsoft.com/office/officeart/2005/8/layout/matrix3"/>
    <dgm:cxn modelId="{E50927CA-384A-4569-807D-A0102487F9E6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Web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Android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dirty="0" smtClean="0"/>
            <a:t>iOS</a:t>
          </a:r>
          <a:endParaRPr lang="en-US" dirty="0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dirty="0" smtClean="0"/>
            <a:t>Windows</a:t>
          </a:r>
          <a:endParaRPr lang="en-US" dirty="0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  <dgm:t>
        <a:bodyPr/>
        <a:lstStyle/>
        <a:p>
          <a:endParaRPr lang="en-US"/>
        </a:p>
      </dgm:t>
    </dgm:pt>
    <dgm:pt modelId="{D1DBFF9C-C8DA-4164-A099-1AF4AFCC83B0}" type="pres">
      <dgm:prSet presAssocID="{BD13988A-DCC6-4DCF-BE85-2109D8A8E567}" presName="sibTrans" presStyleLbl="sibTrans1D1" presStyleIdx="0" presStyleCnt="4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  <dgm:t>
        <a:bodyPr/>
        <a:lstStyle/>
        <a:p>
          <a:endParaRPr lang="en-US"/>
        </a:p>
      </dgm:t>
    </dgm:pt>
    <dgm:pt modelId="{CB6BF98B-102A-4754-BCC0-4298643A3C51}" type="pres">
      <dgm:prSet presAssocID="{2B82D412-0D4D-4764-91E0-34D17D1B7653}" presName="sibTrans" presStyleLbl="sibTrans1D1" presStyleIdx="1" presStyleCnt="4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  <dgm:t>
        <a:bodyPr/>
        <a:lstStyle/>
        <a:p>
          <a:endParaRPr lang="en-US"/>
        </a:p>
      </dgm:t>
    </dgm:pt>
    <dgm:pt modelId="{115F2A18-912C-4933-A5B8-C908F5EB8A0A}" type="pres">
      <dgm:prSet presAssocID="{42612AD4-64F9-4E70-AB04-B77BD03A36B0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  <dgm:t>
        <a:bodyPr/>
        <a:lstStyle/>
        <a:p>
          <a:endParaRPr lang="en-US"/>
        </a:p>
      </dgm:t>
    </dgm:pt>
    <dgm:pt modelId="{C7223497-03F1-4F92-8A8F-44BCBFB3D581}" type="pres">
      <dgm:prSet presAssocID="{2663EFD7-4B74-42E1-A785-8AFB389680D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2A0CAB1-D5C3-4427-8F4F-DDBC4FF57299}" srcId="{217018E2-8CDD-44C3-AFF3-DB20EBE09DD2}" destId="{454FEC1E-FE52-4CE2-A790-7F7CA54886FC}" srcOrd="3" destOrd="0" parTransId="{C5E33955-B37D-44C6-8B02-562598E19C9C}" sibTransId="{2663EFD7-4B74-42E1-A785-8AFB389680D3}"/>
    <dgm:cxn modelId="{58428425-9D2A-4145-ABFF-9A4EA9DE1B48}" srcId="{217018E2-8CDD-44C3-AFF3-DB20EBE09DD2}" destId="{839B06DC-45C1-42DE-86C6-138603DAB971}" srcOrd="2" destOrd="0" parTransId="{8397F7C1-C4C1-41A5-9C64-6F116C44830A}" sibTransId="{42612AD4-64F9-4E70-AB04-B77BD03A36B0}"/>
    <dgm:cxn modelId="{D73B55C0-7130-49D5-9C63-0315ED20A40C}" srcId="{217018E2-8CDD-44C3-AFF3-DB20EBE09DD2}" destId="{E97A8FEE-FB8A-4402-913F-B2B3A2C9B7F9}" srcOrd="1" destOrd="0" parTransId="{920FB79A-BBCD-4390-9724-6324B7E6E03F}" sibTransId="{2B82D412-0D4D-4764-91E0-34D17D1B7653}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5FD4AF08-3D03-4FE5-A565-7D6DC394D2C5}" type="presOf" srcId="{42612AD4-64F9-4E70-AB04-B77BD03A36B0}" destId="{115F2A18-912C-4933-A5B8-C908F5EB8A0A}" srcOrd="0" destOrd="0" presId="urn:microsoft.com/office/officeart/2005/8/layout/cycle6"/>
    <dgm:cxn modelId="{54B758AA-7D97-483D-A64B-6853B70D3520}" type="presOf" srcId="{217018E2-8CDD-44C3-AFF3-DB20EBE09DD2}" destId="{9ECA7F73-B23E-4862-988F-37A166B4CB8D}" srcOrd="0" destOrd="0" presId="urn:microsoft.com/office/officeart/2005/8/layout/cycle6"/>
    <dgm:cxn modelId="{C68198AD-C346-4618-84CF-12E1EE4B316F}" type="presOf" srcId="{BD13988A-DCC6-4DCF-BE85-2109D8A8E567}" destId="{D1DBFF9C-C8DA-4164-A099-1AF4AFCC83B0}" srcOrd="0" destOrd="0" presId="urn:microsoft.com/office/officeart/2005/8/layout/cycle6"/>
    <dgm:cxn modelId="{5E852136-1D17-488C-B13B-B64C545B6410}" type="presOf" srcId="{454FEC1E-FE52-4CE2-A790-7F7CA54886FC}" destId="{6895EBC6-C279-4740-AC8F-0058ACD7FD4A}" srcOrd="0" destOrd="0" presId="urn:microsoft.com/office/officeart/2005/8/layout/cycle6"/>
    <dgm:cxn modelId="{2A01C826-D8FE-40FD-8C3C-14FDD7FA5A83}" type="presOf" srcId="{839B06DC-45C1-42DE-86C6-138603DAB971}" destId="{9484B27B-6F09-44BE-BEC2-E0651F89703F}" srcOrd="0" destOrd="0" presId="urn:microsoft.com/office/officeart/2005/8/layout/cycle6"/>
    <dgm:cxn modelId="{420A0855-CF93-4CFD-B002-414023DE4A76}" type="presOf" srcId="{E97A8FEE-FB8A-4402-913F-B2B3A2C9B7F9}" destId="{747E2DCE-7322-4998-B05C-2526453FBE2C}" srcOrd="0" destOrd="0" presId="urn:microsoft.com/office/officeart/2005/8/layout/cycle6"/>
    <dgm:cxn modelId="{7DACD4A8-68D2-4F6F-86C3-92E173FB12DB}" type="presOf" srcId="{2663EFD7-4B74-42E1-A785-8AFB389680D3}" destId="{C7223497-03F1-4F92-8A8F-44BCBFB3D581}" srcOrd="0" destOrd="0" presId="urn:microsoft.com/office/officeart/2005/8/layout/cycle6"/>
    <dgm:cxn modelId="{629CC9BD-6CED-412E-A171-2CF4174B9555}" type="presOf" srcId="{CF04C36C-0475-49F6-BFB1-379C049298B3}" destId="{45E3148B-614D-4664-AFCD-5A70EBB1F228}" srcOrd="0" destOrd="0" presId="urn:microsoft.com/office/officeart/2005/8/layout/cycle6"/>
    <dgm:cxn modelId="{80A59A56-7C1C-43AA-9A5D-558A40ED2809}" type="presOf" srcId="{2B82D412-0D4D-4764-91E0-34D17D1B7653}" destId="{CB6BF98B-102A-4754-BCC0-4298643A3C51}" srcOrd="0" destOrd="0" presId="urn:microsoft.com/office/officeart/2005/8/layout/cycle6"/>
    <dgm:cxn modelId="{4CEE343B-1C9E-421E-8B1E-93DCCC3F3BCB}" type="presParOf" srcId="{9ECA7F73-B23E-4862-988F-37A166B4CB8D}" destId="{45E3148B-614D-4664-AFCD-5A70EBB1F228}" srcOrd="0" destOrd="0" presId="urn:microsoft.com/office/officeart/2005/8/layout/cycle6"/>
    <dgm:cxn modelId="{2BC53889-55D8-4989-9EB3-A541EF96AEC1}" type="presParOf" srcId="{9ECA7F73-B23E-4862-988F-37A166B4CB8D}" destId="{8B395F22-5B69-41FE-9989-068A0D756AF1}" srcOrd="1" destOrd="0" presId="urn:microsoft.com/office/officeart/2005/8/layout/cycle6"/>
    <dgm:cxn modelId="{EDCD0339-C26D-446C-BDF0-144CD6A89AA9}" type="presParOf" srcId="{9ECA7F73-B23E-4862-988F-37A166B4CB8D}" destId="{D1DBFF9C-C8DA-4164-A099-1AF4AFCC83B0}" srcOrd="2" destOrd="0" presId="urn:microsoft.com/office/officeart/2005/8/layout/cycle6"/>
    <dgm:cxn modelId="{104631CE-46A1-4FFA-B536-FC1060D09FE9}" type="presParOf" srcId="{9ECA7F73-B23E-4862-988F-37A166B4CB8D}" destId="{747E2DCE-7322-4998-B05C-2526453FBE2C}" srcOrd="3" destOrd="0" presId="urn:microsoft.com/office/officeart/2005/8/layout/cycle6"/>
    <dgm:cxn modelId="{87FF0EC7-A791-4696-B62F-85EE024B0CFF}" type="presParOf" srcId="{9ECA7F73-B23E-4862-988F-37A166B4CB8D}" destId="{3B988028-CD67-438E-8706-4E738CA59845}" srcOrd="4" destOrd="0" presId="urn:microsoft.com/office/officeart/2005/8/layout/cycle6"/>
    <dgm:cxn modelId="{1798E0F1-578A-41B4-BDDC-590F3E7A095A}" type="presParOf" srcId="{9ECA7F73-B23E-4862-988F-37A166B4CB8D}" destId="{CB6BF98B-102A-4754-BCC0-4298643A3C51}" srcOrd="5" destOrd="0" presId="urn:microsoft.com/office/officeart/2005/8/layout/cycle6"/>
    <dgm:cxn modelId="{94154D4B-C33F-4E6A-920E-D789B1788815}" type="presParOf" srcId="{9ECA7F73-B23E-4862-988F-37A166B4CB8D}" destId="{9484B27B-6F09-44BE-BEC2-E0651F89703F}" srcOrd="6" destOrd="0" presId="urn:microsoft.com/office/officeart/2005/8/layout/cycle6"/>
    <dgm:cxn modelId="{30DB6705-EF09-4BC9-9500-32004892E8B5}" type="presParOf" srcId="{9ECA7F73-B23E-4862-988F-37A166B4CB8D}" destId="{ECA68EA2-37CD-4056-A04F-1D4F8A3CC3EC}" srcOrd="7" destOrd="0" presId="urn:microsoft.com/office/officeart/2005/8/layout/cycle6"/>
    <dgm:cxn modelId="{77A5A0B0-DFE5-4DBA-802C-3E808B114830}" type="presParOf" srcId="{9ECA7F73-B23E-4862-988F-37A166B4CB8D}" destId="{115F2A18-912C-4933-A5B8-C908F5EB8A0A}" srcOrd="8" destOrd="0" presId="urn:microsoft.com/office/officeart/2005/8/layout/cycle6"/>
    <dgm:cxn modelId="{32931344-7AF1-49B2-B886-A8FB8BCA8670}" type="presParOf" srcId="{9ECA7F73-B23E-4862-988F-37A166B4CB8D}" destId="{6895EBC6-C279-4740-AC8F-0058ACD7FD4A}" srcOrd="9" destOrd="0" presId="urn:microsoft.com/office/officeart/2005/8/layout/cycle6"/>
    <dgm:cxn modelId="{A8085B9C-510C-4EB7-BF59-4D06F8EFED54}" type="presParOf" srcId="{9ECA7F73-B23E-4862-988F-37A166B4CB8D}" destId="{ADD30746-3148-466C-AD57-099B1B008DC1}" srcOrd="10" destOrd="0" presId="urn:microsoft.com/office/officeart/2005/8/layout/cycle6"/>
    <dgm:cxn modelId="{75D9DFB0-2C5F-4B85-97E5-C2C859CECDCA}" type="presParOf" srcId="{9ECA7F73-B23E-4862-988F-37A166B4CB8D}" destId="{C7223497-03F1-4F92-8A8F-44BCBFB3D581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974526" y="0"/>
          <a:ext cx="3577828" cy="35778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314420" y="339893"/>
          <a:ext cx="1395352" cy="13953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ASP.NET MVC</a:t>
          </a:r>
          <a:endParaRPr lang="en-US" sz="2400" kern="1200" dirty="0"/>
        </a:p>
      </dsp:txBody>
      <dsp:txXfrm>
        <a:off x="1382535" y="408008"/>
        <a:ext cx="1259122" cy="1259122"/>
      </dsp:txXfrm>
    </dsp:sp>
    <dsp:sp modelId="{BF86F235-2F6A-4B33-B695-10D15CF9CE3C}">
      <dsp:nvSpPr>
        <dsp:cNvPr id="0" name=""/>
        <dsp:cNvSpPr/>
      </dsp:nvSpPr>
      <dsp:spPr>
        <a:xfrm>
          <a:off x="2817107" y="339893"/>
          <a:ext cx="1395352" cy="13953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CSLA</a:t>
          </a:r>
          <a:endParaRPr lang="en-US" sz="2400" kern="1200" dirty="0"/>
        </a:p>
      </dsp:txBody>
      <dsp:txXfrm>
        <a:off x="2885222" y="408008"/>
        <a:ext cx="1259122" cy="1259122"/>
      </dsp:txXfrm>
    </dsp:sp>
    <dsp:sp modelId="{817F5B09-DE12-49F4-9FEA-2B7563E4F6D7}">
      <dsp:nvSpPr>
        <dsp:cNvPr id="0" name=""/>
        <dsp:cNvSpPr/>
      </dsp:nvSpPr>
      <dsp:spPr>
        <a:xfrm>
          <a:off x="1314420" y="1842581"/>
          <a:ext cx="1395352" cy="13953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Azure</a:t>
          </a:r>
          <a:endParaRPr lang="en-US" sz="2400" kern="1200" dirty="0"/>
        </a:p>
      </dsp:txBody>
      <dsp:txXfrm>
        <a:off x="1382535" y="1910696"/>
        <a:ext cx="1259122" cy="1259122"/>
      </dsp:txXfrm>
    </dsp:sp>
    <dsp:sp modelId="{5B9F1223-1A61-48F6-A4D5-EE72C4D2AE5D}">
      <dsp:nvSpPr>
        <dsp:cNvPr id="0" name=""/>
        <dsp:cNvSpPr/>
      </dsp:nvSpPr>
      <dsp:spPr>
        <a:xfrm>
          <a:off x="2817107" y="1842581"/>
          <a:ext cx="1395352" cy="13953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SQL Server</a:t>
          </a:r>
          <a:endParaRPr lang="en-US" sz="2400" kern="1200" dirty="0"/>
        </a:p>
      </dsp:txBody>
      <dsp:txXfrm>
        <a:off x="2885222" y="1910696"/>
        <a:ext cx="1259122" cy="1259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123855" y="881"/>
          <a:ext cx="1279170" cy="831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Web</a:t>
          </a:r>
          <a:endParaRPr lang="en-US" sz="2000" kern="1200" dirty="0"/>
        </a:p>
      </dsp:txBody>
      <dsp:txXfrm>
        <a:off x="2164444" y="41470"/>
        <a:ext cx="1197992" cy="750282"/>
      </dsp:txXfrm>
    </dsp:sp>
    <dsp:sp modelId="{D1DBFF9C-C8DA-4164-A099-1AF4AFCC83B0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2021080" y="163046"/>
              </a:moveTo>
              <a:arcTo wR="1372302" hR="1372302" stAng="17892841" swAng="262300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3496157" y="1373183"/>
          <a:ext cx="1279170" cy="8314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Android</a:t>
          </a:r>
          <a:endParaRPr lang="en-US" sz="2000" kern="1200" dirty="0"/>
        </a:p>
      </dsp:txBody>
      <dsp:txXfrm>
        <a:off x="3536746" y="1413772"/>
        <a:ext cx="1197992" cy="750282"/>
      </dsp:txXfrm>
    </dsp:sp>
    <dsp:sp modelId="{CB6BF98B-102A-4754-BCC0-4298643A3C51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2676925" y="1797942"/>
              </a:moveTo>
              <a:arcTo wR="1372302" hR="1372302" stAng="1084152" swAng="262300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2123855" y="2745485"/>
          <a:ext cx="1279170" cy="8314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iOS</a:t>
          </a:r>
          <a:endParaRPr lang="en-US" sz="2000" kern="1200" dirty="0"/>
        </a:p>
      </dsp:txBody>
      <dsp:txXfrm>
        <a:off x="2164444" y="2786074"/>
        <a:ext cx="1197992" cy="750282"/>
      </dsp:txXfrm>
    </dsp:sp>
    <dsp:sp modelId="{115F2A18-912C-4933-A5B8-C908F5EB8A0A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723523" y="2581557"/>
              </a:moveTo>
              <a:arcTo wR="1372302" hR="1372302" stAng="7092841" swAng="262300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751553" y="1373183"/>
          <a:ext cx="1279170" cy="831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Windows</a:t>
          </a:r>
          <a:endParaRPr lang="en-US" sz="2000" kern="1200" dirty="0"/>
        </a:p>
      </dsp:txBody>
      <dsp:txXfrm>
        <a:off x="792142" y="1413772"/>
        <a:ext cx="1197992" cy="750282"/>
      </dsp:txXfrm>
    </dsp:sp>
    <dsp:sp modelId="{C7223497-03F1-4F92-8A8F-44BCBFB3D581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67678" y="946661"/>
              </a:moveTo>
              <a:arcTo wR="1372302" hR="1372302" stAng="11884152" swAng="262300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Modern Apps Live! Las Vegas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</a:p>
          <a:p>
            <a:r>
              <a:rPr lang="en-US" dirty="0" err="1" smtClean="0"/>
              <a:t>MyVote</a:t>
            </a:r>
            <a:r>
              <a:rPr lang="en-US" baseline="0" dirty="0" smtClean="0"/>
              <a:t> is a multi-platform voting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create a poll, take a poll, and see the results of polls.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Polls can have images and they are stored in Azure Blob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signs up, they fill out some basic info. This allows us to do some demographic data mining.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IAAS – Server and VM needs</a:t>
            </a:r>
          </a:p>
          <a:p>
            <a:r>
              <a:rPr lang="en-US" dirty="0" smtClean="0"/>
              <a:t>PAAS</a:t>
            </a:r>
            <a:r>
              <a:rPr lang="en-US" baseline="0" dirty="0" smtClean="0"/>
              <a:t> – Websites and SQL Server</a:t>
            </a:r>
          </a:p>
          <a:p>
            <a:r>
              <a:rPr lang="en-US" baseline="0" dirty="0" smtClean="0"/>
              <a:t>SAAS – Web Apps hosted with Azure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</a:p>
          <a:p>
            <a:r>
              <a:rPr lang="en-US" dirty="0" err="1" smtClean="0"/>
              <a:t>MyVote</a:t>
            </a:r>
            <a:r>
              <a:rPr lang="en-US" baseline="0" dirty="0" smtClean="0"/>
              <a:t> is a multi-platform voting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create a poll, take a poll, and see the results of polls.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Polls can have images and they are stored in Azure Blob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signs up, they fill out some basic info. This allows us to do some demographic data mining.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4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hosting as well as blob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66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enic/myvot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2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err="1" smtClean="0">
                <a:solidFill>
                  <a:schemeClr val="accent2"/>
                </a:solidFill>
                <a:latin typeface="Arial" charset="0"/>
              </a:rPr>
              <a:t>Magenic</a:t>
            </a:r>
            <a:endParaRPr lang="en-US" sz="2400" b="1" dirty="0" smtClean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accent2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bg2"/>
                </a:solidFill>
                <a:effectLst/>
              </a:rPr>
              <a:t>Leveraging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space</a:t>
            </a:r>
          </a:p>
          <a:p>
            <a:r>
              <a:rPr lang="en-US" dirty="0" smtClean="0"/>
              <a:t>Redundancy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Fees scale with usage</a:t>
            </a:r>
          </a:p>
          <a:p>
            <a:r>
              <a:rPr lang="en-US" dirty="0" smtClean="0"/>
              <a:t>Accessible via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 Modern App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823"/>
            <a:ext cx="7056783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8981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8981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197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197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UWP </a:t>
            </a:r>
            <a:r>
              <a:rPr lang="en-US" sz="1300" dirty="0">
                <a:solidFill>
                  <a:prstClr val="white"/>
                </a:solidFill>
              </a:rPr>
              <a:t>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1979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8981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756587" y="2087419"/>
            <a:ext cx="1104906" cy="884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621011" y="2087420"/>
            <a:ext cx="427755" cy="85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880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3880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3880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endCxn id="7" idx="0"/>
          </p:cNvCxnSpPr>
          <p:nvPr/>
        </p:nvCxnSpPr>
        <p:spPr>
          <a:xfrm flipH="1">
            <a:off x="4955065" y="2095590"/>
            <a:ext cx="1287646" cy="87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0980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0980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905768" y="2087419"/>
            <a:ext cx="285232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687255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836239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97815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0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11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36" y="2038350"/>
            <a:ext cx="380377" cy="3803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63013" y="3409950"/>
            <a:ext cx="437024" cy="381934"/>
            <a:chOff x="9604388" y="4349919"/>
            <a:chExt cx="1080338" cy="931326"/>
          </a:xfrm>
        </p:grpSpPr>
        <p:sp>
          <p:nvSpPr>
            <p:cNvPr id="6" name="Hexagon 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886200" y="2722437"/>
            <a:ext cx="414872" cy="380000"/>
            <a:chOff x="10552655" y="3795352"/>
            <a:chExt cx="1080338" cy="931326"/>
          </a:xfrm>
        </p:grpSpPr>
        <p:sp>
          <p:nvSpPr>
            <p:cNvPr id="9" name="Hexagon 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876800" y="2715662"/>
            <a:ext cx="414872" cy="372974"/>
            <a:chOff x="10550539" y="4872736"/>
            <a:chExt cx="1080338" cy="931326"/>
          </a:xfrm>
        </p:grpSpPr>
        <p:sp>
          <p:nvSpPr>
            <p:cNvPr id="16" name="Hexagon 15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1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From the ground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 smtClean="0"/>
          </a:p>
          <a:p>
            <a:pPr lvl="1"/>
            <a:r>
              <a:rPr lang="en-US" dirty="0" smtClean="0"/>
              <a:t>      SQL Server Database</a:t>
            </a:r>
          </a:p>
          <a:p>
            <a:pPr lvl="1"/>
            <a:r>
              <a:rPr lang="en-US" dirty="0" smtClean="0"/>
              <a:t>      Blob Storage</a:t>
            </a:r>
          </a:p>
          <a:p>
            <a:pPr lvl="1"/>
            <a:r>
              <a:rPr lang="en-US" dirty="0" smtClean="0"/>
              <a:t>      Mobile </a:t>
            </a:r>
            <a:r>
              <a:rPr lang="en-US" dirty="0" smtClean="0"/>
              <a:t>Services/Mobile Apps</a:t>
            </a:r>
            <a:endParaRPr lang="en-US" dirty="0" smtClean="0"/>
          </a:p>
          <a:p>
            <a:pPr lvl="1"/>
            <a:r>
              <a:rPr lang="en-US" dirty="0" smtClean="0"/>
              <a:t>      Website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59462"/>
            <a:ext cx="444523" cy="444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6" y="3369644"/>
            <a:ext cx="444523" cy="444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8" y="1852904"/>
            <a:ext cx="444523" cy="4445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397" y="2356183"/>
            <a:ext cx="44452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r>
              <a:rPr lang="en-US" dirty="0" smtClean="0"/>
              <a:t> server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Data Tools (SSDT)</a:t>
            </a:r>
          </a:p>
          <a:p>
            <a:pPr lvl="1"/>
            <a:r>
              <a:rPr lang="en-US" dirty="0" smtClean="0"/>
              <a:t>Create Visual Studio Database Project</a:t>
            </a:r>
          </a:p>
          <a:p>
            <a:pPr lvl="2"/>
            <a:r>
              <a:rPr lang="en-US" dirty="0" smtClean="0"/>
              <a:t>Can check into source control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devs</a:t>
            </a:r>
            <a:r>
              <a:rPr lang="en-US" dirty="0" smtClean="0"/>
              <a:t> have access</a:t>
            </a:r>
          </a:p>
          <a:p>
            <a:pPr lvl="2"/>
            <a:r>
              <a:rPr lang="en-US" dirty="0" smtClean="0"/>
              <a:t>Can publish right from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0251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/>
              <a:t>Target Platform: Microsoft Azure SQL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962150"/>
            <a:ext cx="8048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Server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6424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Poll Images as Blobs</a:t>
            </a:r>
          </a:p>
          <a:p>
            <a:r>
              <a:rPr lang="en-US" dirty="0" smtClean="0"/>
              <a:t>Give upload access on-demand</a:t>
            </a:r>
          </a:p>
          <a:p>
            <a:pPr lvl="1"/>
            <a:r>
              <a:rPr lang="en-US" dirty="0" smtClean="0"/>
              <a:t>Generate Storage Access Security (SAS)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</a:t>
            </a:r>
            <a:r>
              <a:rPr lang="en-US" dirty="0" smtClean="0"/>
              <a:t>Options For Apps</a:t>
            </a:r>
            <a:endParaRPr lang="en-US" dirty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2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16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  <a:p>
            <a:r>
              <a:rPr lang="en-US" dirty="0"/>
              <a:t>Web API</a:t>
            </a:r>
          </a:p>
          <a:p>
            <a:r>
              <a:rPr lang="en-US" dirty="0"/>
              <a:t>Hosts</a:t>
            </a:r>
          </a:p>
          <a:p>
            <a:pPr lvl="1"/>
            <a:r>
              <a:rPr lang="en-US" dirty="0"/>
              <a:t>CSLA </a:t>
            </a:r>
            <a:r>
              <a:rPr lang="en-US" dirty="0" err="1"/>
              <a:t>DataPortal</a:t>
            </a:r>
            <a:endParaRPr lang="en-US" dirty="0"/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29995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Offerings Overview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MyVote</a:t>
            </a:r>
            <a:r>
              <a:rPr lang="en-US" dirty="0" smtClean="0"/>
              <a:t> Leverages Azure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34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Mobile </a:t>
            </a:r>
            <a:r>
              <a:rPr lang="en-US" dirty="0" smtClean="0"/>
              <a:t>Services/</a:t>
            </a:r>
            <a:br>
              <a:rPr lang="en-US" dirty="0" smtClean="0"/>
            </a:br>
            <a:r>
              <a:rPr lang="en-US" dirty="0" smtClean="0"/>
              <a:t>Azure Mobile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Website configured for Mobile apps</a:t>
            </a:r>
          </a:p>
          <a:p>
            <a:pPr lvl="1"/>
            <a:r>
              <a:rPr lang="en-US" dirty="0" smtClean="0"/>
              <a:t>Web API</a:t>
            </a:r>
          </a:p>
          <a:p>
            <a:pPr lvl="1"/>
            <a:r>
              <a:rPr lang="en-US" dirty="0" smtClean="0"/>
              <a:t>Authentication</a:t>
            </a:r>
          </a:p>
          <a:p>
            <a:r>
              <a:rPr lang="en-US" dirty="0" smtClean="0"/>
              <a:t>Can check into Source Control</a:t>
            </a:r>
          </a:p>
          <a:p>
            <a:r>
              <a:rPr lang="en-US" dirty="0" smtClean="0"/>
              <a:t>Can debug on server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MobileAppController</a:t>
            </a:r>
            <a:r>
              <a:rPr lang="en-US" dirty="0" smtClean="0"/>
              <a:t>] Attribute on Controller</a:t>
            </a:r>
          </a:p>
          <a:p>
            <a:pPr lvl="1"/>
            <a:r>
              <a:rPr lang="en-US" dirty="0" smtClean="0"/>
              <a:t>Registers route</a:t>
            </a:r>
          </a:p>
          <a:p>
            <a:pPr lvl="1"/>
            <a:r>
              <a:rPr lang="en-US" dirty="0" smtClean="0"/>
              <a:t>Sets up Mobile Apps JSON </a:t>
            </a:r>
            <a:r>
              <a:rPr lang="en-US" dirty="0" err="1" smtClean="0"/>
              <a:t>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8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 project in Visual Studio</a:t>
            </a:r>
          </a:p>
          <a:p>
            <a:pPr lvl="1"/>
            <a:r>
              <a:rPr lang="en-US" dirty="0" smtClean="0"/>
              <a:t>Add SAS key generation code</a:t>
            </a:r>
          </a:p>
          <a:p>
            <a:pPr lvl="1"/>
            <a:r>
              <a:rPr lang="en-US" dirty="0" smtClean="0"/>
              <a:t>Check into source control</a:t>
            </a:r>
          </a:p>
          <a:p>
            <a:pPr lvl="1"/>
            <a:r>
              <a:rPr lang="en-US" dirty="0" smtClean="0"/>
              <a:t>Can remotely debug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353" y="1200150"/>
            <a:ext cx="524129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1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10,000 </a:t>
            </a:r>
            <a:r>
              <a:rPr lang="en-US" dirty="0" err="1" smtClean="0">
                <a:solidFill>
                  <a:schemeClr val="accent3"/>
                </a:solidFill>
              </a:rPr>
              <a:t>ft</a:t>
            </a:r>
            <a:r>
              <a:rPr lang="en-US" dirty="0" smtClean="0">
                <a:solidFill>
                  <a:schemeClr val="accent3"/>
                </a:solidFill>
              </a:rPr>
              <a:t> View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5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Source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github.com/magenic/myvote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9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- 10,000 </a:t>
            </a:r>
            <a:r>
              <a:rPr lang="en-US" dirty="0" err="1" smtClean="0"/>
              <a:t>ft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IAAS – Infrastructure as a Service</a:t>
            </a:r>
          </a:p>
          <a:p>
            <a:r>
              <a:rPr lang="en-US" dirty="0" smtClean="0"/>
              <a:t>PAAS – Platform as a Service</a:t>
            </a:r>
          </a:p>
          <a:p>
            <a:r>
              <a:rPr lang="en-US" dirty="0" smtClean="0"/>
              <a:t>SAAS – Software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Redundancy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Manageability</a:t>
            </a:r>
          </a:p>
        </p:txBody>
      </p:sp>
    </p:spTree>
    <p:extLst>
      <p:ext uri="{BB962C8B-B14F-4D97-AF65-F5344CB8AC3E}">
        <p14:creationId xmlns:p14="http://schemas.microsoft.com/office/powerpoint/2010/main" val="4192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and Linux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Built-in load balancing</a:t>
            </a:r>
          </a:p>
          <a:p>
            <a:r>
              <a:rPr lang="en-US" dirty="0" smtClean="0"/>
              <a:t>Provisioned with a button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4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Auto-scalable APIs</a:t>
            </a:r>
          </a:p>
          <a:p>
            <a:r>
              <a:rPr lang="en-US" dirty="0" smtClean="0"/>
              <a:t>Create staging environments</a:t>
            </a:r>
          </a:p>
          <a:p>
            <a:r>
              <a:rPr lang="en-US" dirty="0" smtClean="0"/>
              <a:t>Integration with Visual Studio</a:t>
            </a:r>
          </a:p>
          <a:p>
            <a:r>
              <a:rPr lang="en-US" dirty="0" smtClean="0"/>
              <a:t>Templates with different focuses</a:t>
            </a:r>
          </a:p>
          <a:p>
            <a:pPr lvl="1"/>
            <a:r>
              <a:rPr lang="en-US" dirty="0" smtClean="0"/>
              <a:t>Web Apps</a:t>
            </a:r>
          </a:p>
          <a:p>
            <a:pPr lvl="1"/>
            <a:r>
              <a:rPr lang="en-US" dirty="0" smtClean="0"/>
              <a:t>Mobile Apps</a:t>
            </a:r>
          </a:p>
          <a:p>
            <a:pPr lvl="1"/>
            <a:r>
              <a:rPr lang="en-US" dirty="0" smtClean="0"/>
              <a:t>API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2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Replicated</a:t>
            </a:r>
          </a:p>
          <a:p>
            <a:r>
              <a:rPr lang="en-US" dirty="0" smtClean="0"/>
              <a:t>Manage with SQL Server Management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4066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812</Words>
  <Application>Microsoft Office PowerPoint</Application>
  <PresentationFormat>On-screen Show (16:9)</PresentationFormat>
  <Paragraphs>241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Visual Studio Live! Redmond 2014</vt:lpstr>
      <vt:lpstr>Custom Design</vt:lpstr>
      <vt:lpstr>PowerPoint Presentation</vt:lpstr>
      <vt:lpstr>Brent Edwards</vt:lpstr>
      <vt:lpstr>What We Will Cover</vt:lpstr>
      <vt:lpstr>Microsoft Azure</vt:lpstr>
      <vt:lpstr>Azure - 10,000 ft View</vt:lpstr>
      <vt:lpstr>Azure Benefits</vt:lpstr>
      <vt:lpstr>Virtual Machines</vt:lpstr>
      <vt:lpstr>Cloud Services</vt:lpstr>
      <vt:lpstr>SQL Databases</vt:lpstr>
      <vt:lpstr>Storage</vt:lpstr>
      <vt:lpstr>MyVote</vt:lpstr>
      <vt:lpstr>MyVote App Architecture</vt:lpstr>
      <vt:lpstr>MyVote Server Technologies</vt:lpstr>
      <vt:lpstr>MyVote Client Platforms</vt:lpstr>
      <vt:lpstr>Myvote From the ground up</vt:lpstr>
      <vt:lpstr>Azure</vt:lpstr>
      <vt:lpstr>Azure sql server database</vt:lpstr>
      <vt:lpstr>Azure SQL Server</vt:lpstr>
      <vt:lpstr>Azure SQL Server</vt:lpstr>
      <vt:lpstr>Azure SQL Server Database</vt:lpstr>
      <vt:lpstr>Azure storage</vt:lpstr>
      <vt:lpstr>Blob Storage</vt:lpstr>
      <vt:lpstr>Storage Access Security (SAS)</vt:lpstr>
      <vt:lpstr>Azure Storage</vt:lpstr>
      <vt:lpstr>Windows Azure Storage Library</vt:lpstr>
      <vt:lpstr>REST API</vt:lpstr>
      <vt:lpstr>Azure blob storage</vt:lpstr>
      <vt:lpstr>Azure Websites</vt:lpstr>
      <vt:lpstr>Azure Websites</vt:lpstr>
      <vt:lpstr>Azure Mobile Services/ Azure Mobile Apps</vt:lpstr>
      <vt:lpstr>Azure Mobile Services</vt:lpstr>
      <vt:lpstr>Azure Mobile Apps</vt:lpstr>
      <vt:lpstr>Web API</vt:lpstr>
      <vt:lpstr>Authentication</vt:lpstr>
      <vt:lpstr>Authentication</vt:lpstr>
      <vt:lpstr>Push Notifications</vt:lpstr>
      <vt:lpstr>Azure Mobile Services</vt:lpstr>
      <vt:lpstr>Azure Mobile Services</vt:lpstr>
      <vt:lpstr>Azure Mobile Services</vt:lpstr>
      <vt:lpstr>Info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2016-03-09T23:30:52Z</dcterms:modified>
</cp:coreProperties>
</file>