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82" r:id="rId2"/>
  </p:sldMasterIdLst>
  <p:notesMasterIdLst>
    <p:notesMasterId r:id="rId65"/>
  </p:notesMasterIdLst>
  <p:handoutMasterIdLst>
    <p:handoutMasterId r:id="rId66"/>
  </p:handoutMasterIdLst>
  <p:sldIdLst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310" r:id="rId21"/>
    <p:sldId id="327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311" r:id="rId31"/>
    <p:sldId id="313" r:id="rId32"/>
    <p:sldId id="312" r:id="rId33"/>
    <p:sldId id="314" r:id="rId34"/>
    <p:sldId id="315" r:id="rId35"/>
    <p:sldId id="316" r:id="rId36"/>
    <p:sldId id="317" r:id="rId37"/>
    <p:sldId id="318" r:id="rId38"/>
    <p:sldId id="319" r:id="rId39"/>
    <p:sldId id="320" r:id="rId40"/>
    <p:sldId id="321" r:id="rId41"/>
    <p:sldId id="322" r:id="rId42"/>
    <p:sldId id="323" r:id="rId43"/>
    <p:sldId id="324" r:id="rId44"/>
    <p:sldId id="325" r:id="rId45"/>
    <p:sldId id="326" r:id="rId46"/>
    <p:sldId id="290" r:id="rId47"/>
    <p:sldId id="291" r:id="rId48"/>
    <p:sldId id="292" r:id="rId49"/>
    <p:sldId id="293" r:id="rId50"/>
    <p:sldId id="294" r:id="rId51"/>
    <p:sldId id="295" r:id="rId52"/>
    <p:sldId id="296" r:id="rId53"/>
    <p:sldId id="297" r:id="rId54"/>
    <p:sldId id="298" r:id="rId55"/>
    <p:sldId id="299" r:id="rId56"/>
    <p:sldId id="303" r:id="rId57"/>
    <p:sldId id="304" r:id="rId58"/>
    <p:sldId id="305" r:id="rId59"/>
    <p:sldId id="306" r:id="rId60"/>
    <p:sldId id="307" r:id="rId61"/>
    <p:sldId id="308" r:id="rId62"/>
    <p:sldId id="288" r:id="rId63"/>
    <p:sldId id="289" r:id="rId6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8">
          <p15:clr>
            <a:srgbClr val="A4A3A4"/>
          </p15:clr>
        </p15:guide>
        <p15:guide id="2" orient="horz" pos="2820">
          <p15:clr>
            <a:srgbClr val="A4A3A4"/>
          </p15:clr>
        </p15:guide>
        <p15:guide id="3" pos="2880">
          <p15:clr>
            <a:srgbClr val="A4A3A4"/>
          </p15:clr>
        </p15:guide>
        <p15:guide id="4" pos="56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64A2"/>
    <a:srgbClr val="6179A8"/>
    <a:srgbClr val="5EAFA6"/>
    <a:srgbClr val="5CB565"/>
    <a:srgbClr val="F77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45" autoAdjust="0"/>
    <p:restoredTop sz="87600" autoAdjust="0"/>
  </p:normalViewPr>
  <p:slideViewPr>
    <p:cSldViewPr>
      <p:cViewPr varScale="1">
        <p:scale>
          <a:sx n="81" d="100"/>
          <a:sy n="81" d="100"/>
        </p:scale>
        <p:origin x="204" y="60"/>
      </p:cViewPr>
      <p:guideLst>
        <p:guide orient="horz" pos="708"/>
        <p:guide orient="horz" pos="2820"/>
        <p:guide pos="2880"/>
        <p:guide pos="56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-174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1300" b="1" dirty="0">
                <a:latin typeface="Arial" pitchFamily="34" charset="0"/>
                <a:cs typeface="Arial" pitchFamily="34" charset="0"/>
              </a:rPr>
              <a:t>Modern Apps Live! Las Vegas 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5626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43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2ECFD-0169-4599-A79A-8C44AB4A932C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26DE0-BACA-4EA0-B73F-CC7DC1D7F4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38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95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MyVoteApp</a:t>
            </a:r>
            <a:r>
              <a:rPr lang="en-US" dirty="0" smtClean="0"/>
              <a:t> to wire up custom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MvxAppStart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30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80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78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33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842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742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102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5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559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695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487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457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632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199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7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97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0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25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7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0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75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066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288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29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64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  <p:sldLayoutId id="2147483676" r:id="rId13"/>
    <p:sldLayoutId id="2147483677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4F81BD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3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msdn.microsoft.com/library/windows/apps/windows.ui.xaml.controls.relativepanel.asp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msdn.microsoft.com/en-us/library/windows/apps/dn997787.aspx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msdn.microsoft.com/en-us/library/windows/apps/dn449149.aspx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msdn.microsoft.com/en-us/library/windows/apps/hh465302.aspx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msdn.microsoft.com/en-us/library/windows/apps/dn997761.aspx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msdn.microsoft.com/en-us/library/windows/apps/dn997765.aspx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msdn.microsoft.com/en-us/library/windows/apps/dn997766.aspx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msdn.microsoft.com/en-us/library/windows/apps/dn997788.aspx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msdn.microsoft.com/en-us/library/windows/apps/dn894631.aspx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msdn.microsoft.com/en-us/library/windows/apps/dn894631.aspx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genic/myvote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022725" y="2571750"/>
            <a:ext cx="3987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algn="r" eaLnBrk="1" hangingPunct="1">
              <a:defRPr/>
            </a:pPr>
            <a:r>
              <a:rPr lang="en-US" sz="3200" b="1" dirty="0" smtClean="0">
                <a:solidFill>
                  <a:schemeClr val="accent2"/>
                </a:solidFill>
                <a:latin typeface="Arial" charset="0"/>
                <a:cs typeface="+mn-cs"/>
              </a:rPr>
              <a:t>Brent Edwards</a:t>
            </a:r>
            <a:endParaRPr lang="en-US" sz="2800" b="1" dirty="0">
              <a:solidFill>
                <a:schemeClr val="accent2"/>
              </a:solidFill>
              <a:latin typeface="Arial" charset="0"/>
              <a:cs typeface="+mn-cs"/>
            </a:endParaRPr>
          </a:p>
          <a:p>
            <a:pPr algn="r">
              <a:defRPr/>
            </a:pPr>
            <a:r>
              <a:rPr lang="en-US" sz="2400" b="1" dirty="0" smtClean="0">
                <a:solidFill>
                  <a:schemeClr val="accent2"/>
                </a:solidFill>
                <a:latin typeface="Arial" charset="0"/>
              </a:rPr>
              <a:t>Principal Lead Consultant</a:t>
            </a:r>
          </a:p>
          <a:p>
            <a:pPr algn="r">
              <a:defRPr/>
            </a:pPr>
            <a:r>
              <a:rPr lang="en-US" sz="2400" b="1" dirty="0" err="1" smtClean="0">
                <a:solidFill>
                  <a:schemeClr val="accent2"/>
                </a:solidFill>
                <a:latin typeface="Arial" charset="0"/>
              </a:rPr>
              <a:t>Magenic</a:t>
            </a:r>
            <a:endParaRPr lang="en-US" sz="2400" b="1" dirty="0" smtClean="0">
              <a:solidFill>
                <a:schemeClr val="accent2"/>
              </a:solidFill>
              <a:latin typeface="Arial" charset="0"/>
            </a:endParaRPr>
          </a:p>
          <a:p>
            <a:pPr eaLnBrk="1" hangingPunct="1">
              <a:defRPr/>
            </a:pPr>
            <a:endParaRPr lang="en-US" b="1" dirty="0">
              <a:solidFill>
                <a:schemeClr val="accent2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sz="1400" dirty="0">
              <a:solidFill>
                <a:schemeClr val="accent2"/>
              </a:solidFill>
              <a:latin typeface="Times New Roman" pitchFamily="28" charset="0"/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410077" y="3982819"/>
            <a:ext cx="36671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algn="r"/>
            <a:r>
              <a:rPr lang="en-US" sz="2000" dirty="0">
                <a:solidFill>
                  <a:schemeClr val="accent1"/>
                </a:solidFill>
                <a:latin typeface="Arial" charset="0"/>
              </a:rPr>
              <a:t>Level: </a:t>
            </a:r>
            <a:r>
              <a:rPr lang="en-US" sz="2000" dirty="0" smtClean="0">
                <a:solidFill>
                  <a:schemeClr val="accent1"/>
                </a:solidFill>
                <a:latin typeface="Arial" charset="0"/>
              </a:rPr>
              <a:t>Intermediate</a:t>
            </a:r>
            <a:endParaRPr lang="en-US" sz="2000" dirty="0">
              <a:solidFill>
                <a:schemeClr val="accent1"/>
              </a:solidFill>
              <a:latin typeface="Arial" charset="0"/>
            </a:endParaRPr>
          </a:p>
          <a:p>
            <a:pPr algn="r"/>
            <a:endParaRPr lang="en-US" b="1" dirty="0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289050"/>
            <a:ext cx="76200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92100"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ctr" anchorCtr="0" compatLnSpc="1">
            <a:prstTxWarp prst="textNoShape">
              <a:avLst/>
            </a:prstTxWarp>
          </a:bodyPr>
          <a:lstStyle>
            <a:lvl1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2pPr>
            <a:lvl3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3pPr>
            <a:lvl4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4pPr>
            <a:lvl5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5pPr>
            <a:lvl6pPr marL="4572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6pPr>
            <a:lvl7pPr marL="9144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7pPr>
            <a:lvl8pPr marL="13716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8pPr>
            <a:lvl9pPr marL="18288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9pPr>
          </a:lstStyle>
          <a:p>
            <a:pPr algn="r">
              <a:lnSpc>
                <a:spcPct val="80000"/>
              </a:lnSpc>
              <a:defRPr/>
            </a:pPr>
            <a:r>
              <a:rPr lang="en-US" sz="4400" b="1" dirty="0" smtClean="0">
                <a:solidFill>
                  <a:schemeClr val="bg2"/>
                </a:solidFill>
                <a:effectLst/>
              </a:rPr>
              <a:t>Modern App Deep Dive</a:t>
            </a:r>
          </a:p>
          <a:p>
            <a:pPr algn="r">
              <a:lnSpc>
                <a:spcPct val="80000"/>
              </a:lnSpc>
              <a:defRPr/>
            </a:pPr>
            <a:r>
              <a:rPr lang="en-US" sz="4400" b="1" dirty="0" smtClean="0">
                <a:solidFill>
                  <a:schemeClr val="bg2"/>
                </a:solidFill>
                <a:effectLst/>
              </a:rPr>
              <a:t>Universal Windows Platform</a:t>
            </a:r>
          </a:p>
        </p:txBody>
      </p:sp>
    </p:spTree>
    <p:extLst>
      <p:ext uri="{BB962C8B-B14F-4D97-AF65-F5344CB8AC3E}">
        <p14:creationId xmlns:p14="http://schemas.microsoft.com/office/powerpoint/2010/main" val="4051887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RelativePanel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>
                <a:solidFill>
                  <a:schemeClr val="tx1"/>
                </a:solidFill>
              </a:rPr>
              <a:t>Source: </a:t>
            </a:r>
            <a:r>
              <a:rPr lang="en-US" sz="825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sz="825" dirty="0" smtClean="0">
                <a:solidFill>
                  <a:schemeClr val="tx1"/>
                </a:solidFill>
                <a:hlinkClick r:id="rId2"/>
              </a:rPr>
              <a:t>msdn.microsoft.com/library/windows/apps/windows.ui.xaml.controls.relativepanel.aspx</a:t>
            </a:r>
            <a:endParaRPr lang="en-US" sz="825" dirty="0"/>
          </a:p>
        </p:txBody>
      </p:sp>
      <p:pic>
        <p:nvPicPr>
          <p:cNvPr id="7" name="Picture 2" descr="Relative panel control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115" y="1953831"/>
            <a:ext cx="1905770" cy="188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61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SplitView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>
                <a:solidFill>
                  <a:schemeClr val="tx1"/>
                </a:solidFill>
              </a:rPr>
              <a:t>Source: </a:t>
            </a:r>
            <a:r>
              <a:rPr lang="en-US" sz="825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sz="825" dirty="0" smtClean="0">
                <a:solidFill>
                  <a:schemeClr val="tx1"/>
                </a:solidFill>
                <a:hlinkClick r:id="rId2"/>
              </a:rPr>
              <a:t>msdn.microsoft.com/en-us/library/windows/apps/dn997787.aspx</a:t>
            </a:r>
            <a:endParaRPr lang="en-US" sz="825" dirty="0"/>
          </a:p>
        </p:txBody>
      </p:sp>
      <p:pic>
        <p:nvPicPr>
          <p:cNvPr id="8" name="Picture 4" descr="https://i-msdn.sec.s-msft.com/dynimg/IC794071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307" y="1200150"/>
            <a:ext cx="4821385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1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Hub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>
                <a:solidFill>
                  <a:schemeClr val="tx1"/>
                </a:solidFill>
              </a:rPr>
              <a:t>Source: </a:t>
            </a:r>
            <a:r>
              <a:rPr lang="en-US" sz="825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sz="825" dirty="0" smtClean="0">
                <a:solidFill>
                  <a:schemeClr val="tx1"/>
                </a:solidFill>
                <a:hlinkClick r:id="rId2"/>
              </a:rPr>
              <a:t>msdn.microsoft.com/en-us/library/windows/apps/dn449149.aspx</a:t>
            </a:r>
            <a:endParaRPr lang="en-US" sz="825" dirty="0"/>
          </a:p>
        </p:txBody>
      </p:sp>
      <p:pic>
        <p:nvPicPr>
          <p:cNvPr id="10242" name="Picture 2" descr="Example of a hub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740" y="1200150"/>
            <a:ext cx="5430520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56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CommandBar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>
                <a:solidFill>
                  <a:schemeClr val="tx1"/>
                </a:solidFill>
              </a:rPr>
              <a:t>Source: </a:t>
            </a:r>
            <a:r>
              <a:rPr lang="en-US" sz="825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sz="825" dirty="0" smtClean="0">
                <a:solidFill>
                  <a:schemeClr val="tx1"/>
                </a:solidFill>
                <a:hlinkClick r:id="rId2"/>
              </a:rPr>
              <a:t>msdn.microsoft.com/en-us/library/windows/apps/hh465302.aspx</a:t>
            </a:r>
            <a:endParaRPr lang="en-US" sz="825" dirty="0"/>
          </a:p>
        </p:txBody>
      </p:sp>
      <p:pic>
        <p:nvPicPr>
          <p:cNvPr id="9218" name="Picture 2" descr="https://i-msdn.sec.s-msft.com/dynimg/IC798037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726" y="1200150"/>
            <a:ext cx="6352547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78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Patterns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35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Canvas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>
                <a:solidFill>
                  <a:schemeClr val="tx1"/>
                </a:solidFill>
              </a:rPr>
              <a:t>Source: </a:t>
            </a:r>
            <a:r>
              <a:rPr lang="en-US" sz="825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sz="825" dirty="0" smtClean="0">
                <a:solidFill>
                  <a:schemeClr val="tx1"/>
                </a:solidFill>
                <a:hlinkClick r:id="rId2"/>
              </a:rPr>
              <a:t>msdn.microsoft.com/en-us/library/windows/apps/dn997761.aspx</a:t>
            </a:r>
            <a:endParaRPr lang="en-US" sz="825" dirty="0"/>
          </a:p>
        </p:txBody>
      </p:sp>
      <p:pic>
        <p:nvPicPr>
          <p:cNvPr id="8" name="Picture 2" descr="Example of an active canvas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086" y="1200150"/>
            <a:ext cx="3361827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391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Master/Detail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>
                <a:solidFill>
                  <a:schemeClr val="tx1"/>
                </a:solidFill>
              </a:rPr>
              <a:t>Source: </a:t>
            </a:r>
            <a:r>
              <a:rPr lang="en-US" sz="825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sz="825" dirty="0" smtClean="0">
                <a:solidFill>
                  <a:schemeClr val="tx1"/>
                </a:solidFill>
                <a:hlinkClick r:id="rId2"/>
              </a:rPr>
              <a:t>msdn.microsoft.com/en-us/library/windows/apps/dn997765.aspx</a:t>
            </a:r>
            <a:endParaRPr lang="en-US" sz="825" dirty="0"/>
          </a:p>
        </p:txBody>
      </p:sp>
      <p:pic>
        <p:nvPicPr>
          <p:cNvPr id="9" name="Picture 4" descr="Example of master-details pattern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962" y="1200150"/>
            <a:ext cx="3394075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36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Nav</a:t>
            </a:r>
            <a:r>
              <a:rPr lang="en-US" dirty="0" smtClean="0"/>
              <a:t> Pane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>
                <a:solidFill>
                  <a:schemeClr val="tx1"/>
                </a:solidFill>
              </a:rPr>
              <a:t>Source: </a:t>
            </a:r>
            <a:r>
              <a:rPr lang="en-US" sz="825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sz="825" dirty="0" smtClean="0">
                <a:solidFill>
                  <a:schemeClr val="tx1"/>
                </a:solidFill>
                <a:hlinkClick r:id="rId2"/>
              </a:rPr>
              <a:t>msdn.microsoft.com/en-us/library/windows/apps/dn997766.aspx</a:t>
            </a:r>
            <a:endParaRPr lang="en-US" sz="825" dirty="0"/>
          </a:p>
        </p:txBody>
      </p:sp>
      <p:pic>
        <p:nvPicPr>
          <p:cNvPr id="8" name="Picture 2" descr="Example of a nav pan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121" y="1200150"/>
            <a:ext cx="3639758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217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Tabs and Pivots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>
                <a:solidFill>
                  <a:schemeClr val="tx1"/>
                </a:solidFill>
              </a:rPr>
              <a:t>Source: </a:t>
            </a:r>
            <a:r>
              <a:rPr lang="en-US" sz="825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sz="825" dirty="0" smtClean="0">
                <a:solidFill>
                  <a:schemeClr val="tx1"/>
                </a:solidFill>
                <a:hlinkClick r:id="rId2"/>
              </a:rPr>
              <a:t>msdn.microsoft.com/en-us/library/windows/apps/dn997788.aspx</a:t>
            </a:r>
            <a:endParaRPr lang="en-US" sz="825" dirty="0"/>
          </a:p>
        </p:txBody>
      </p:sp>
      <p:pic>
        <p:nvPicPr>
          <p:cNvPr id="8196" name="Picture 4" descr="An examples of tabs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784" y="1200150"/>
            <a:ext cx="3410432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619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Device Families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Great support for responsive layouts</a:t>
            </a:r>
            <a:endParaRPr lang="en-US" dirty="0"/>
          </a:p>
          <a:p>
            <a:r>
              <a:rPr lang="en-US" dirty="0" smtClean="0"/>
              <a:t>Lean on</a:t>
            </a:r>
          </a:p>
          <a:p>
            <a:pPr lvl="1"/>
            <a:r>
              <a:rPr lang="en-US" dirty="0" err="1" smtClean="0"/>
              <a:t>GridView</a:t>
            </a:r>
            <a:endParaRPr lang="en-US" dirty="0" smtClean="0"/>
          </a:p>
          <a:p>
            <a:pPr lvl="1"/>
            <a:r>
              <a:rPr lang="en-US" dirty="0" err="1" smtClean="0"/>
              <a:t>RelativePanel</a:t>
            </a:r>
            <a:endParaRPr lang="en-US" dirty="0" smtClean="0"/>
          </a:p>
          <a:p>
            <a:pPr lvl="1"/>
            <a:r>
              <a:rPr lang="en-US" dirty="0" err="1" smtClean="0"/>
              <a:t>StackPanel</a:t>
            </a:r>
            <a:endParaRPr lang="en-US" dirty="0" smtClean="0"/>
          </a:p>
          <a:p>
            <a:pPr lvl="1"/>
            <a:r>
              <a:rPr lang="en-US" dirty="0" smtClean="0"/>
              <a:t>Visual States</a:t>
            </a:r>
          </a:p>
          <a:p>
            <a:pPr lvl="2"/>
            <a:r>
              <a:rPr lang="en-US" dirty="0" err="1" smtClean="0"/>
              <a:t>AdaptiveTrigger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831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Brent Edwards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6600"/>
                </a:solidFill>
              </a:rPr>
              <a:t>BrentE@magenic.com</a:t>
            </a:r>
          </a:p>
          <a:p>
            <a:r>
              <a:rPr lang="en-US" dirty="0">
                <a:solidFill>
                  <a:srgbClr val="FF6600"/>
                </a:solidFill>
              </a:rPr>
              <a:t>@</a:t>
            </a:r>
            <a:r>
              <a:rPr lang="en-US" dirty="0" err="1">
                <a:solidFill>
                  <a:srgbClr val="FF6600"/>
                </a:solidFill>
              </a:rPr>
              <a:t>brentledwards</a:t>
            </a:r>
            <a:endParaRPr lang="en-US" dirty="0">
              <a:solidFill>
                <a:srgbClr val="FF6600"/>
              </a:solidFill>
            </a:endParaRPr>
          </a:p>
          <a:p>
            <a:r>
              <a:rPr lang="en-US" dirty="0">
                <a:solidFill>
                  <a:srgbClr val="FF6600"/>
                </a:solidFill>
              </a:rPr>
              <a:t>http://www.brentedwards.net</a:t>
            </a:r>
          </a:p>
          <a:p>
            <a:r>
              <a:rPr lang="en-US" dirty="0">
                <a:solidFill>
                  <a:srgbClr val="FF6600"/>
                </a:solidFill>
              </a:rPr>
              <a:t>https://</a:t>
            </a:r>
            <a:r>
              <a:rPr lang="en-US" dirty="0" smtClean="0">
                <a:solidFill>
                  <a:srgbClr val="FF6600"/>
                </a:solidFill>
              </a:rPr>
              <a:t>github.com/brentedwards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65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XAML Designer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[</a:t>
            </a:r>
            <a:r>
              <a:rPr lang="en-US" dirty="0">
                <a:solidFill>
                  <a:srgbClr val="FF6600"/>
                </a:solidFill>
              </a:rPr>
              <a:t>DEMO</a:t>
            </a:r>
            <a:r>
              <a:rPr lang="en-US" dirty="0" smtClean="0">
                <a:solidFill>
                  <a:schemeClr val="accent3"/>
                </a:solidFill>
              </a:rPr>
              <a:t>]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14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Model-View-</a:t>
            </a:r>
            <a:r>
              <a:rPr lang="en-US" dirty="0" err="1" smtClean="0">
                <a:solidFill>
                  <a:schemeClr val="accent3"/>
                </a:solidFill>
              </a:rPr>
              <a:t>ViewModel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7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3200400" y="1123951"/>
            <a:ext cx="2743200" cy="68579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View</a:t>
            </a:r>
          </a:p>
          <a:p>
            <a:pPr algn="ctr"/>
            <a:r>
              <a:rPr lang="en-US" dirty="0"/>
              <a:t>Presentation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200400" y="2543141"/>
            <a:ext cx="2743200" cy="6882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View Model</a:t>
            </a:r>
          </a:p>
          <a:p>
            <a:pPr algn="ctr"/>
            <a:r>
              <a:rPr lang="en-US" dirty="0"/>
              <a:t>Presentation Logic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200400" y="3964736"/>
            <a:ext cx="2743200" cy="688203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Model</a:t>
            </a:r>
          </a:p>
          <a:p>
            <a:pPr algn="ctr"/>
            <a:r>
              <a:rPr lang="en-US" dirty="0"/>
              <a:t>Business Logic</a:t>
            </a:r>
          </a:p>
        </p:txBody>
      </p:sp>
      <p:sp>
        <p:nvSpPr>
          <p:cNvPr id="19" name="Up-Down Arrow 18"/>
          <p:cNvSpPr/>
          <p:nvPr/>
        </p:nvSpPr>
        <p:spPr>
          <a:xfrm>
            <a:off x="4381500" y="1854938"/>
            <a:ext cx="381000" cy="64301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-Down Arrow 19"/>
          <p:cNvSpPr/>
          <p:nvPr/>
        </p:nvSpPr>
        <p:spPr>
          <a:xfrm>
            <a:off x="4381500" y="3276533"/>
            <a:ext cx="381000" cy="64301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9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MVVM Cool?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Separates Presentation from Functionality</a:t>
            </a:r>
          </a:p>
          <a:p>
            <a:r>
              <a:rPr lang="en-US" dirty="0"/>
              <a:t>Promotes Testability</a:t>
            </a:r>
          </a:p>
          <a:p>
            <a:r>
              <a:rPr lang="en-US" dirty="0"/>
              <a:t>Works great with Data Binding</a:t>
            </a:r>
          </a:p>
          <a:p>
            <a:r>
              <a:rPr lang="en-US" dirty="0"/>
              <a:t>Easy collaboration with </a:t>
            </a:r>
            <a:r>
              <a:rPr lang="en-US" dirty="0" smtClean="0"/>
              <a:t>Designers</a:t>
            </a:r>
          </a:p>
          <a:p>
            <a:endParaRPr lang="en-US" dirty="0"/>
          </a:p>
          <a:p>
            <a:r>
              <a:rPr lang="en-US" dirty="0"/>
              <a:t>Makes it easy to change out the View layer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75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MvvmCross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46494"/>
            <a:ext cx="1143000" cy="35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60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MvvmCross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use it?</a:t>
            </a:r>
          </a:p>
          <a:p>
            <a:pPr lvl="1"/>
            <a:r>
              <a:rPr lang="en-US" dirty="0" smtClean="0"/>
              <a:t>Supports </a:t>
            </a:r>
            <a:r>
              <a:rPr lang="en-US" dirty="0" err="1" smtClean="0"/>
              <a:t>Xamarin.iOS</a:t>
            </a:r>
            <a:r>
              <a:rPr lang="en-US" dirty="0" smtClean="0"/>
              <a:t>, </a:t>
            </a:r>
            <a:r>
              <a:rPr lang="en-US" dirty="0" err="1" smtClean="0"/>
              <a:t>Xamarin.Android</a:t>
            </a:r>
            <a:r>
              <a:rPr lang="en-US" dirty="0" smtClean="0"/>
              <a:t>, UWP</a:t>
            </a:r>
            <a:endParaRPr lang="en-US" dirty="0"/>
          </a:p>
          <a:p>
            <a:pPr lvl="1"/>
            <a:r>
              <a:rPr lang="en-US" dirty="0" smtClean="0"/>
              <a:t>Write view model layer once for all platforms</a:t>
            </a:r>
          </a:p>
        </p:txBody>
      </p:sp>
    </p:spTree>
    <p:extLst>
      <p:ext uri="{BB962C8B-B14F-4D97-AF65-F5344CB8AC3E}">
        <p14:creationId xmlns:p14="http://schemas.microsoft.com/office/powerpoint/2010/main" val="302268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MvvmCross</a:t>
            </a:r>
            <a:r>
              <a:rPr lang="en-US" dirty="0" smtClean="0"/>
              <a:t> Foundation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Key Stuff</a:t>
            </a:r>
          </a:p>
          <a:p>
            <a:pPr lvl="1"/>
            <a:r>
              <a:rPr lang="en-US" dirty="0" smtClean="0"/>
              <a:t>Inherit </a:t>
            </a:r>
            <a:r>
              <a:rPr lang="en-US" dirty="0" err="1" smtClean="0"/>
              <a:t>MvxApplication</a:t>
            </a:r>
            <a:endParaRPr lang="en-US" dirty="0" smtClean="0"/>
          </a:p>
          <a:p>
            <a:pPr lvl="2"/>
            <a:r>
              <a:rPr lang="en-US" dirty="0" smtClean="0"/>
              <a:t>Set first View Model or an </a:t>
            </a:r>
            <a:r>
              <a:rPr lang="en-US" dirty="0" err="1" smtClean="0"/>
              <a:t>AppStart</a:t>
            </a:r>
            <a:endParaRPr lang="en-US" dirty="0" smtClean="0"/>
          </a:p>
          <a:p>
            <a:pPr lvl="1"/>
            <a:r>
              <a:rPr lang="en-US" dirty="0" smtClean="0"/>
              <a:t>View Models inherit </a:t>
            </a:r>
            <a:r>
              <a:rPr lang="en-US" dirty="0" err="1" smtClean="0"/>
              <a:t>MvxViewModel</a:t>
            </a:r>
            <a:endParaRPr lang="en-US" dirty="0" smtClean="0"/>
          </a:p>
          <a:p>
            <a:pPr lvl="2"/>
            <a:r>
              <a:rPr lang="en-US" dirty="0" smtClean="0"/>
              <a:t>Better yet, implement a base </a:t>
            </a:r>
            <a:r>
              <a:rPr lang="en-US" dirty="0" err="1" smtClean="0"/>
              <a:t>ViewModel</a:t>
            </a:r>
            <a:r>
              <a:rPr lang="en-US" dirty="0" smtClean="0"/>
              <a:t> of your own</a:t>
            </a:r>
          </a:p>
          <a:p>
            <a:pPr lvl="1"/>
            <a:r>
              <a:rPr lang="en-US" dirty="0" smtClean="0"/>
              <a:t>UWP</a:t>
            </a:r>
          </a:p>
          <a:p>
            <a:pPr lvl="2"/>
            <a:r>
              <a:rPr lang="en-US" dirty="0" smtClean="0"/>
              <a:t>Inherit </a:t>
            </a:r>
            <a:r>
              <a:rPr lang="en-US" dirty="0" err="1" smtClean="0"/>
              <a:t>MvxWindowsSetup</a:t>
            </a:r>
            <a:r>
              <a:rPr lang="en-US" dirty="0" smtClean="0"/>
              <a:t> (which inherits </a:t>
            </a:r>
            <a:r>
              <a:rPr lang="en-US" dirty="0" err="1" smtClean="0"/>
              <a:t>MvxSetup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73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MvvmCross</a:t>
            </a:r>
            <a:r>
              <a:rPr lang="en-US" dirty="0" smtClean="0"/>
              <a:t> Foundation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Important Note</a:t>
            </a:r>
          </a:p>
          <a:p>
            <a:pPr lvl="1"/>
            <a:r>
              <a:rPr lang="en-US" dirty="0" smtClean="0"/>
              <a:t>Keep platform-specific foundation code </a:t>
            </a:r>
            <a:r>
              <a:rPr lang="en-US" u="sng" dirty="0" smtClean="0"/>
              <a:t>out of shared projects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82140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MvvmCross</a:t>
            </a:r>
            <a:r>
              <a:rPr lang="en-US" dirty="0" smtClean="0"/>
              <a:t> Foundation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[</a:t>
            </a:r>
            <a:r>
              <a:rPr lang="en-US" dirty="0">
                <a:solidFill>
                  <a:srgbClr val="FF6600"/>
                </a:solidFill>
              </a:rPr>
              <a:t>DEMO</a:t>
            </a:r>
            <a:r>
              <a:rPr lang="en-US" dirty="0" smtClean="0">
                <a:solidFill>
                  <a:schemeClr val="accent3"/>
                </a:solidFill>
              </a:rPr>
              <a:t>]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97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Windows Platform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37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it?</a:t>
            </a:r>
          </a:p>
          <a:p>
            <a:pPr lvl="1"/>
            <a:r>
              <a:rPr lang="en-US" dirty="0" smtClean="0"/>
              <a:t>Ability to bind an element in a view to a property on a view model (or other object)</a:t>
            </a:r>
          </a:p>
          <a:p>
            <a:r>
              <a:rPr lang="en-US" dirty="0" smtClean="0"/>
              <a:t>Binding Modes</a:t>
            </a:r>
          </a:p>
          <a:p>
            <a:pPr lvl="1"/>
            <a:r>
              <a:rPr lang="en-US" dirty="0" err="1" smtClean="0"/>
              <a:t>OneTime</a:t>
            </a:r>
            <a:endParaRPr lang="en-US" dirty="0" smtClean="0"/>
          </a:p>
          <a:p>
            <a:pPr lvl="1"/>
            <a:r>
              <a:rPr lang="en-US" dirty="0" err="1" smtClean="0"/>
              <a:t>OneWay</a:t>
            </a:r>
            <a:endParaRPr lang="en-US" dirty="0" smtClean="0"/>
          </a:p>
          <a:p>
            <a:pPr lvl="1"/>
            <a:r>
              <a:rPr lang="en-US" dirty="0" err="1" smtClean="0"/>
              <a:t>TwoWay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61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2 Syntax Flavors in UWP</a:t>
            </a:r>
          </a:p>
          <a:p>
            <a:pPr lvl="1"/>
            <a:r>
              <a:rPr lang="en-US" dirty="0" smtClean="0"/>
              <a:t>Old School</a:t>
            </a:r>
          </a:p>
          <a:p>
            <a:pPr lvl="2"/>
            <a:r>
              <a:rPr lang="en-US" dirty="0" smtClean="0"/>
              <a:t>{Binding Stuff}</a:t>
            </a:r>
          </a:p>
          <a:p>
            <a:pPr lvl="2"/>
            <a:r>
              <a:rPr lang="en-US" dirty="0" smtClean="0"/>
              <a:t>Uses reflection to find Stuff property on current </a:t>
            </a:r>
            <a:r>
              <a:rPr lang="en-US" dirty="0" err="1" smtClean="0"/>
              <a:t>DataContext</a:t>
            </a:r>
            <a:endParaRPr lang="en-US" dirty="0" smtClean="0"/>
          </a:p>
          <a:p>
            <a:pPr lvl="1"/>
            <a:r>
              <a:rPr lang="en-US" dirty="0" smtClean="0"/>
              <a:t>New School</a:t>
            </a:r>
          </a:p>
          <a:p>
            <a:pPr lvl="2"/>
            <a:r>
              <a:rPr lang="en-US" dirty="0" smtClean="0"/>
              <a:t>{</a:t>
            </a:r>
            <a:r>
              <a:rPr lang="en-US" dirty="0" err="1" smtClean="0"/>
              <a:t>x:Bind</a:t>
            </a:r>
            <a:r>
              <a:rPr lang="en-US" dirty="0" smtClean="0"/>
              <a:t> Stuff}</a:t>
            </a:r>
          </a:p>
          <a:p>
            <a:pPr lvl="2"/>
            <a:r>
              <a:rPr lang="en-US" dirty="0" smtClean="0"/>
              <a:t>Compiles the binding using the context of the Page or </a:t>
            </a:r>
            <a:r>
              <a:rPr lang="en-US" dirty="0" err="1" smtClean="0"/>
              <a:t>UserControl</a:t>
            </a: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91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power</a:t>
            </a:r>
          </a:p>
          <a:p>
            <a:pPr lvl="1"/>
            <a:r>
              <a:rPr lang="en-US" dirty="0" smtClean="0"/>
              <a:t>Can bind to single properties or collections of objects</a:t>
            </a:r>
          </a:p>
          <a:p>
            <a:pPr lvl="1"/>
            <a:r>
              <a:rPr lang="en-US" dirty="0" smtClean="0"/>
              <a:t>Can provide </a:t>
            </a:r>
            <a:r>
              <a:rPr lang="en-US" dirty="0" err="1" smtClean="0"/>
              <a:t>DataTemplates</a:t>
            </a:r>
            <a:r>
              <a:rPr lang="en-US" dirty="0" smtClean="0"/>
              <a:t> for collections that further leverage data binding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83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Models implement </a:t>
            </a:r>
            <a:r>
              <a:rPr lang="en-US" dirty="0" err="1" smtClean="0"/>
              <a:t>INotifyPropertyChanged</a:t>
            </a:r>
            <a:endParaRPr lang="en-US" dirty="0" smtClean="0"/>
          </a:p>
          <a:p>
            <a:r>
              <a:rPr lang="en-US" dirty="0" smtClean="0"/>
              <a:t>Raise </a:t>
            </a:r>
            <a:r>
              <a:rPr lang="en-US" dirty="0" err="1" smtClean="0"/>
              <a:t>PropertyChanged</a:t>
            </a:r>
            <a:r>
              <a:rPr lang="en-US" dirty="0" smtClean="0"/>
              <a:t> events every time data changes or binding should be refreshed</a:t>
            </a:r>
          </a:p>
          <a:p>
            <a:r>
              <a:rPr lang="en-US" dirty="0" err="1" smtClean="0"/>
              <a:t>MvvmCross</a:t>
            </a:r>
            <a:r>
              <a:rPr lang="en-US" dirty="0" smtClean="0"/>
              <a:t> helps with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09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Binding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[</a:t>
            </a:r>
            <a:r>
              <a:rPr lang="en-US" sz="2400" dirty="0">
                <a:solidFill>
                  <a:srgbClr val="FF6600"/>
                </a:solidFill>
              </a:rPr>
              <a:t>DEMO</a:t>
            </a:r>
            <a:r>
              <a:rPr lang="en-US" sz="2400" dirty="0">
                <a:solidFill>
                  <a:schemeClr val="accent3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44046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Templates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8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Define presentation of your data</a:t>
            </a:r>
          </a:p>
          <a:p>
            <a:pPr lvl="1"/>
            <a:r>
              <a:rPr lang="en-US" dirty="0" smtClean="0"/>
              <a:t>Can give your business objects a “look”</a:t>
            </a:r>
          </a:p>
          <a:p>
            <a:r>
              <a:rPr lang="en-US" dirty="0" smtClean="0"/>
              <a:t>Can leverage data </a:t>
            </a:r>
            <a:r>
              <a:rPr lang="en-US" dirty="0" smtClean="0"/>
              <a:t>binding</a:t>
            </a:r>
          </a:p>
          <a:p>
            <a:r>
              <a:rPr lang="en-US" dirty="0" smtClean="0"/>
              <a:t>Templates can be</a:t>
            </a:r>
          </a:p>
          <a:p>
            <a:pPr lvl="1"/>
            <a:r>
              <a:rPr lang="en-US" dirty="0" smtClean="0"/>
              <a:t>Local to control</a:t>
            </a:r>
          </a:p>
          <a:p>
            <a:pPr lvl="1"/>
            <a:r>
              <a:rPr lang="en-US" dirty="0" smtClean="0"/>
              <a:t>Local to Page/</a:t>
            </a:r>
            <a:r>
              <a:rPr lang="en-US" dirty="0" err="1" smtClean="0"/>
              <a:t>UserControl</a:t>
            </a:r>
            <a:r>
              <a:rPr lang="en-US" dirty="0" smtClean="0"/>
              <a:t> in </a:t>
            </a:r>
            <a:r>
              <a:rPr lang="en-US" smtClean="0"/>
              <a:t>Resource Dictionary</a:t>
            </a:r>
            <a:endParaRPr lang="en-US" dirty="0" smtClean="0"/>
          </a:p>
          <a:p>
            <a:pPr lvl="1"/>
            <a:r>
              <a:rPr lang="en-US" dirty="0" smtClean="0"/>
              <a:t>In Global Resource Dictionary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67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Templates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[</a:t>
            </a:r>
            <a:r>
              <a:rPr lang="en-US" sz="2400" dirty="0">
                <a:solidFill>
                  <a:srgbClr val="FF6600"/>
                </a:solidFill>
              </a:rPr>
              <a:t>DEMO</a:t>
            </a:r>
            <a:r>
              <a:rPr lang="en-US" sz="2400" dirty="0">
                <a:solidFill>
                  <a:schemeClr val="accent3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32351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9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Change look-and-feel of controls</a:t>
            </a:r>
          </a:p>
          <a:p>
            <a:r>
              <a:rPr lang="en-US" dirty="0" smtClean="0"/>
              <a:t>Can inherit from existing styles</a:t>
            </a:r>
          </a:p>
          <a:p>
            <a:r>
              <a:rPr lang="en-US" dirty="0"/>
              <a:t>Two types</a:t>
            </a:r>
          </a:p>
          <a:p>
            <a:pPr lvl="1"/>
            <a:r>
              <a:rPr lang="en-US" dirty="0"/>
              <a:t>Implicit</a:t>
            </a:r>
          </a:p>
          <a:p>
            <a:pPr lvl="2"/>
            <a:r>
              <a:rPr lang="en-US" dirty="0"/>
              <a:t>By Type</a:t>
            </a:r>
          </a:p>
          <a:p>
            <a:pPr lvl="1"/>
            <a:r>
              <a:rPr lang="en-US" dirty="0"/>
              <a:t>Explicit</a:t>
            </a:r>
          </a:p>
          <a:p>
            <a:pPr lvl="2"/>
            <a:r>
              <a:rPr lang="en-US" dirty="0"/>
              <a:t>By </a:t>
            </a:r>
            <a:r>
              <a:rPr lang="en-US" dirty="0" smtClean="0"/>
              <a:t>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34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Windows Platform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>
                <a:solidFill>
                  <a:schemeClr val="tx1"/>
                </a:solidFill>
              </a:rPr>
              <a:t>Source: </a:t>
            </a:r>
            <a:r>
              <a:rPr lang="en-US" sz="825" dirty="0">
                <a:hlinkClick r:id="rId2"/>
              </a:rPr>
              <a:t>https://</a:t>
            </a:r>
            <a:r>
              <a:rPr lang="en-US" sz="825" dirty="0" smtClean="0">
                <a:hlinkClick r:id="rId2"/>
              </a:rPr>
              <a:t>msdn.microsoft.com/en-us/library/windows/apps/dn894631.aspx</a:t>
            </a:r>
            <a:endParaRPr lang="en-US" sz="825" dirty="0"/>
          </a:p>
        </p:txBody>
      </p:sp>
      <p:pic>
        <p:nvPicPr>
          <p:cNvPr id="8" name="Picture 2" descr="Windows universal apps run on a variety of devices, support adaptive user interface, natural user input, one store, one dev center, and cloud services 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199" y="1200150"/>
            <a:ext cx="6769601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42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Another way to change look-and-feel</a:t>
            </a:r>
          </a:p>
          <a:p>
            <a:r>
              <a:rPr lang="en-US" dirty="0" smtClean="0"/>
              <a:t>States can be changed by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Triggers</a:t>
            </a:r>
          </a:p>
          <a:p>
            <a:pPr lvl="2"/>
            <a:r>
              <a:rPr lang="en-US" dirty="0" err="1" smtClean="0"/>
              <a:t>StateTrigger</a:t>
            </a:r>
            <a:endParaRPr lang="en-US" dirty="0" smtClean="0"/>
          </a:p>
          <a:p>
            <a:pPr lvl="2"/>
            <a:r>
              <a:rPr lang="en-US" dirty="0" err="1" smtClean="0"/>
              <a:t>AdaptiveTrigger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97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[</a:t>
            </a:r>
            <a:r>
              <a:rPr lang="en-US" sz="2400" dirty="0">
                <a:solidFill>
                  <a:srgbClr val="FF6600"/>
                </a:solidFill>
              </a:rPr>
              <a:t>DEMO</a:t>
            </a:r>
            <a:r>
              <a:rPr lang="en-US" sz="2400" dirty="0">
                <a:solidFill>
                  <a:schemeClr val="accent3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72078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Converters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2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Converters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Converts data value to format required by UI</a:t>
            </a:r>
          </a:p>
          <a:p>
            <a:r>
              <a:rPr lang="en-US" dirty="0" smtClean="0"/>
              <a:t>How to use it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 err="1" smtClean="0"/>
              <a:t>IValueConverter</a:t>
            </a:r>
            <a:endParaRPr lang="en-US" dirty="0" smtClean="0"/>
          </a:p>
          <a:p>
            <a:pPr lvl="1"/>
            <a:r>
              <a:rPr lang="en-US" dirty="0" smtClean="0"/>
              <a:t>Add to resources with a Key</a:t>
            </a:r>
          </a:p>
          <a:p>
            <a:pPr lvl="1"/>
            <a:r>
              <a:rPr lang="en-US" dirty="0" smtClean="0"/>
              <a:t>Use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83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Converters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[</a:t>
            </a:r>
            <a:r>
              <a:rPr lang="en-US" sz="2400" dirty="0">
                <a:solidFill>
                  <a:srgbClr val="FF6600"/>
                </a:solidFill>
              </a:rPr>
              <a:t>DEMO</a:t>
            </a:r>
            <a:r>
              <a:rPr lang="en-US" sz="2400" dirty="0">
                <a:solidFill>
                  <a:schemeClr val="accent3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176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91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Much simpler with Universal Apps!</a:t>
            </a:r>
          </a:p>
          <a:p>
            <a:pPr lvl="1"/>
            <a:r>
              <a:rPr lang="en-US" dirty="0" smtClean="0"/>
              <a:t>Approach is now unified</a:t>
            </a:r>
          </a:p>
          <a:p>
            <a:endParaRPr lang="en-US" dirty="0"/>
          </a:p>
          <a:p>
            <a:r>
              <a:rPr lang="en-US" dirty="0" smtClean="0"/>
              <a:t>View-driven with 1 optional parameter</a:t>
            </a:r>
          </a:p>
          <a:p>
            <a:pPr lvl="1"/>
            <a:r>
              <a:rPr lang="en-US" dirty="0" smtClean="0"/>
              <a:t>Parameter can be anything</a:t>
            </a:r>
          </a:p>
          <a:p>
            <a:pPr lvl="1"/>
            <a:endParaRPr lang="en-US" dirty="0"/>
          </a:p>
          <a:p>
            <a:r>
              <a:rPr lang="en-US" dirty="0" smtClean="0"/>
              <a:t>2 Problems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Logic for navigation is generally in </a:t>
            </a:r>
            <a:r>
              <a:rPr lang="en-US" dirty="0" err="1" smtClean="0"/>
              <a:t>ViewModel</a:t>
            </a:r>
            <a:endParaRPr lang="en-US" dirty="0" smtClean="0"/>
          </a:p>
          <a:p>
            <a:pPr marL="822960" lvl="2" indent="-342900"/>
            <a:r>
              <a:rPr lang="en-US" dirty="0" err="1" smtClean="0"/>
              <a:t>ViewModels</a:t>
            </a:r>
            <a:r>
              <a:rPr lang="en-US" dirty="0" smtClean="0"/>
              <a:t> have to know about Views?!?!</a:t>
            </a:r>
          </a:p>
          <a:p>
            <a:pPr marL="822960" lvl="2" indent="-342900"/>
            <a:endParaRPr lang="en-US" dirty="0" smtClean="0"/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Complex parameter types cause weird problems</a:t>
            </a:r>
          </a:p>
        </p:txBody>
      </p:sp>
    </p:spTree>
    <p:extLst>
      <p:ext uri="{BB962C8B-B14F-4D97-AF65-F5344CB8AC3E}">
        <p14:creationId xmlns:p14="http://schemas.microsoft.com/office/powerpoint/2010/main" val="49812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MvvmCross’s</a:t>
            </a:r>
            <a:r>
              <a:rPr lang="en-US" dirty="0" smtClean="0"/>
              <a:t> </a:t>
            </a:r>
            <a:r>
              <a:rPr lang="en-US" dirty="0" err="1" smtClean="0"/>
              <a:t>ShowViewModel</a:t>
            </a:r>
            <a:endParaRPr lang="en-US" dirty="0" smtClean="0"/>
          </a:p>
          <a:p>
            <a:pPr lvl="1"/>
            <a:r>
              <a:rPr lang="en-US" dirty="0" smtClean="0"/>
              <a:t>Serialize parameters to JSON with </a:t>
            </a:r>
            <a:r>
              <a:rPr lang="en-US" dirty="0" err="1" smtClean="0"/>
              <a:t>MvxJsonConverter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09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[</a:t>
            </a:r>
            <a:r>
              <a:rPr lang="en-US" sz="2400" dirty="0">
                <a:solidFill>
                  <a:srgbClr val="FF6600"/>
                </a:solidFill>
              </a:rPr>
              <a:t>DEMO</a:t>
            </a:r>
            <a:r>
              <a:rPr lang="en-US" sz="2400" dirty="0">
                <a:solidFill>
                  <a:schemeClr val="accent3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0382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mobile services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46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UWP Device Families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8.1/Windows Phone 8.1 target an OS</a:t>
            </a:r>
          </a:p>
          <a:p>
            <a:r>
              <a:rPr lang="en-US" dirty="0" smtClean="0"/>
              <a:t>Windows 10 provides common app platform</a:t>
            </a:r>
          </a:p>
          <a:p>
            <a:pPr lvl="1"/>
            <a:r>
              <a:rPr lang="en-US" dirty="0" smtClean="0"/>
              <a:t>Targets Device Families</a:t>
            </a:r>
          </a:p>
          <a:p>
            <a:pPr lvl="1"/>
            <a:r>
              <a:rPr lang="en-US" dirty="0" smtClean="0"/>
              <a:t>One package for 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11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Mobile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Features</a:t>
            </a:r>
          </a:p>
          <a:p>
            <a:pPr lvl="1"/>
            <a:r>
              <a:rPr lang="en-US" dirty="0"/>
              <a:t>Authentication</a:t>
            </a:r>
          </a:p>
          <a:p>
            <a:pPr lvl="1"/>
            <a:r>
              <a:rPr lang="en-US" dirty="0"/>
              <a:t>Push Notifications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45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oAuth</a:t>
            </a:r>
            <a:r>
              <a:rPr lang="en-US" dirty="0"/>
              <a:t> done easy</a:t>
            </a:r>
          </a:p>
          <a:p>
            <a:pPr lvl="1"/>
            <a:endParaRPr lang="en-US" dirty="0"/>
          </a:p>
          <a:p>
            <a:r>
              <a:rPr lang="en-US" dirty="0"/>
              <a:t>4 </a:t>
            </a:r>
            <a:r>
              <a:rPr lang="en-US" dirty="0" err="1"/>
              <a:t>Auth</a:t>
            </a:r>
            <a:r>
              <a:rPr lang="en-US" dirty="0"/>
              <a:t> Options</a:t>
            </a:r>
          </a:p>
          <a:p>
            <a:pPr lvl="1"/>
            <a:r>
              <a:rPr lang="en-US" dirty="0"/>
              <a:t>Twitter</a:t>
            </a:r>
          </a:p>
          <a:p>
            <a:pPr lvl="1"/>
            <a:r>
              <a:rPr lang="en-US" dirty="0"/>
              <a:t>Facebook</a:t>
            </a:r>
          </a:p>
          <a:p>
            <a:pPr lvl="1"/>
            <a:r>
              <a:rPr lang="en-US" dirty="0"/>
              <a:t>Microsoft</a:t>
            </a:r>
          </a:p>
          <a:p>
            <a:pPr lvl="1"/>
            <a:r>
              <a:rPr lang="en-US" dirty="0"/>
              <a:t>Google</a:t>
            </a:r>
          </a:p>
          <a:p>
            <a:pPr lvl="1"/>
            <a:endParaRPr lang="en-US" dirty="0"/>
          </a:p>
          <a:p>
            <a:r>
              <a:rPr lang="en-US" dirty="0"/>
              <a:t>Biggest Drawback</a:t>
            </a:r>
          </a:p>
          <a:p>
            <a:pPr lvl="1"/>
            <a:r>
              <a:rPr lang="en-US" dirty="0"/>
              <a:t>Users have to remember which option they chose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95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to consider</a:t>
            </a:r>
          </a:p>
          <a:p>
            <a:pPr lvl="1"/>
            <a:r>
              <a:rPr lang="en-US" dirty="0"/>
              <a:t>Is your app open to anyone?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Does your app need domain authentication?</a:t>
            </a:r>
          </a:p>
          <a:p>
            <a:pPr lvl="2"/>
            <a:r>
              <a:rPr lang="en-US" dirty="0"/>
              <a:t>If so, Azure Mobile Services is probably not the best option for </a:t>
            </a:r>
            <a:r>
              <a:rPr lang="en-US" dirty="0" err="1"/>
              <a:t>auth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4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Notifications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Deliver info to your users through notifications </a:t>
            </a:r>
          </a:p>
          <a:p>
            <a:pPr lvl="1"/>
            <a:r>
              <a:rPr lang="en-US" dirty="0"/>
              <a:t>Tile</a:t>
            </a:r>
          </a:p>
          <a:p>
            <a:pPr lvl="1"/>
            <a:r>
              <a:rPr lang="en-US" dirty="0"/>
              <a:t>Badge</a:t>
            </a:r>
          </a:p>
          <a:p>
            <a:pPr lvl="1"/>
            <a:r>
              <a:rPr lang="en-US" dirty="0"/>
              <a:t>Toast</a:t>
            </a:r>
          </a:p>
          <a:p>
            <a:pPr lvl="1"/>
            <a:endParaRPr lang="en-US" dirty="0"/>
          </a:p>
          <a:p>
            <a:r>
              <a:rPr lang="en-US" dirty="0"/>
              <a:t>Things to consider</a:t>
            </a:r>
          </a:p>
          <a:p>
            <a:pPr lvl="1"/>
            <a:r>
              <a:rPr lang="en-US" dirty="0"/>
              <a:t>How can your Tile be more Live?</a:t>
            </a:r>
          </a:p>
          <a:p>
            <a:pPr lvl="1"/>
            <a:r>
              <a:rPr lang="en-US" dirty="0"/>
              <a:t>What info to show in Toasts?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55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Mobile Services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[</a:t>
            </a:r>
            <a:r>
              <a:rPr lang="en-US" dirty="0">
                <a:solidFill>
                  <a:srgbClr val="FF6600"/>
                </a:solidFill>
              </a:rPr>
              <a:t>DEMO</a:t>
            </a:r>
            <a:r>
              <a:rPr lang="en-US" dirty="0">
                <a:solidFill>
                  <a:schemeClr val="accent3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4573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blob storage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Blob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Couple of Options</a:t>
            </a:r>
          </a:p>
          <a:p>
            <a:pPr lvl="1"/>
            <a:r>
              <a:rPr lang="en-US" dirty="0" err="1" smtClean="0"/>
              <a:t>Nuget</a:t>
            </a:r>
            <a:r>
              <a:rPr lang="en-US" dirty="0" smtClean="0"/>
              <a:t> Package</a:t>
            </a:r>
          </a:p>
          <a:p>
            <a:pPr lvl="2"/>
            <a:r>
              <a:rPr lang="en-US" dirty="0" smtClean="0"/>
              <a:t>Windows Azure Storage</a:t>
            </a:r>
            <a:endParaRPr lang="en-US" dirty="0"/>
          </a:p>
          <a:p>
            <a:pPr lvl="1"/>
            <a:r>
              <a:rPr lang="en-US" dirty="0"/>
              <a:t>REST </a:t>
            </a:r>
            <a:r>
              <a:rPr lang="en-US" dirty="0" smtClean="0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26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Azure </a:t>
            </a:r>
            <a:r>
              <a:rPr lang="en-US" smtClean="0"/>
              <a:t>Storage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Nuget</a:t>
            </a:r>
            <a:r>
              <a:rPr lang="en-US" dirty="0"/>
              <a:t> </a:t>
            </a:r>
            <a:r>
              <a:rPr lang="en-US" dirty="0" smtClean="0"/>
              <a:t>Package</a:t>
            </a:r>
          </a:p>
          <a:p>
            <a:endParaRPr lang="en-US" dirty="0"/>
          </a:p>
          <a:p>
            <a:r>
              <a:rPr lang="en-US" dirty="0"/>
              <a:t>Gives access to containers and blobs</a:t>
            </a:r>
          </a:p>
          <a:p>
            <a:endParaRPr lang="en-US" dirty="0"/>
          </a:p>
          <a:p>
            <a:r>
              <a:rPr lang="en-US" dirty="0"/>
              <a:t>Can use credentials directly</a:t>
            </a:r>
          </a:p>
          <a:p>
            <a:endParaRPr lang="en-US" dirty="0"/>
          </a:p>
          <a:p>
            <a:r>
              <a:rPr lang="en-US" dirty="0"/>
              <a:t>Or, better yet…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35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Access Security (SAS)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Temporary key</a:t>
            </a:r>
          </a:p>
          <a:p>
            <a:pPr lvl="1"/>
            <a:r>
              <a:rPr lang="en-US" dirty="0"/>
              <a:t>Has built-in expiration</a:t>
            </a:r>
          </a:p>
          <a:p>
            <a:pPr lvl="1"/>
            <a:endParaRPr lang="en-US" dirty="0"/>
          </a:p>
          <a:p>
            <a:r>
              <a:rPr lang="en-US" dirty="0"/>
              <a:t>SAS keeps credentials out of client</a:t>
            </a:r>
          </a:p>
          <a:p>
            <a:pPr lvl="1"/>
            <a:r>
              <a:rPr lang="en-US" dirty="0"/>
              <a:t>Recommend generating on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75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Provides all Blob Storage functionality</a:t>
            </a:r>
          </a:p>
          <a:p>
            <a:pPr lvl="1"/>
            <a:r>
              <a:rPr lang="en-US" dirty="0"/>
              <a:t>Create containers</a:t>
            </a:r>
          </a:p>
          <a:p>
            <a:pPr lvl="1"/>
            <a:r>
              <a:rPr lang="en-US" dirty="0"/>
              <a:t>Upload blobs</a:t>
            </a:r>
          </a:p>
          <a:p>
            <a:pPr lvl="1"/>
            <a:endParaRPr lang="en-US" dirty="0"/>
          </a:p>
          <a:p>
            <a:r>
              <a:rPr lang="en-US" dirty="0"/>
              <a:t>Can use credentials directly</a:t>
            </a:r>
          </a:p>
          <a:p>
            <a:endParaRPr lang="en-US" dirty="0"/>
          </a:p>
          <a:p>
            <a:r>
              <a:rPr lang="en-US" dirty="0" smtClean="0"/>
              <a:t>Better yet, use SAS</a:t>
            </a:r>
            <a:endParaRPr lang="en-US" dirty="0"/>
          </a:p>
          <a:p>
            <a:pPr marL="403622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07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UWP Device Families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>
                <a:solidFill>
                  <a:schemeClr val="tx1"/>
                </a:solidFill>
              </a:rPr>
              <a:t>Source: </a:t>
            </a:r>
            <a:r>
              <a:rPr lang="en-US" sz="825" dirty="0">
                <a:hlinkClick r:id="rId2"/>
              </a:rPr>
              <a:t>https://</a:t>
            </a:r>
            <a:r>
              <a:rPr lang="en-US" sz="825" dirty="0" smtClean="0">
                <a:hlinkClick r:id="rId2"/>
              </a:rPr>
              <a:t>msdn.microsoft.com/en-us/library/windows/apps/dn894631.aspx</a:t>
            </a:r>
            <a:endParaRPr lang="en-US" sz="825" dirty="0"/>
          </a:p>
        </p:txBody>
      </p:sp>
      <p:pic>
        <p:nvPicPr>
          <p:cNvPr id="7" name="Picture 2" descr="Device families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333" y="1968616"/>
            <a:ext cx="6533333" cy="185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58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blob storage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2"/>
                </a:solidFill>
              </a:rPr>
              <a:t>[DEMO]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89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MyVote</a:t>
            </a:r>
            <a:r>
              <a:rPr lang="en-US" dirty="0" smtClean="0"/>
              <a:t> Source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github.com/magenic/myvote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541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UWP Foundation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07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Foundation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</a:p>
          <a:p>
            <a:r>
              <a:rPr lang="en-US" dirty="0" smtClean="0"/>
              <a:t>Controls</a:t>
            </a:r>
          </a:p>
          <a:p>
            <a:r>
              <a:rPr lang="en-US" dirty="0" smtClean="0"/>
              <a:t>Styles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50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Controls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36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sual Studio Live! Redmond 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767</Words>
  <Application>Microsoft Office PowerPoint</Application>
  <PresentationFormat>On-screen Show (16:9)</PresentationFormat>
  <Paragraphs>243</Paragraphs>
  <Slides>62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Arial</vt:lpstr>
      <vt:lpstr>Calibri</vt:lpstr>
      <vt:lpstr>Times New Roman</vt:lpstr>
      <vt:lpstr>Visual Studio Live! Redmond 2014</vt:lpstr>
      <vt:lpstr>Custom Design</vt:lpstr>
      <vt:lpstr>PowerPoint Presentation</vt:lpstr>
      <vt:lpstr>Brent Edwards</vt:lpstr>
      <vt:lpstr>Universal Windows Platform</vt:lpstr>
      <vt:lpstr>Universal Windows Platform</vt:lpstr>
      <vt:lpstr>UWP Device Families</vt:lpstr>
      <vt:lpstr>UWP Device Families</vt:lpstr>
      <vt:lpstr>UWP Foundation</vt:lpstr>
      <vt:lpstr>Universal Foundation</vt:lpstr>
      <vt:lpstr>Example Controls</vt:lpstr>
      <vt:lpstr>RelativePanel</vt:lpstr>
      <vt:lpstr>SplitView</vt:lpstr>
      <vt:lpstr>Hub</vt:lpstr>
      <vt:lpstr>CommandBar</vt:lpstr>
      <vt:lpstr>UI Patterns</vt:lpstr>
      <vt:lpstr>Active Canvas</vt:lpstr>
      <vt:lpstr>Master/Detail</vt:lpstr>
      <vt:lpstr>Nav Pane</vt:lpstr>
      <vt:lpstr>Tabs and Pivots</vt:lpstr>
      <vt:lpstr>Multiple Device Families</vt:lpstr>
      <vt:lpstr>XAML Designer</vt:lpstr>
      <vt:lpstr>MVVM</vt:lpstr>
      <vt:lpstr>MVVM</vt:lpstr>
      <vt:lpstr>Why is MVVM Cool?</vt:lpstr>
      <vt:lpstr>MvvmCross</vt:lpstr>
      <vt:lpstr>MvvmCross</vt:lpstr>
      <vt:lpstr>MvvmCross Foundation</vt:lpstr>
      <vt:lpstr>MvvmCross Foundation</vt:lpstr>
      <vt:lpstr>MvvmCross Foundation</vt:lpstr>
      <vt:lpstr>Data Binding</vt:lpstr>
      <vt:lpstr>Data Binding</vt:lpstr>
      <vt:lpstr>Data Binding</vt:lpstr>
      <vt:lpstr>Data Binding</vt:lpstr>
      <vt:lpstr>Implementing Data Binding</vt:lpstr>
      <vt:lpstr>Data Binding</vt:lpstr>
      <vt:lpstr>Data Templates</vt:lpstr>
      <vt:lpstr>Data Templates</vt:lpstr>
      <vt:lpstr>Data Templates</vt:lpstr>
      <vt:lpstr>Style</vt:lpstr>
      <vt:lpstr>Style</vt:lpstr>
      <vt:lpstr>Visual States</vt:lpstr>
      <vt:lpstr>Style</vt:lpstr>
      <vt:lpstr>Value Converters</vt:lpstr>
      <vt:lpstr>Value Converters</vt:lpstr>
      <vt:lpstr>Value Converters</vt:lpstr>
      <vt:lpstr>Navigation</vt:lpstr>
      <vt:lpstr>Navigation</vt:lpstr>
      <vt:lpstr>Navigation</vt:lpstr>
      <vt:lpstr>Navigation</vt:lpstr>
      <vt:lpstr>Azure mobile services</vt:lpstr>
      <vt:lpstr>Azure Mobile Services</vt:lpstr>
      <vt:lpstr>Authentication</vt:lpstr>
      <vt:lpstr>Authentication</vt:lpstr>
      <vt:lpstr>Push Notifications</vt:lpstr>
      <vt:lpstr>Azure Mobile Services</vt:lpstr>
      <vt:lpstr>Azure blob storage</vt:lpstr>
      <vt:lpstr>Azure Blob Storage</vt:lpstr>
      <vt:lpstr>Windows Azure Storage Library</vt:lpstr>
      <vt:lpstr>Storage Access Security (SAS)</vt:lpstr>
      <vt:lpstr>REST API</vt:lpstr>
      <vt:lpstr>Azure blob storage</vt:lpstr>
      <vt:lpstr>Info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2015-02-16T21:29:58Z</dcterms:created>
  <dcterms:modified xsi:type="dcterms:W3CDTF">2016-03-11T20:00:27Z</dcterms:modified>
</cp:coreProperties>
</file>