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4"/>
  </p:notesMasterIdLst>
  <p:handoutMasterIdLst>
    <p:handoutMasterId r:id="rId55"/>
  </p:handoutMasterIdLst>
  <p:sldIdLst>
    <p:sldId id="258" r:id="rId3"/>
    <p:sldId id="259" r:id="rId4"/>
    <p:sldId id="260" r:id="rId5"/>
    <p:sldId id="261" r:id="rId6"/>
    <p:sldId id="262" r:id="rId7"/>
    <p:sldId id="31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311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7" r:id="rId50"/>
    <p:sldId id="308" r:id="rId51"/>
    <p:sldId id="309" r:id="rId52"/>
    <p:sldId id="312" r:id="rId5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1481" autoAdjust="0"/>
  </p:normalViewPr>
  <p:slideViewPr>
    <p:cSldViewPr>
      <p:cViewPr varScale="1">
        <p:scale>
          <a:sx n="76" d="100"/>
          <a:sy n="76" d="100"/>
        </p:scale>
        <p:origin x="628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 smtClean="0">
                <a:latin typeface="Arial" pitchFamily="34" charset="0"/>
                <a:cs typeface="Arial" pitchFamily="34" charset="0"/>
              </a:rPr>
              <a:t>Visual Studio Live! Las Vegas 2015</a:t>
            </a:r>
            <a:endParaRPr lang="en-U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MyVoteApp</a:t>
            </a:r>
            <a:r>
              <a:rPr lang="en-US" dirty="0" smtClean="0"/>
              <a:t> to wire up custom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MvxAppStart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2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7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79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51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3/13/2015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41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77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72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24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24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00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31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75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074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  <a:lvl2pPr>
              <a:defRPr sz="2800">
                <a:solidFill>
                  <a:srgbClr val="000000"/>
                </a:solidFill>
              </a:defRPr>
            </a:lvl2pPr>
            <a:lvl3pPr>
              <a:defRPr sz="24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4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11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44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36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5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0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98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8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2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0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40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7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99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64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72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.windows.com/en-us/develop/building-universal-Windows-apps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315c13a7-2787-4f57-bdf7-adae6ed54450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1807944"/>
            <a:ext cx="7343775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defRPr/>
            </a:pPr>
            <a:r>
              <a:rPr lang="en-US" sz="4000" b="1" dirty="0" smtClean="0">
                <a:solidFill>
                  <a:srgbClr val="FFFF00"/>
                </a:solidFill>
              </a:rPr>
              <a:t>Building a Windows App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22725" y="2831881"/>
            <a:ext cx="3987800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Brent Edwards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Arial" charset="0"/>
                <a:cs typeface="+mn-cs"/>
              </a:rPr>
              <a:t>Principal Lead Consultant at </a:t>
            </a:r>
            <a:r>
              <a:rPr lang="en-US" sz="2400" b="1" dirty="0" err="1" smtClean="0">
                <a:solidFill>
                  <a:srgbClr val="FFFF00"/>
                </a:solidFill>
                <a:latin typeface="Arial" charset="0"/>
                <a:cs typeface="+mn-cs"/>
              </a:rPr>
              <a:t>Magenic</a:t>
            </a:r>
            <a:endParaRPr lang="en-US" sz="2400" b="1" dirty="0">
              <a:solidFill>
                <a:srgbClr val="FFFF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47311" y="3982819"/>
            <a:ext cx="23632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latin typeface="Arial" charset="0"/>
              </a:rPr>
              <a:t>Level: </a:t>
            </a:r>
            <a:r>
              <a:rPr lang="en-US" sz="2000" dirty="0">
                <a:solidFill>
                  <a:srgbClr val="FFFF00"/>
                </a:solidFill>
                <a:latin typeface="Arial" charset="0"/>
              </a:rPr>
              <a:t>Intermediate</a:t>
            </a:r>
          </a:p>
          <a:p>
            <a:pPr algn="r"/>
            <a:endParaRPr 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</a:p>
          <a:p>
            <a:pPr lvl="1"/>
            <a:r>
              <a:rPr lang="en-US" dirty="0" smtClean="0"/>
              <a:t>One codebase to rule them all (on Windows, anyway)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6443" y="4257421"/>
            <a:ext cx="8867771" cy="914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Source: </a:t>
            </a:r>
            <a:r>
              <a:rPr lang="en-US" sz="825" dirty="0">
                <a:hlinkClick r:id="rId2"/>
              </a:rPr>
              <a:t>https://dev.windows.com/en-us/develop/building-universal-Windows-apps</a:t>
            </a:r>
            <a:endParaRPr lang="en-US" sz="825" dirty="0"/>
          </a:p>
        </p:txBody>
      </p:sp>
      <p:pic>
        <p:nvPicPr>
          <p:cNvPr id="5" name="Picture 2" descr="Universa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800" y="2476726"/>
            <a:ext cx="4383400" cy="189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64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type that came with Visual Studio 2013 Update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61" y="2218232"/>
            <a:ext cx="4473639" cy="259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1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Introduces concept of Universal Shared Project type</a:t>
            </a:r>
          </a:p>
          <a:p>
            <a:pPr lvl="1"/>
            <a:r>
              <a:rPr lang="en-US" dirty="0" smtClean="0"/>
              <a:t>Essentially a code placeholder project</a:t>
            </a:r>
          </a:p>
          <a:p>
            <a:pPr lvl="2"/>
            <a:r>
              <a:rPr lang="en-US" dirty="0" smtClean="0"/>
              <a:t>Does not compile on its 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653" y="3181350"/>
            <a:ext cx="3546547" cy="164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8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Shared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Put common code in universal shared project</a:t>
            </a:r>
          </a:p>
          <a:p>
            <a:pPr lvl="1"/>
            <a:r>
              <a:rPr lang="en-US" dirty="0" smtClean="0"/>
              <a:t>Platform-specific code in platform-specific projects</a:t>
            </a:r>
          </a:p>
          <a:p>
            <a:pPr lvl="1"/>
            <a:endParaRPr lang="en-US" dirty="0"/>
          </a:p>
          <a:p>
            <a:r>
              <a:rPr lang="en-US" dirty="0" smtClean="0"/>
              <a:t>What is common?</a:t>
            </a:r>
          </a:p>
          <a:p>
            <a:pPr lvl="1"/>
            <a:r>
              <a:rPr lang="en-US" dirty="0" smtClean="0"/>
              <a:t>Models</a:t>
            </a:r>
          </a:p>
          <a:p>
            <a:pPr lvl="1"/>
            <a:r>
              <a:rPr lang="en-US" dirty="0" err="1" smtClean="0"/>
              <a:t>ViewModels</a:t>
            </a:r>
            <a:endParaRPr lang="en-US" dirty="0" smtClean="0"/>
          </a:p>
          <a:p>
            <a:pPr lvl="1"/>
            <a:r>
              <a:rPr lang="en-US" dirty="0" smtClean="0"/>
              <a:t>Converters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endParaRPr lang="en-US" dirty="0"/>
          </a:p>
          <a:p>
            <a:r>
              <a:rPr lang="en-US" dirty="0" smtClean="0"/>
              <a:t>What about views?</a:t>
            </a:r>
          </a:p>
          <a:p>
            <a:pPr lvl="1"/>
            <a:r>
              <a:rPr lang="en-US" dirty="0" smtClean="0"/>
              <a:t>That depends…</a:t>
            </a:r>
          </a:p>
        </p:txBody>
      </p:sp>
    </p:spTree>
    <p:extLst>
      <p:ext uri="{BB962C8B-B14F-4D97-AF65-F5344CB8AC3E}">
        <p14:creationId xmlns:p14="http://schemas.microsoft.com/office/powerpoint/2010/main" val="105184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Portable Class Library?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PCL?</a:t>
            </a:r>
          </a:p>
          <a:p>
            <a:pPr lvl="1"/>
            <a:r>
              <a:rPr lang="en-US" dirty="0" smtClean="0"/>
              <a:t>Single project that compiles for multiple platforms</a:t>
            </a:r>
          </a:p>
          <a:p>
            <a:pPr lvl="1"/>
            <a:endParaRPr lang="en-US" dirty="0"/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Lowest common denominator between platforms</a:t>
            </a:r>
          </a:p>
          <a:p>
            <a:pPr lvl="1"/>
            <a:r>
              <a:rPr lang="en-US" dirty="0" smtClean="0"/>
              <a:t>Referenced assemblies must be PCL also</a:t>
            </a:r>
          </a:p>
          <a:p>
            <a:pPr lvl="1"/>
            <a:r>
              <a:rPr lang="en-US" dirty="0" smtClean="0"/>
              <a:t>CSLA doesn’t support PCL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5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Shared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helpful Visual Studio extension</a:t>
            </a:r>
          </a:p>
          <a:p>
            <a:pPr lvl="1"/>
            <a:r>
              <a:rPr lang="en-US" dirty="0" smtClean="0"/>
              <a:t>Shared Project Reference Manager</a:t>
            </a:r>
          </a:p>
          <a:p>
            <a:pPr lvl="2"/>
            <a:r>
              <a:rPr lang="en-US" dirty="0">
                <a:hlinkClick r:id="rId2"/>
              </a:rPr>
              <a:t>http://visualstudiogallery.msdn.microsoft.com/315c13a7-2787-4f57-bdf7-adae6ed54450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829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0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Much simpler with Universal Apps!</a:t>
            </a:r>
          </a:p>
          <a:p>
            <a:pPr lvl="1"/>
            <a:r>
              <a:rPr lang="en-US" dirty="0" smtClean="0"/>
              <a:t>Approach is now unified</a:t>
            </a:r>
          </a:p>
          <a:p>
            <a:endParaRPr lang="en-US" dirty="0"/>
          </a:p>
          <a:p>
            <a:r>
              <a:rPr lang="en-US" dirty="0" smtClean="0"/>
              <a:t>View-driven with 1 optional parameter</a:t>
            </a:r>
          </a:p>
          <a:p>
            <a:pPr lvl="1"/>
            <a:r>
              <a:rPr lang="en-US" dirty="0" smtClean="0"/>
              <a:t>Parameter can be anything</a:t>
            </a:r>
          </a:p>
          <a:p>
            <a:pPr lvl="1"/>
            <a:endParaRPr lang="en-US" dirty="0"/>
          </a:p>
          <a:p>
            <a:r>
              <a:rPr lang="en-US" dirty="0" smtClean="0"/>
              <a:t>2 Problems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Logic for navigation is generally in </a:t>
            </a:r>
            <a:r>
              <a:rPr lang="en-US" dirty="0" err="1" smtClean="0"/>
              <a:t>ViewModel</a:t>
            </a:r>
            <a:endParaRPr lang="en-US" dirty="0" smtClean="0"/>
          </a:p>
          <a:p>
            <a:pPr marL="822960" lvl="2" indent="-342900"/>
            <a:r>
              <a:rPr lang="en-US" dirty="0" err="1" smtClean="0"/>
              <a:t>ViewModels</a:t>
            </a:r>
            <a:r>
              <a:rPr lang="en-US" dirty="0" smtClean="0"/>
              <a:t> have to know about Views?!?!</a:t>
            </a:r>
          </a:p>
          <a:p>
            <a:pPr marL="822960" lvl="2" indent="-342900"/>
            <a:endParaRPr lang="en-U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Complex parameter types cause weird problems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529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MvvmCross’s</a:t>
            </a:r>
            <a:r>
              <a:rPr lang="en-US" dirty="0" smtClean="0"/>
              <a:t> </a:t>
            </a:r>
            <a:r>
              <a:rPr lang="en-US" dirty="0" err="1" smtClean="0"/>
              <a:t>ShowViewModel</a:t>
            </a:r>
            <a:endParaRPr lang="en-US" dirty="0" smtClean="0"/>
          </a:p>
          <a:p>
            <a:pPr lvl="1"/>
            <a:r>
              <a:rPr lang="en-US" dirty="0" smtClean="0"/>
              <a:t>Serialize parameters to JSON with </a:t>
            </a:r>
            <a:r>
              <a:rPr lang="en-US" dirty="0" err="1" smtClean="0"/>
              <a:t>MvxJsonConverter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[DEMO]</a:t>
            </a:r>
          </a:p>
        </p:txBody>
      </p:sp>
    </p:spTree>
    <p:extLst>
      <p:ext uri="{BB962C8B-B14F-4D97-AF65-F5344CB8AC3E}">
        <p14:creationId xmlns:p14="http://schemas.microsoft.com/office/powerpoint/2010/main" val="192322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BrentE@magenic.com</a:t>
            </a:r>
          </a:p>
          <a:p>
            <a:r>
              <a:rPr lang="en-US" dirty="0">
                <a:solidFill>
                  <a:schemeClr val="accent1"/>
                </a:solidFill>
              </a:rPr>
              <a:t>@</a:t>
            </a:r>
            <a:r>
              <a:rPr lang="en-US" dirty="0" err="1">
                <a:solidFill>
                  <a:schemeClr val="accent1"/>
                </a:solidFill>
              </a:rPr>
              <a:t>brentledwards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http://www.brentedwards.net</a:t>
            </a:r>
          </a:p>
          <a:p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smtClean="0">
                <a:solidFill>
                  <a:schemeClr val="accent1"/>
                </a:solidFill>
              </a:rPr>
              <a:t>github.com/brentedwards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48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mobile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3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Features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Push Notifications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3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oAuth</a:t>
            </a:r>
            <a:r>
              <a:rPr lang="en-US" dirty="0"/>
              <a:t> done easy</a:t>
            </a:r>
          </a:p>
          <a:p>
            <a:pPr lvl="1"/>
            <a:endParaRPr lang="en-US" dirty="0"/>
          </a:p>
          <a:p>
            <a:r>
              <a:rPr lang="en-US" dirty="0"/>
              <a:t>4 </a:t>
            </a:r>
            <a:r>
              <a:rPr lang="en-US" dirty="0" err="1"/>
              <a:t>Auth</a:t>
            </a:r>
            <a:r>
              <a:rPr lang="en-US" dirty="0"/>
              <a:t> Options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Microsoft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endParaRPr lang="en-US" dirty="0"/>
          </a:p>
          <a:p>
            <a:r>
              <a:rPr lang="en-US" dirty="0"/>
              <a:t>Biggest Drawback</a:t>
            </a:r>
          </a:p>
          <a:p>
            <a:pPr lvl="1"/>
            <a:r>
              <a:rPr lang="en-US" dirty="0"/>
              <a:t>Users have to remember which option they chose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Is your app open to anyone?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Does your app need domain authentication?</a:t>
            </a:r>
          </a:p>
          <a:p>
            <a:pPr lvl="2"/>
            <a:r>
              <a:rPr lang="en-US" dirty="0"/>
              <a:t>If so, Azure Mobile Services is probably not the best option for </a:t>
            </a:r>
            <a:r>
              <a:rPr lang="en-US" dirty="0" err="1"/>
              <a:t>auth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4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Deliver info to your users through notifications </a:t>
            </a:r>
          </a:p>
          <a:p>
            <a:pPr lvl="1"/>
            <a:r>
              <a:rPr lang="en-US" dirty="0"/>
              <a:t>Tile</a:t>
            </a:r>
          </a:p>
          <a:p>
            <a:pPr lvl="1"/>
            <a:r>
              <a:rPr lang="en-US" dirty="0"/>
              <a:t>Badge</a:t>
            </a:r>
          </a:p>
          <a:p>
            <a:pPr lvl="1"/>
            <a:r>
              <a:rPr lang="en-US" dirty="0"/>
              <a:t>Toast</a:t>
            </a:r>
          </a:p>
          <a:p>
            <a:pPr lvl="1"/>
            <a:endParaRPr lang="en-US" dirty="0"/>
          </a:p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How can your Tile be more Live?</a:t>
            </a:r>
          </a:p>
          <a:p>
            <a:pPr lvl="1"/>
            <a:r>
              <a:rPr lang="en-US" dirty="0"/>
              <a:t>What info to show in Toasts?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6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[DEMO]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3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Leveraging the business layer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7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the Business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little planning goes a long way</a:t>
            </a:r>
          </a:p>
          <a:p>
            <a:endParaRPr lang="en-US" dirty="0"/>
          </a:p>
          <a:p>
            <a:r>
              <a:rPr lang="en-US" dirty="0"/>
              <a:t>The same code can be used on</a:t>
            </a:r>
          </a:p>
          <a:p>
            <a:pPr lvl="1"/>
            <a:r>
              <a:rPr lang="en-US" dirty="0"/>
              <a:t>Server (.NET)</a:t>
            </a:r>
          </a:p>
          <a:p>
            <a:pPr lvl="1"/>
            <a:r>
              <a:rPr lang="en-US" dirty="0"/>
              <a:t>Client </a:t>
            </a:r>
            <a:r>
              <a:rPr lang="en-US" dirty="0" smtClean="0"/>
              <a:t>(Windows / Windows Phone)</a:t>
            </a:r>
            <a:endParaRPr lang="en-US" dirty="0"/>
          </a:p>
          <a:p>
            <a:endParaRPr lang="en-US" dirty="0"/>
          </a:p>
          <a:p>
            <a:r>
              <a:rPr lang="en-US" dirty="0"/>
              <a:t>N-Tier business layers can leverage</a:t>
            </a:r>
          </a:p>
          <a:p>
            <a:pPr lvl="1"/>
            <a:r>
              <a:rPr lang="en-US" dirty="0"/>
              <a:t>Compiler directives</a:t>
            </a:r>
          </a:p>
          <a:p>
            <a:pPr lvl="1"/>
            <a:r>
              <a:rPr lang="en-US" dirty="0"/>
              <a:t>Different project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Universal Shared Projects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1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the business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[DEMO]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23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Windows 8.1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7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MVVM</a:t>
            </a:r>
            <a:endParaRPr lang="en-US" dirty="0"/>
          </a:p>
          <a:p>
            <a:r>
              <a:rPr lang="en-US" dirty="0" smtClean="0"/>
              <a:t>Universal Apps</a:t>
            </a:r>
            <a:endParaRPr lang="en-US" dirty="0"/>
          </a:p>
          <a:p>
            <a:r>
              <a:rPr lang="en-US" dirty="0"/>
              <a:t>Azure Mobile Services</a:t>
            </a:r>
          </a:p>
          <a:p>
            <a:r>
              <a:rPr lang="en-US" dirty="0"/>
              <a:t>Leveraging the Business </a:t>
            </a:r>
            <a:r>
              <a:rPr lang="en-US" dirty="0" smtClean="0"/>
              <a:t>Layer</a:t>
            </a:r>
          </a:p>
          <a:p>
            <a:r>
              <a:rPr lang="en-US" dirty="0" smtClean="0"/>
              <a:t>Contracts</a:t>
            </a:r>
          </a:p>
          <a:p>
            <a:r>
              <a:rPr lang="en-US" dirty="0" smtClean="0"/>
              <a:t>Azure </a:t>
            </a:r>
            <a:r>
              <a:rPr lang="en-US" dirty="0"/>
              <a:t>Blob </a:t>
            </a:r>
            <a:r>
              <a:rPr lang="en-US" dirty="0" smtClean="0"/>
              <a:t>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7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they?</a:t>
            </a:r>
          </a:p>
          <a:p>
            <a:pPr lvl="1"/>
            <a:r>
              <a:rPr lang="en-US" dirty="0"/>
              <a:t>Agreements between one or more apps</a:t>
            </a:r>
          </a:p>
          <a:p>
            <a:pPr lvl="1"/>
            <a:endParaRPr lang="en-US" dirty="0"/>
          </a:p>
          <a:p>
            <a:r>
              <a:rPr lang="en-US" dirty="0"/>
              <a:t>Provide consistency across all apps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</a:t>
            </a:r>
          </a:p>
          <a:p>
            <a:r>
              <a:rPr lang="en-US" dirty="0"/>
              <a:t>Share</a:t>
            </a:r>
          </a:p>
          <a:p>
            <a:r>
              <a:rPr lang="en-US" dirty="0"/>
              <a:t>Settings</a:t>
            </a:r>
          </a:p>
          <a:p>
            <a:r>
              <a:rPr lang="en-US" dirty="0"/>
              <a:t>Play To</a:t>
            </a:r>
          </a:p>
          <a:p>
            <a:r>
              <a:rPr lang="en-US" dirty="0"/>
              <a:t>File Picker</a:t>
            </a:r>
          </a:p>
          <a:p>
            <a:r>
              <a:rPr lang="en-US" dirty="0"/>
              <a:t>Cached File Updater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7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Contracts You SHOULD Leverage</a:t>
            </a:r>
          </a:p>
          <a:p>
            <a:pPr lvl="1"/>
            <a:r>
              <a:rPr lang="en-US" dirty="0"/>
              <a:t>Search</a:t>
            </a:r>
          </a:p>
          <a:p>
            <a:pPr lvl="1"/>
            <a:r>
              <a:rPr lang="en-US" dirty="0"/>
              <a:t>Share</a:t>
            </a:r>
          </a:p>
          <a:p>
            <a:pPr lvl="1"/>
            <a:r>
              <a:rPr lang="en-US" dirty="0"/>
              <a:t>Settings</a:t>
            </a:r>
          </a:p>
          <a:p>
            <a:pPr lvl="2"/>
            <a:r>
              <a:rPr lang="en-US" dirty="0"/>
              <a:t>You HAVE to use this one with Internet access</a:t>
            </a:r>
          </a:p>
          <a:p>
            <a:pPr lvl="2"/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Always available via Charms menu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2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Charms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18086" y="1347713"/>
            <a:ext cx="5526881" cy="310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082" y="1176934"/>
            <a:ext cx="550069" cy="34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Search your app from anywhere in the OS</a:t>
            </a:r>
          </a:p>
          <a:p>
            <a:endParaRPr lang="en-US" dirty="0"/>
          </a:p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What can be searched?</a:t>
            </a:r>
          </a:p>
          <a:p>
            <a:pPr lvl="1"/>
            <a:r>
              <a:rPr lang="en-US" dirty="0"/>
              <a:t>Search complexity?</a:t>
            </a:r>
          </a:p>
          <a:p>
            <a:pPr lvl="1"/>
            <a:r>
              <a:rPr lang="en-US" dirty="0"/>
              <a:t>Parsing?</a:t>
            </a:r>
          </a:p>
          <a:p>
            <a:pPr lvl="1"/>
            <a:r>
              <a:rPr lang="en-US" dirty="0"/>
              <a:t>How to display?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4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[DEMO]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56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Share content from your app</a:t>
            </a:r>
          </a:p>
          <a:p>
            <a:endParaRPr lang="en-US" dirty="0"/>
          </a:p>
          <a:p>
            <a:r>
              <a:rPr lang="en-US" dirty="0"/>
              <a:t>Can be context specific</a:t>
            </a:r>
          </a:p>
          <a:p>
            <a:endParaRPr lang="en-US" dirty="0"/>
          </a:p>
          <a:p>
            <a:r>
              <a:rPr lang="en-US" dirty="0"/>
              <a:t>Content can be shared in many formats</a:t>
            </a:r>
          </a:p>
          <a:p>
            <a:pPr lvl="1"/>
            <a:r>
              <a:rPr lang="en-US" dirty="0"/>
              <a:t>Different apps support different formats</a:t>
            </a:r>
          </a:p>
          <a:p>
            <a:pPr lvl="1"/>
            <a:r>
              <a:rPr lang="en-US" dirty="0"/>
              <a:t>Support as many formats as possible</a:t>
            </a:r>
          </a:p>
          <a:p>
            <a:pPr lvl="1"/>
            <a:r>
              <a:rPr lang="en-US" dirty="0"/>
              <a:t>Fire and forget</a:t>
            </a:r>
          </a:p>
          <a:p>
            <a:pPr lvl="1"/>
            <a:endParaRPr lang="en-US" dirty="0"/>
          </a:p>
          <a:p>
            <a:r>
              <a:rPr lang="en-US" dirty="0"/>
              <a:t>One format: Custom URIs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0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Sharing is supported in Windows Phone 8.1</a:t>
            </a:r>
          </a:p>
          <a:p>
            <a:pPr lvl="1"/>
            <a:r>
              <a:rPr lang="en-US" dirty="0" smtClean="0"/>
              <a:t>No charms bar, so it has to be manually added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0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[DEMO]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23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settings in your app</a:t>
            </a:r>
          </a:p>
          <a:p>
            <a:endParaRPr lang="en-US" dirty="0"/>
          </a:p>
          <a:p>
            <a:r>
              <a:rPr lang="en-US" dirty="0"/>
              <a:t>Any app-wide settings should go here</a:t>
            </a:r>
          </a:p>
          <a:p>
            <a:endParaRPr lang="en-US" dirty="0"/>
          </a:p>
          <a:p>
            <a:r>
              <a:rPr lang="en-US" dirty="0"/>
              <a:t>Users will be conditioned to use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2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[DEMO]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37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What app-wide settings will you need?</a:t>
            </a:r>
          </a:p>
          <a:p>
            <a:pPr lvl="1"/>
            <a:r>
              <a:rPr lang="en-US" dirty="0"/>
              <a:t>How can they be simplified?</a:t>
            </a:r>
          </a:p>
          <a:p>
            <a:pPr lvl="1"/>
            <a:r>
              <a:rPr lang="en-US" dirty="0"/>
              <a:t>How will changing them affect the UI?</a:t>
            </a:r>
          </a:p>
          <a:p>
            <a:pPr lvl="2"/>
            <a:r>
              <a:rPr lang="en-US" dirty="0"/>
              <a:t>Changes should be reflected immediately</a:t>
            </a:r>
          </a:p>
          <a:p>
            <a:pPr lvl="1"/>
            <a:r>
              <a:rPr lang="en-US" dirty="0"/>
              <a:t>Will you use the Internet?</a:t>
            </a:r>
          </a:p>
          <a:p>
            <a:pPr lvl="2"/>
            <a:r>
              <a:rPr lang="en-US" dirty="0"/>
              <a:t>If so, you MUST provide a privacy policy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7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[DEMO]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22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Couple of Options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lvl="2"/>
            <a:r>
              <a:rPr lang="en-US" dirty="0" smtClean="0"/>
              <a:t>Windows Azure Storage</a:t>
            </a:r>
            <a:endParaRPr lang="en-US" dirty="0"/>
          </a:p>
          <a:p>
            <a:pPr lvl="1"/>
            <a:r>
              <a:rPr lang="en-US" dirty="0"/>
              <a:t>REST </a:t>
            </a:r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8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Azure </a:t>
            </a:r>
            <a:r>
              <a:rPr lang="en-US" smtClean="0"/>
              <a:t>Storage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Nuget</a:t>
            </a:r>
            <a:r>
              <a:rPr lang="en-US" dirty="0"/>
              <a:t> </a:t>
            </a:r>
            <a:r>
              <a:rPr lang="en-US" dirty="0" smtClean="0"/>
              <a:t>Package</a:t>
            </a:r>
          </a:p>
          <a:p>
            <a:endParaRPr lang="en-US" dirty="0"/>
          </a:p>
          <a:p>
            <a:r>
              <a:rPr lang="en-US" dirty="0"/>
              <a:t>Gives access to containers and blobs</a:t>
            </a:r>
          </a:p>
          <a:p>
            <a:endParaRPr lang="en-US" dirty="0"/>
          </a:p>
          <a:p>
            <a:r>
              <a:rPr lang="en-US" dirty="0"/>
              <a:t>Can use credentials directly</a:t>
            </a:r>
          </a:p>
          <a:p>
            <a:endParaRPr lang="en-US" dirty="0"/>
          </a:p>
          <a:p>
            <a:r>
              <a:rPr lang="en-US" dirty="0"/>
              <a:t>Or, better yet…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9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Access Security (SAS)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Temporary key</a:t>
            </a:r>
          </a:p>
          <a:p>
            <a:pPr lvl="1"/>
            <a:r>
              <a:rPr lang="en-US" dirty="0"/>
              <a:t>Has built-in expiration</a:t>
            </a:r>
          </a:p>
          <a:p>
            <a:pPr lvl="1"/>
            <a:endParaRPr lang="en-US" dirty="0"/>
          </a:p>
          <a:p>
            <a:r>
              <a:rPr lang="en-US" dirty="0"/>
              <a:t>SAS keeps credentials out of client</a:t>
            </a:r>
          </a:p>
          <a:p>
            <a:pPr lvl="1"/>
            <a:r>
              <a:rPr lang="en-US" dirty="0"/>
              <a:t>Recommend generating on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0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Provides all Blob Storage functionality</a:t>
            </a:r>
          </a:p>
          <a:p>
            <a:pPr lvl="1"/>
            <a:r>
              <a:rPr lang="en-US" dirty="0"/>
              <a:t>Create containers</a:t>
            </a:r>
          </a:p>
          <a:p>
            <a:pPr lvl="1"/>
            <a:r>
              <a:rPr lang="en-US" dirty="0"/>
              <a:t>Upload blobs</a:t>
            </a:r>
          </a:p>
          <a:p>
            <a:pPr lvl="1"/>
            <a:endParaRPr lang="en-US" dirty="0"/>
          </a:p>
          <a:p>
            <a:r>
              <a:rPr lang="en-US" dirty="0"/>
              <a:t>Can use credentials directly</a:t>
            </a:r>
          </a:p>
          <a:p>
            <a:endParaRPr lang="en-US" dirty="0"/>
          </a:p>
          <a:p>
            <a:r>
              <a:rPr lang="en-US" dirty="0" smtClean="0"/>
              <a:t>Better yet, use SAS</a:t>
            </a:r>
            <a:endParaRPr lang="en-US" dirty="0"/>
          </a:p>
          <a:p>
            <a:pPr marL="403622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[DEMO]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8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</a:t>
            </a:r>
            <a:r>
              <a:rPr lang="en-US" dirty="0" smtClean="0"/>
              <a:t>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MVVM</a:t>
            </a:r>
            <a:endParaRPr lang="en-US" dirty="0"/>
          </a:p>
          <a:p>
            <a:r>
              <a:rPr lang="en-US" dirty="0" smtClean="0"/>
              <a:t>Universal Apps</a:t>
            </a:r>
            <a:endParaRPr lang="en-US" dirty="0"/>
          </a:p>
          <a:p>
            <a:r>
              <a:rPr lang="en-US" dirty="0"/>
              <a:t>Azure Mobile Services</a:t>
            </a:r>
          </a:p>
          <a:p>
            <a:r>
              <a:rPr lang="en-US" dirty="0"/>
              <a:t>Leveraging the Business </a:t>
            </a:r>
            <a:r>
              <a:rPr lang="en-US" dirty="0" smtClean="0"/>
              <a:t>Layer</a:t>
            </a:r>
          </a:p>
          <a:p>
            <a:r>
              <a:rPr lang="en-US" dirty="0" smtClean="0"/>
              <a:t>Contracts</a:t>
            </a:r>
          </a:p>
          <a:p>
            <a:r>
              <a:rPr lang="en-US" dirty="0" smtClean="0"/>
              <a:t>Azure </a:t>
            </a:r>
            <a:r>
              <a:rPr lang="en-US" dirty="0"/>
              <a:t>Blob </a:t>
            </a:r>
            <a:r>
              <a:rPr lang="en-US" dirty="0" smtClean="0"/>
              <a:t>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1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Azure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http://www.windowsazure.com/en-us</a:t>
            </a:r>
            <a:r>
              <a:rPr lang="en-US" dirty="0" smtClean="0">
                <a:solidFill>
                  <a:schemeClr val="accent1"/>
                </a:solidFill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Windows </a:t>
            </a:r>
            <a:r>
              <a:rPr lang="en-US" dirty="0" err="1"/>
              <a:t>Dev</a:t>
            </a:r>
            <a:r>
              <a:rPr lang="en-US" dirty="0"/>
              <a:t> Center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http://www.windowsstore.com</a:t>
            </a:r>
            <a:r>
              <a:rPr lang="en-US" dirty="0" smtClean="0">
                <a:solidFill>
                  <a:schemeClr val="accent1"/>
                </a:solidFill>
              </a:rPr>
              <a:t>/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41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Model-View-</a:t>
            </a:r>
            <a:r>
              <a:rPr lang="en-US" dirty="0" err="1" smtClean="0">
                <a:solidFill>
                  <a:schemeClr val="bg1"/>
                </a:solidFill>
              </a:rPr>
              <a:t>ViewModel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87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7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BrentE@magenic.com</a:t>
            </a:r>
          </a:p>
          <a:p>
            <a:r>
              <a:rPr lang="en-US" dirty="0">
                <a:solidFill>
                  <a:schemeClr val="accent1"/>
                </a:solidFill>
              </a:rPr>
              <a:t>@</a:t>
            </a:r>
            <a:r>
              <a:rPr lang="en-US" dirty="0" err="1">
                <a:solidFill>
                  <a:schemeClr val="accent1"/>
                </a:solidFill>
              </a:rPr>
              <a:t>brentledwards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http://www.brentedwards.net</a:t>
            </a:r>
          </a:p>
          <a:p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smtClean="0">
                <a:solidFill>
                  <a:schemeClr val="accent1"/>
                </a:solidFill>
              </a:rPr>
              <a:t>github.com/brentedwards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98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200400" y="1123950"/>
            <a:ext cx="2743200" cy="68579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View</a:t>
            </a:r>
          </a:p>
          <a:p>
            <a:pPr algn="ctr"/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2543141"/>
            <a:ext cx="2743200" cy="688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View Model</a:t>
            </a:r>
          </a:p>
          <a:p>
            <a:pPr algn="ctr"/>
            <a:r>
              <a:rPr lang="en-US" dirty="0" smtClean="0"/>
              <a:t>Presentation Logic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00400" y="3964736"/>
            <a:ext cx="2743200" cy="688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Model</a:t>
            </a:r>
          </a:p>
          <a:p>
            <a:pPr algn="ctr"/>
            <a:r>
              <a:rPr lang="en-US" dirty="0" smtClean="0"/>
              <a:t>Business Logic</a:t>
            </a:r>
            <a:endParaRPr lang="en-US" dirty="0"/>
          </a:p>
        </p:txBody>
      </p:sp>
      <p:sp>
        <p:nvSpPr>
          <p:cNvPr id="19" name="Up-Down Arrow 18"/>
          <p:cNvSpPr/>
          <p:nvPr/>
        </p:nvSpPr>
        <p:spPr>
          <a:xfrm>
            <a:off x="4381500" y="1854938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>
            <a:off x="4381500" y="3276533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MVVM Cool?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Separates Presentation from Functionality</a:t>
            </a:r>
          </a:p>
          <a:p>
            <a:r>
              <a:rPr lang="en-US" dirty="0"/>
              <a:t>Promotes Testability</a:t>
            </a:r>
          </a:p>
          <a:p>
            <a:r>
              <a:rPr lang="en-US" dirty="0"/>
              <a:t>Works great with Data Binding</a:t>
            </a:r>
          </a:p>
          <a:p>
            <a:r>
              <a:rPr lang="en-US" dirty="0"/>
              <a:t>Easy collaboration with </a:t>
            </a:r>
            <a:r>
              <a:rPr lang="en-US" dirty="0" smtClean="0"/>
              <a:t>Designers</a:t>
            </a:r>
          </a:p>
          <a:p>
            <a:endParaRPr lang="en-US" dirty="0"/>
          </a:p>
          <a:p>
            <a:r>
              <a:rPr lang="en-US" dirty="0"/>
              <a:t>Makes it easy to change out the View layer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frameworks support </a:t>
            </a:r>
            <a:r>
              <a:rPr lang="en-US" dirty="0" err="1"/>
              <a:t>WinRT</a:t>
            </a:r>
            <a:endParaRPr lang="en-US" dirty="0"/>
          </a:p>
          <a:p>
            <a:pPr lvl="1"/>
            <a:r>
              <a:rPr lang="en-US" dirty="0" err="1"/>
              <a:t>Caliburn.Micro</a:t>
            </a:r>
            <a:endParaRPr lang="en-US" dirty="0"/>
          </a:p>
          <a:p>
            <a:pPr lvl="1"/>
            <a:r>
              <a:rPr lang="en-US" dirty="0"/>
              <a:t>MVVM </a:t>
            </a:r>
            <a:r>
              <a:rPr lang="en-US" dirty="0" smtClean="0"/>
              <a:t>Light</a:t>
            </a:r>
          </a:p>
          <a:p>
            <a:pPr lvl="1"/>
            <a:r>
              <a:rPr lang="en-US" dirty="0" err="1" smtClean="0"/>
              <a:t>MvvmCross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MvvmCross</a:t>
            </a:r>
            <a:r>
              <a:rPr lang="en-US" dirty="0" smtClean="0"/>
              <a:t> also supports </a:t>
            </a:r>
            <a:r>
              <a:rPr lang="en-US" dirty="0" err="1" smtClean="0"/>
              <a:t>Xamarin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2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Sharing the love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17830</TotalTime>
  <Words>810</Words>
  <Application>Microsoft Office PowerPoint</Application>
  <PresentationFormat>On-screen Show (16:9)</PresentationFormat>
  <Paragraphs>263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Times New Roman</vt:lpstr>
      <vt:lpstr>1_Visual Studio Live! Redmond 2014</vt:lpstr>
      <vt:lpstr>Visual Studio Live! Redmond 2014</vt:lpstr>
      <vt:lpstr>PowerPoint Presentation</vt:lpstr>
      <vt:lpstr>Brent Edwards</vt:lpstr>
      <vt:lpstr>What We Will Cover</vt:lpstr>
      <vt:lpstr>MyVote</vt:lpstr>
      <vt:lpstr>MVVM</vt:lpstr>
      <vt:lpstr>MVVM</vt:lpstr>
      <vt:lpstr>Why is MVVM Cool?</vt:lpstr>
      <vt:lpstr>MVVM Frameworks</vt:lpstr>
      <vt:lpstr>Universal Apps</vt:lpstr>
      <vt:lpstr>Universal Apps</vt:lpstr>
      <vt:lpstr>Universal Apps</vt:lpstr>
      <vt:lpstr>Universal Apps</vt:lpstr>
      <vt:lpstr>Universal Shared Projects</vt:lpstr>
      <vt:lpstr>What about Portable Class Library?</vt:lpstr>
      <vt:lpstr>Universal Shared Projects</vt:lpstr>
      <vt:lpstr>Navigation</vt:lpstr>
      <vt:lpstr>Navigation</vt:lpstr>
      <vt:lpstr>Navigation</vt:lpstr>
      <vt:lpstr>Navigation</vt:lpstr>
      <vt:lpstr>Azure mobile services</vt:lpstr>
      <vt:lpstr>Azure Mobile Services</vt:lpstr>
      <vt:lpstr>Authentication</vt:lpstr>
      <vt:lpstr>Authentication</vt:lpstr>
      <vt:lpstr>Push Notifications</vt:lpstr>
      <vt:lpstr>Azure Mobile Services</vt:lpstr>
      <vt:lpstr>Leveraging the business layer</vt:lpstr>
      <vt:lpstr>Leveraging the Business Layer</vt:lpstr>
      <vt:lpstr>Leveraging the business layer</vt:lpstr>
      <vt:lpstr>contracts</vt:lpstr>
      <vt:lpstr>Contracts</vt:lpstr>
      <vt:lpstr>Examples of Contracts</vt:lpstr>
      <vt:lpstr>Contracts</vt:lpstr>
      <vt:lpstr>Charms Menu</vt:lpstr>
      <vt:lpstr>Search</vt:lpstr>
      <vt:lpstr>Search</vt:lpstr>
      <vt:lpstr>Share</vt:lpstr>
      <vt:lpstr>Share</vt:lpstr>
      <vt:lpstr>share</vt:lpstr>
      <vt:lpstr>Settings</vt:lpstr>
      <vt:lpstr>Settings</vt:lpstr>
      <vt:lpstr>settings</vt:lpstr>
      <vt:lpstr>Azure blob storage</vt:lpstr>
      <vt:lpstr>Azure Blob Storage</vt:lpstr>
      <vt:lpstr>Windows Azure Storage Library</vt:lpstr>
      <vt:lpstr>Storage Access Security (SAS)</vt:lpstr>
      <vt:lpstr>REST API</vt:lpstr>
      <vt:lpstr>Azure blob storage</vt:lpstr>
      <vt:lpstr>What We Covered</vt:lpstr>
      <vt:lpstr>Useful Links</vt:lpstr>
      <vt:lpstr>Questions?</vt:lpstr>
      <vt:lpstr>Brent Edwards</vt:lpstr>
    </vt:vector>
  </TitlesOfParts>
  <Company>1105 Media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Brent Edwards</cp:lastModifiedBy>
  <cp:revision>151</cp:revision>
  <dcterms:created xsi:type="dcterms:W3CDTF">2012-12-07T00:48:42Z</dcterms:created>
  <dcterms:modified xsi:type="dcterms:W3CDTF">2015-03-14T00:15:48Z</dcterms:modified>
</cp:coreProperties>
</file>