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68241" autoAdjust="0"/>
  </p:normalViewPr>
  <p:slideViewPr>
    <p:cSldViewPr>
      <p:cViewPr varScale="1">
        <p:scale>
          <a:sx n="102" d="100"/>
          <a:sy n="102" d="100"/>
        </p:scale>
        <p:origin x="1884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 smtClean="0">
                <a:latin typeface="Arial" pitchFamily="34" charset="0"/>
                <a:cs typeface="Arial" pitchFamily="34" charset="0"/>
              </a:rPr>
              <a:t>Visual Studio Live! Las Vegas 2015</a:t>
            </a:r>
            <a:endParaRPr lang="en-US" sz="13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2ECFD-0169-4599-A79A-8C44AB4A932C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26DE0-BACA-4EA0-B73F-CC7DC1D7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324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588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71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26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02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SharePoint Live! Orlando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>
                <a:solidFill>
                  <a:srgbClr val="000000"/>
                </a:solidFill>
              </a:rPr>
              <a:t>©  2013 SharePoint Live! All rights reserved.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76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SharePoint Live! Orlando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>
                <a:solidFill>
                  <a:srgbClr val="000000"/>
                </a:solidFill>
              </a:rPr>
              <a:t>©  2013 SharePoint Live! All rights reserved.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39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565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0305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20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234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299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310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190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9202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0872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7132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447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344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66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0" indent="-223837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09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8701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6647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290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238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62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6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89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3363" lvl="1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50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29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752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8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880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yvote-light-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yvote-light-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7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yvote-light-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5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yvote-light-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79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myvote-light-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24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24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0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myvote-light-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32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yvote-light-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yvote-light-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yvote-light-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solidFill>
                  <a:srgbClr val="000000"/>
                </a:solidFill>
              </a:defRPr>
            </a:lvl1pPr>
            <a:lvl2pPr>
              <a:defRPr sz="2800">
                <a:solidFill>
                  <a:srgbClr val="000000"/>
                </a:solidFill>
              </a:defRPr>
            </a:lvl2pPr>
            <a:lvl3pPr>
              <a:defRPr sz="24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0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yvote-light-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26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4767263"/>
            <a:ext cx="28956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2600" y="4767263"/>
            <a:ext cx="1981200" cy="2428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7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/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64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64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enconway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aniuse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genic.com/Resources/WhitePapers/ChoosingTheRightMobileTechnology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0" y="1807944"/>
            <a:ext cx="7343775" cy="97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defRPr/>
            </a:pPr>
            <a:r>
              <a:rPr lang="en-US" sz="4000" b="1" dirty="0">
                <a:solidFill>
                  <a:srgbClr val="FFFF00"/>
                </a:solidFill>
              </a:rPr>
              <a:t>Building for the Modern Web with Single Page Applications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647311" y="3982819"/>
            <a:ext cx="23632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r"/>
            <a:r>
              <a:rPr lang="en-US" sz="2000" dirty="0">
                <a:latin typeface="Arial" charset="0"/>
              </a:rPr>
              <a:t>Level: </a:t>
            </a:r>
            <a:r>
              <a:rPr lang="en-US" sz="2000" dirty="0">
                <a:solidFill>
                  <a:srgbClr val="FFFF00"/>
                </a:solidFill>
                <a:latin typeface="Arial" charset="0"/>
              </a:rPr>
              <a:t>Intermediate</a:t>
            </a:r>
          </a:p>
          <a:p>
            <a:pPr algn="r"/>
            <a:endParaRPr lang="en-US" b="1" dirty="0">
              <a:latin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022725" y="2831881"/>
            <a:ext cx="3987800" cy="100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Allen Conway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+mn-cs"/>
            </a:endParaRPr>
          </a:p>
          <a:p>
            <a:pPr algn="r" eaLnBrk="1" hangingPunct="1"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Arial" charset="0"/>
              </a:rPr>
              <a:t>Senior Consultant</a:t>
            </a:r>
            <a:endParaRPr lang="en-US" sz="2400" b="1" dirty="0">
              <a:solidFill>
                <a:srgbClr val="FFFF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latin typeface="Times New Roman" pitchFamily="2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18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 bwMode="auto">
          <a:xfrm>
            <a:off x="2053971" y="3406592"/>
            <a:ext cx="4793742" cy="555498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Services / Data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2053971" y="1253457"/>
            <a:ext cx="4793742" cy="159766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Master Layout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4557653" y="2046593"/>
            <a:ext cx="2245594" cy="30572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Controller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3626407" y="1446511"/>
            <a:ext cx="1445591" cy="30572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Model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241250" y="2046593"/>
            <a:ext cx="1844382" cy="30572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View</a:t>
            </a:r>
          </a:p>
          <a:p>
            <a:pPr algn="ctr" defTabSz="514337"/>
            <a:r>
              <a:rPr lang="en-US" sz="1013" b="1" dirty="0">
                <a:latin typeface="+mj-lt"/>
              </a:rPr>
              <a:t>(Dynamic DOM)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2054001" y="2937318"/>
            <a:ext cx="2031661" cy="35523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Renderer</a:t>
            </a:r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4853841" y="1756789"/>
            <a:ext cx="6680" cy="2852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Arrow Connector 67"/>
          <p:cNvCxnSpPr/>
          <p:nvPr/>
        </p:nvCxnSpPr>
        <p:spPr bwMode="auto">
          <a:xfrm>
            <a:off x="3831797" y="1756789"/>
            <a:ext cx="0" cy="2852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/>
          <p:nvPr/>
        </p:nvCxnSpPr>
        <p:spPr bwMode="auto">
          <a:xfrm flipH="1" flipV="1">
            <a:off x="3069831" y="2363708"/>
            <a:ext cx="1" cy="5876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Arrow Connector 69"/>
          <p:cNvCxnSpPr/>
          <p:nvPr/>
        </p:nvCxnSpPr>
        <p:spPr bwMode="auto">
          <a:xfrm flipH="1">
            <a:off x="5680421" y="2770606"/>
            <a:ext cx="8379" cy="6360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Rectangle 70"/>
          <p:cNvSpPr/>
          <p:nvPr/>
        </p:nvSpPr>
        <p:spPr bwMode="auto">
          <a:xfrm>
            <a:off x="4557653" y="2523361"/>
            <a:ext cx="2245594" cy="247221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Services</a:t>
            </a:r>
          </a:p>
        </p:txBody>
      </p:sp>
      <p:cxnSp>
        <p:nvCxnSpPr>
          <p:cNvPr id="72" name="Straight Arrow Connector 71"/>
          <p:cNvCxnSpPr>
            <a:stCxn id="71" idx="0"/>
            <a:endCxn id="63" idx="2"/>
          </p:cNvCxnSpPr>
          <p:nvPr/>
        </p:nvCxnSpPr>
        <p:spPr bwMode="auto">
          <a:xfrm flipV="1">
            <a:off x="5680450" y="2352319"/>
            <a:ext cx="0" cy="1710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The Modern Web: Single Page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52543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7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307" y="1113238"/>
            <a:ext cx="1315083" cy="207969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SPAs in the Enterprise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00151"/>
            <a:ext cx="5943600" cy="25145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popular SPAs</a:t>
            </a:r>
          </a:p>
          <a:p>
            <a:pPr lvl="1"/>
            <a:r>
              <a:rPr lang="en-US" dirty="0"/>
              <a:t>Gmail, Twitter, and Google Maps</a:t>
            </a:r>
          </a:p>
          <a:p>
            <a:r>
              <a:rPr lang="en-US" dirty="0"/>
              <a:t>Making that accounting, shipment tracking, inventory, etc. application as a SPA</a:t>
            </a:r>
          </a:p>
          <a:p>
            <a:r>
              <a:rPr lang="en-US" dirty="0"/>
              <a:t>Considerations before making that next application a SPA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87" y="3273450"/>
            <a:ext cx="2576513" cy="171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3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38150"/>
            <a:ext cx="1216745" cy="11254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Why SPAs are… AWESOME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Lean, mean, fighting machines!</a:t>
            </a:r>
          </a:p>
          <a:p>
            <a:r>
              <a:rPr lang="en-US" dirty="0"/>
              <a:t>SPAs are fluid and responsive</a:t>
            </a:r>
          </a:p>
          <a:p>
            <a:r>
              <a:rPr lang="en-US" dirty="0"/>
              <a:t>Narrowing the line between desktop and web from UX perspective</a:t>
            </a:r>
          </a:p>
          <a:p>
            <a:r>
              <a:rPr lang="en-US" dirty="0"/>
              <a:t>Mature browsers </a:t>
            </a:r>
          </a:p>
          <a:p>
            <a:pPr lvl="1"/>
            <a:r>
              <a:rPr lang="en-US" dirty="0"/>
              <a:t>HTML5 </a:t>
            </a:r>
          </a:p>
          <a:p>
            <a:pPr lvl="1"/>
            <a:r>
              <a:rPr lang="en-US" dirty="0"/>
              <a:t>CSS3</a:t>
            </a:r>
          </a:p>
          <a:p>
            <a:pPr lvl="1"/>
            <a:r>
              <a:rPr lang="en-US" dirty="0"/>
              <a:t>JS Processing</a:t>
            </a:r>
          </a:p>
          <a:p>
            <a:r>
              <a:rPr lang="en-US" dirty="0"/>
              <a:t>SPA Frameworks follow familiar patterns</a:t>
            </a:r>
          </a:p>
        </p:txBody>
      </p:sp>
    </p:spTree>
    <p:extLst>
      <p:ext uri="{BB962C8B-B14F-4D97-AF65-F5344CB8AC3E}">
        <p14:creationId xmlns:p14="http://schemas.microsoft.com/office/powerpoint/2010/main" val="2598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Disadvantages and Challenges of SPAs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6669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Frameworks are volatile</a:t>
            </a:r>
          </a:p>
          <a:p>
            <a:r>
              <a:rPr lang="en-US" dirty="0" smtClean="0"/>
              <a:t>Take </a:t>
            </a:r>
            <a:r>
              <a:rPr lang="en-US" dirty="0"/>
              <a:t>notice: JavaScript is required</a:t>
            </a:r>
          </a:p>
          <a:p>
            <a:r>
              <a:rPr lang="en-US" dirty="0"/>
              <a:t>Sea of JS frameworks for SPAs</a:t>
            </a:r>
          </a:p>
          <a:p>
            <a:r>
              <a:rPr lang="en-US" dirty="0"/>
              <a:t>Years of working almost exclusively in managed code on the server (C#/VB.NET)</a:t>
            </a:r>
          </a:p>
          <a:p>
            <a:r>
              <a:rPr lang="en-US" dirty="0"/>
              <a:t>Mindset of doing so much on the client</a:t>
            </a:r>
          </a:p>
          <a:p>
            <a:r>
              <a:rPr lang="en-US" dirty="0"/>
              <a:t>Difference in the way of thinking about web design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184" y="3905739"/>
            <a:ext cx="1569841" cy="98019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17147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Common Misunderstandings of SPAs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SEO friendly because there is no static content to crawl</a:t>
            </a:r>
          </a:p>
          <a:p>
            <a:r>
              <a:rPr lang="en-US" dirty="0"/>
              <a:t>I can’t have deep linking</a:t>
            </a:r>
          </a:p>
          <a:p>
            <a:r>
              <a:rPr lang="en-US" dirty="0"/>
              <a:t>I have 25+ pages in my app not ‘a single page’</a:t>
            </a:r>
          </a:p>
          <a:p>
            <a:r>
              <a:rPr lang="en-US" dirty="0"/>
              <a:t>JS Frameworks are fads that will be gone in 5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6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HTML5/CSS3 Responsive Design</a:t>
            </a:r>
          </a:p>
          <a:p>
            <a:r>
              <a:rPr lang="en-US" dirty="0"/>
              <a:t>AngularJS + TypeScript</a:t>
            </a:r>
          </a:p>
          <a:p>
            <a:r>
              <a:rPr lang="en-US" dirty="0"/>
              <a:t>Azure Web Sites and</a:t>
            </a:r>
            <a:br>
              <a:rPr lang="en-US" dirty="0"/>
            </a:br>
            <a:r>
              <a:rPr lang="en-US" dirty="0"/>
              <a:t>Azure Mobile Services</a:t>
            </a:r>
          </a:p>
          <a:p>
            <a:r>
              <a:rPr lang="en-US" dirty="0"/>
              <a:t>ASP.NET Web Pages (not MVC!)</a:t>
            </a:r>
          </a:p>
          <a:p>
            <a:r>
              <a:rPr lang="en-US" dirty="0"/>
              <a:t>ASP.NET Web API</a:t>
            </a:r>
          </a:p>
          <a:p>
            <a:r>
              <a:rPr lang="en-US" dirty="0"/>
              <a:t>CSLA</a:t>
            </a:r>
          </a:p>
          <a:p>
            <a:r>
              <a:rPr lang="en-US" dirty="0"/>
              <a:t>Azure SQL Server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850" y="1345382"/>
            <a:ext cx="2286000" cy="2542032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MyVote SPA 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219314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Responsive Design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00151"/>
            <a:ext cx="594360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Further elevate your code :: eyeball ratio </a:t>
            </a:r>
          </a:p>
          <a:p>
            <a:r>
              <a:rPr lang="en-US" sz="3000" dirty="0"/>
              <a:t>Foot in the door for </a:t>
            </a:r>
            <a:r>
              <a:rPr lang="en-US" sz="3000" dirty="0" smtClean="0"/>
              <a:t>mobile </a:t>
            </a:r>
            <a:r>
              <a:rPr lang="en-US" sz="3000" dirty="0"/>
              <a:t>devices</a:t>
            </a:r>
          </a:p>
          <a:p>
            <a:r>
              <a:rPr lang="en-US" sz="3000" dirty="0"/>
              <a:t>Invest in your base template</a:t>
            </a:r>
          </a:p>
          <a:p>
            <a:r>
              <a:rPr lang="en-US" sz="3000" dirty="0"/>
              <a:t>Core technique: CSS Media Queries (CSS3)</a:t>
            </a:r>
          </a:p>
          <a:p>
            <a:r>
              <a:rPr lang="en-US" sz="3000" dirty="0"/>
              <a:t>Tools for </a:t>
            </a:r>
            <a:r>
              <a:rPr lang="en-US" sz="3000" dirty="0" smtClean="0"/>
              <a:t>testing</a:t>
            </a:r>
          </a:p>
          <a:p>
            <a:r>
              <a:rPr lang="en-US" sz="3000" dirty="0" smtClean="0"/>
              <a:t>Bootstrap</a:t>
            </a:r>
            <a:endParaRPr lang="en-US" sz="3000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885950"/>
            <a:ext cx="27622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7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820" y="1562047"/>
            <a:ext cx="2222605" cy="23369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425" y="1562047"/>
            <a:ext cx="3254806" cy="233695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MyVote - Responsive Web Design DEMO</a:t>
            </a:r>
          </a:p>
        </p:txBody>
      </p:sp>
    </p:spTree>
    <p:extLst>
      <p:ext uri="{BB962C8B-B14F-4D97-AF65-F5344CB8AC3E}">
        <p14:creationId xmlns:p14="http://schemas.microsoft.com/office/powerpoint/2010/main" val="34055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Let’s not sugar coat it – we need JS</a:t>
            </a:r>
          </a:p>
          <a:p>
            <a:r>
              <a:rPr lang="en-US" dirty="0"/>
              <a:t> </a:t>
            </a:r>
            <a:r>
              <a:rPr lang="en-US" strike="sngStrike" dirty="0"/>
              <a:t>Object.prototype.__proto__</a:t>
            </a:r>
          </a:p>
          <a:p>
            <a:r>
              <a:rPr lang="en-US" dirty="0"/>
              <a:t>Follow mainstream JS patterns </a:t>
            </a:r>
          </a:p>
          <a:p>
            <a:pPr lvl="1"/>
            <a:r>
              <a:rPr lang="en-US" dirty="0"/>
              <a:t>Modules (Module &amp; Revealing Module Patterns)</a:t>
            </a:r>
          </a:p>
          <a:p>
            <a:pPr lvl="1"/>
            <a:r>
              <a:rPr lang="en-US" dirty="0"/>
              <a:t>Closures</a:t>
            </a:r>
          </a:p>
          <a:p>
            <a:pPr lvl="1"/>
            <a:r>
              <a:rPr lang="en-US" dirty="0"/>
              <a:t>Promises</a:t>
            </a:r>
          </a:p>
          <a:p>
            <a:r>
              <a:rPr lang="en-US" dirty="0"/>
              <a:t>Leverage JS SPA </a:t>
            </a:r>
            <a:r>
              <a:rPr lang="en-US" dirty="0" smtClean="0"/>
              <a:t>frameworks and Libraries</a:t>
            </a:r>
            <a:endParaRPr lang="en-US" dirty="0"/>
          </a:p>
          <a:p>
            <a:pPr lvl="1"/>
            <a:r>
              <a:rPr lang="en-US" dirty="0"/>
              <a:t>AngularJS</a:t>
            </a:r>
          </a:p>
          <a:p>
            <a:pPr lvl="1"/>
            <a:r>
              <a:rPr lang="en-US" dirty="0"/>
              <a:t>Durandal</a:t>
            </a:r>
          </a:p>
          <a:p>
            <a:pPr lvl="1"/>
            <a:r>
              <a:rPr lang="en-US" dirty="0"/>
              <a:t>Backbone</a:t>
            </a:r>
          </a:p>
          <a:p>
            <a:pPr lvl="1"/>
            <a:r>
              <a:rPr lang="en-US" dirty="0"/>
              <a:t>Ember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JavaScript and SPAs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63" y="295397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6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dirty="0" smtClean="0"/>
              <a:t>SPA Framework Popularity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64948"/>
            <a:ext cx="2971800" cy="16953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436" y="3090989"/>
            <a:ext cx="3059744" cy="16998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264948"/>
            <a:ext cx="3051580" cy="16953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992927"/>
            <a:ext cx="2971800" cy="177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5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00151"/>
            <a:ext cx="7239000" cy="3394472"/>
          </a:xfrm>
        </p:spPr>
        <p:txBody>
          <a:bodyPr>
            <a:normAutofit/>
          </a:bodyPr>
          <a:lstStyle/>
          <a:p>
            <a:r>
              <a:rPr lang="en-US" dirty="0" smtClean="0"/>
              <a:t>Allen Conway</a:t>
            </a:r>
            <a:endParaRPr lang="en-US" dirty="0"/>
          </a:p>
          <a:p>
            <a:pPr lvl="1"/>
            <a:r>
              <a:rPr lang="en-US" b="1" dirty="0"/>
              <a:t>Blog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www.AllenConway.net</a:t>
            </a:r>
            <a:endParaRPr lang="en-US" dirty="0" smtClean="0"/>
          </a:p>
          <a:p>
            <a:pPr lvl="1"/>
            <a:r>
              <a:rPr lang="en-US" b="1" dirty="0"/>
              <a:t>Twitter</a:t>
            </a:r>
            <a:r>
              <a:rPr lang="en-US" dirty="0"/>
              <a:t>: @AllenConway, http://www.twitter.com/AllenConway</a:t>
            </a:r>
          </a:p>
          <a:p>
            <a:pPr lvl="1"/>
            <a:r>
              <a:rPr lang="en-US" b="1" dirty="0"/>
              <a:t>GitHub</a:t>
            </a:r>
            <a:r>
              <a:rPr lang="en-US" dirty="0"/>
              <a:t>: https://github.com/AllenConway</a:t>
            </a:r>
          </a:p>
          <a:p>
            <a:pPr lvl="1"/>
            <a:r>
              <a:rPr lang="en-US" b="1" dirty="0" smtClean="0"/>
              <a:t>Email</a:t>
            </a:r>
            <a:r>
              <a:rPr lang="en-US" dirty="0" smtClean="0"/>
              <a:t>: AllenC@Magenic.com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81" y="1809750"/>
            <a:ext cx="786437" cy="78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1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AngularJS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Complete client side MVW framework for creating SPAs</a:t>
            </a:r>
          </a:p>
          <a:p>
            <a:r>
              <a:rPr lang="en-US" dirty="0"/>
              <a:t>Compliments the server</a:t>
            </a:r>
          </a:p>
          <a:p>
            <a:r>
              <a:rPr lang="en-US" dirty="0"/>
              <a:t>Originally started at Google, now OSS</a:t>
            </a:r>
          </a:p>
          <a:p>
            <a:r>
              <a:rPr lang="en-US" dirty="0"/>
              <a:t>Declarative style of programming</a:t>
            </a:r>
          </a:p>
          <a:p>
            <a:pPr lvl="1"/>
            <a:r>
              <a:rPr lang="en-US" dirty="0"/>
              <a:t>Manipulating the DOM </a:t>
            </a:r>
          </a:p>
          <a:p>
            <a:r>
              <a:rPr lang="en-US" dirty="0"/>
              <a:t>Imperative style of programming</a:t>
            </a:r>
          </a:p>
          <a:p>
            <a:pPr lvl="1"/>
            <a:r>
              <a:rPr lang="en-US" dirty="0"/>
              <a:t>Expressing logic</a:t>
            </a:r>
          </a:p>
          <a:p>
            <a:r>
              <a:rPr lang="en-US" dirty="0"/>
              <a:t>Easy to use and learn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9170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4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Comprehensive framework includes:</a:t>
            </a:r>
          </a:p>
          <a:p>
            <a:pPr lvl="1"/>
            <a:r>
              <a:rPr lang="en-US" dirty="0" smtClean="0"/>
              <a:t>Data binding</a:t>
            </a:r>
          </a:p>
          <a:p>
            <a:pPr lvl="1"/>
            <a:r>
              <a:rPr lang="en-US" dirty="0" smtClean="0"/>
              <a:t>Directives</a:t>
            </a:r>
          </a:p>
          <a:p>
            <a:pPr lvl="1"/>
            <a:r>
              <a:rPr lang="en-US" dirty="0" smtClean="0"/>
              <a:t>Templates/Views</a:t>
            </a:r>
          </a:p>
          <a:p>
            <a:pPr lvl="1"/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Services</a:t>
            </a:r>
          </a:p>
          <a:p>
            <a:pPr lvl="2"/>
            <a:r>
              <a:rPr lang="en-US" dirty="0" smtClean="0"/>
              <a:t>Custom and Provided</a:t>
            </a:r>
          </a:p>
          <a:p>
            <a:pPr lvl="1"/>
            <a:r>
              <a:rPr lang="en-US" dirty="0" smtClean="0"/>
              <a:t>Dependency Injection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AngularJS Fundamentals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9170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5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Type-safe, statically-verified JavaScript</a:t>
            </a:r>
          </a:p>
          <a:p>
            <a:r>
              <a:rPr lang="en-US" dirty="0"/>
              <a:t>IntelliSense!</a:t>
            </a:r>
          </a:p>
          <a:p>
            <a:r>
              <a:rPr lang="en-US" dirty="0"/>
              <a:t>Familiar paradigms</a:t>
            </a:r>
          </a:p>
          <a:p>
            <a:r>
              <a:rPr lang="en-US" dirty="0"/>
              <a:t>Leverage your C# classes</a:t>
            </a:r>
          </a:p>
          <a:p>
            <a:r>
              <a:rPr lang="en-US" dirty="0"/>
              <a:t>TypeScript with AngularJS</a:t>
            </a:r>
          </a:p>
          <a:p>
            <a:pPr lvl="1"/>
            <a:r>
              <a:rPr lang="en-US" dirty="0"/>
              <a:t>Module = app</a:t>
            </a:r>
          </a:p>
          <a:p>
            <a:pPr lvl="1"/>
            <a:r>
              <a:rPr lang="en-US" dirty="0"/>
              <a:t>Class = controller, service, etc.</a:t>
            </a:r>
          </a:p>
          <a:p>
            <a:r>
              <a:rPr lang="en-US" dirty="0"/>
              <a:t>TypeLITE</a:t>
            </a:r>
          </a:p>
          <a:p>
            <a:pPr lvl="1"/>
            <a:r>
              <a:rPr lang="en-US" dirty="0"/>
              <a:t>Generates TypeScript definitions from .NET classes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TypeScript</a:t>
            </a:r>
          </a:p>
        </p:txBody>
      </p:sp>
    </p:spTree>
    <p:extLst>
      <p:ext uri="{BB962C8B-B14F-4D97-AF65-F5344CB8AC3E}">
        <p14:creationId xmlns:p14="http://schemas.microsoft.com/office/powerpoint/2010/main" val="412608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8229600" cy="36575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RESTful </a:t>
            </a:r>
            <a:r>
              <a:rPr lang="en-US" dirty="0" smtClean="0"/>
              <a:t>services</a:t>
            </a:r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can still use C#/VB.NET on the server</a:t>
            </a:r>
            <a:r>
              <a:rPr lang="en-US" dirty="0" smtClean="0"/>
              <a:t>!</a:t>
            </a:r>
          </a:p>
          <a:p>
            <a:r>
              <a:rPr lang="en-US" dirty="0"/>
              <a:t>Server holds the cards to providing data to the </a:t>
            </a:r>
            <a:r>
              <a:rPr lang="en-US" dirty="0" smtClean="0"/>
              <a:t>client</a:t>
            </a:r>
          </a:p>
          <a:p>
            <a:r>
              <a:rPr lang="en-US" dirty="0" smtClean="0"/>
              <a:t>Share same business process to multiple consumers</a:t>
            </a:r>
          </a:p>
          <a:p>
            <a:r>
              <a:rPr lang="en-US" dirty="0"/>
              <a:t>MVC developer-friendly</a:t>
            </a:r>
          </a:p>
          <a:p>
            <a:r>
              <a:rPr lang="en-US" dirty="0"/>
              <a:t>AJAX-friendly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ASP.NET Web API</a:t>
            </a:r>
          </a:p>
        </p:txBody>
      </p:sp>
    </p:spTree>
    <p:extLst>
      <p:ext uri="{BB962C8B-B14F-4D97-AF65-F5344CB8AC3E}">
        <p14:creationId xmlns:p14="http://schemas.microsoft.com/office/powerpoint/2010/main" val="406892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842" y="1550771"/>
            <a:ext cx="2527897" cy="28652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MyVote – AngularJS, TypeScript, Web Pages, and Web API DEMO</a:t>
            </a:r>
          </a:p>
        </p:txBody>
      </p:sp>
    </p:spTree>
    <p:extLst>
      <p:ext uri="{BB962C8B-B14F-4D97-AF65-F5344CB8AC3E}">
        <p14:creationId xmlns:p14="http://schemas.microsoft.com/office/powerpoint/2010/main" val="428616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32" y="1113237"/>
            <a:ext cx="4628086" cy="283011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Host your own web applications</a:t>
            </a:r>
          </a:p>
          <a:p>
            <a:r>
              <a:rPr lang="en-US" dirty="0" smtClean="0"/>
              <a:t>Multiple hosting options</a:t>
            </a:r>
          </a:p>
          <a:p>
            <a:r>
              <a:rPr lang="en-US" dirty="0" smtClean="0"/>
              <a:t>Multiple Source Control Integration Options</a:t>
            </a:r>
          </a:p>
          <a:p>
            <a:r>
              <a:rPr lang="en-US" dirty="0" smtClean="0"/>
              <a:t>Azure Management Portal</a:t>
            </a:r>
          </a:p>
          <a:p>
            <a:r>
              <a:rPr lang="en-US" dirty="0" smtClean="0"/>
              <a:t>Easy to use – no IIS or server to manage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Azure Websites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978" y="1067291"/>
            <a:ext cx="3151704" cy="27067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529012"/>
            <a:ext cx="1714293" cy="161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Platform parity</a:t>
            </a:r>
          </a:p>
          <a:p>
            <a:r>
              <a:rPr lang="en-US" dirty="0" smtClean="0"/>
              <a:t>Facilitate a shared experience</a:t>
            </a:r>
          </a:p>
          <a:p>
            <a:pPr lvl="1"/>
            <a:r>
              <a:rPr lang="en-US" dirty="0" smtClean="0"/>
              <a:t>Identity</a:t>
            </a:r>
          </a:p>
          <a:p>
            <a:pPr lvl="1"/>
            <a:r>
              <a:rPr lang="en-US" dirty="0" smtClean="0"/>
              <a:t>Data/Sync</a:t>
            </a:r>
          </a:p>
          <a:p>
            <a:pPr lvl="1"/>
            <a:r>
              <a:rPr lang="en-US" dirty="0" smtClean="0"/>
              <a:t>Notifications</a:t>
            </a:r>
          </a:p>
          <a:p>
            <a:pPr lvl="1"/>
            <a:r>
              <a:rPr lang="en-US" dirty="0" smtClean="0"/>
              <a:t>Backend jobs</a:t>
            </a:r>
          </a:p>
          <a:p>
            <a:r>
              <a:rPr lang="en-US" dirty="0" smtClean="0"/>
              <a:t>Push </a:t>
            </a:r>
            <a:r>
              <a:rPr lang="en-US" dirty="0"/>
              <a:t>N</a:t>
            </a:r>
            <a:r>
              <a:rPr lang="en-US" dirty="0" smtClean="0"/>
              <a:t>otification support</a:t>
            </a:r>
          </a:p>
          <a:p>
            <a:r>
              <a:rPr lang="en-US" dirty="0" smtClean="0"/>
              <a:t>Fastest way to get up and running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068" y="1113262"/>
            <a:ext cx="1357313" cy="200739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Azure Mobile Services</a:t>
            </a:r>
          </a:p>
        </p:txBody>
      </p:sp>
    </p:spTree>
    <p:extLst>
      <p:ext uri="{BB962C8B-B14F-4D97-AF65-F5344CB8AC3E}">
        <p14:creationId xmlns:p14="http://schemas.microsoft.com/office/powerpoint/2010/main" val="37783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8229600" cy="28193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Real-time push communication</a:t>
            </a:r>
          </a:p>
          <a:p>
            <a:r>
              <a:rPr lang="en-US" dirty="0"/>
              <a:t>Notifications, streaming, etc.</a:t>
            </a:r>
          </a:p>
          <a:p>
            <a:r>
              <a:rPr lang="en-US" dirty="0"/>
              <a:t>Azure Web Sites </a:t>
            </a:r>
            <a:r>
              <a:rPr lang="en-US" dirty="0" smtClean="0"/>
              <a:t>supports </a:t>
            </a:r>
            <a:r>
              <a:rPr lang="en-US" dirty="0"/>
              <a:t>Web </a:t>
            </a:r>
            <a:r>
              <a:rPr lang="en-US" dirty="0" smtClean="0"/>
              <a:t>Sockets</a:t>
            </a:r>
          </a:p>
          <a:p>
            <a:r>
              <a:rPr lang="en-US" dirty="0"/>
              <a:t>Leverages existing application’s authentication mechanism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115" y="4019550"/>
            <a:ext cx="5007769" cy="95726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SignalR</a:t>
            </a:r>
          </a:p>
        </p:txBody>
      </p:sp>
    </p:spTree>
    <p:extLst>
      <p:ext uri="{BB962C8B-B14F-4D97-AF65-F5344CB8AC3E}">
        <p14:creationId xmlns:p14="http://schemas.microsoft.com/office/powerpoint/2010/main" val="321028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051" y="1656854"/>
            <a:ext cx="3297479" cy="238809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MyVote – SignalR DEMO</a:t>
            </a:r>
          </a:p>
        </p:txBody>
      </p:sp>
    </p:spTree>
    <p:extLst>
      <p:ext uri="{BB962C8B-B14F-4D97-AF65-F5344CB8AC3E}">
        <p14:creationId xmlns:p14="http://schemas.microsoft.com/office/powerpoint/2010/main" val="32764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25" dirty="0"/>
              <a:t>The big payoff – fast, fast, fast and don’t forget… efficient!</a:t>
            </a:r>
          </a:p>
          <a:p>
            <a:r>
              <a:rPr lang="en-US" sz="1725" dirty="0"/>
              <a:t>Use ‘Network’ tab in debugging tools</a:t>
            </a:r>
          </a:p>
          <a:p>
            <a:pPr lvl="1"/>
            <a:r>
              <a:rPr lang="en-US" sz="1725" dirty="0"/>
              <a:t>Request count</a:t>
            </a:r>
          </a:p>
          <a:p>
            <a:pPr lvl="1"/>
            <a:r>
              <a:rPr lang="en-US" sz="1725" dirty="0"/>
              <a:t>Size</a:t>
            </a:r>
          </a:p>
          <a:p>
            <a:pPr lvl="1"/>
            <a:r>
              <a:rPr lang="en-US" sz="1725" dirty="0"/>
              <a:t>Time</a:t>
            </a:r>
          </a:p>
          <a:p>
            <a:r>
              <a:rPr lang="en-US" sz="1725" dirty="0"/>
              <a:t>Techniques</a:t>
            </a:r>
          </a:p>
          <a:p>
            <a:pPr lvl="1"/>
            <a:r>
              <a:rPr lang="en-US" sz="1725" dirty="0"/>
              <a:t>Caching</a:t>
            </a:r>
          </a:p>
          <a:p>
            <a:pPr lvl="1"/>
            <a:r>
              <a:rPr lang="en-US" sz="1725" dirty="0"/>
              <a:t>Bundling / Minification</a:t>
            </a:r>
          </a:p>
          <a:p>
            <a:r>
              <a:rPr lang="en-US" sz="1725" dirty="0"/>
              <a:t>Application Insights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294" y="2072122"/>
            <a:ext cx="2986707" cy="199113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SPA Performance</a:t>
            </a:r>
          </a:p>
        </p:txBody>
      </p:sp>
    </p:spTree>
    <p:extLst>
      <p:ext uri="{BB962C8B-B14F-4D97-AF65-F5344CB8AC3E}">
        <p14:creationId xmlns:p14="http://schemas.microsoft.com/office/powerpoint/2010/main" val="373619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37014" y="1057129"/>
            <a:ext cx="4697385" cy="357782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Single Page Applications</a:t>
            </a:r>
            <a:endParaRPr lang="en-US" dirty="0"/>
          </a:p>
          <a:p>
            <a:pPr lvl="1">
              <a:buFont typeface="Times" pitchFamily="28" charset="0"/>
              <a:buChar char="•"/>
            </a:pPr>
            <a:r>
              <a:rPr lang="en-US" dirty="0" smtClean="0"/>
              <a:t>What exactly is a SPA?</a:t>
            </a:r>
          </a:p>
          <a:p>
            <a:pPr lvl="1">
              <a:buFont typeface="Times" pitchFamily="28" charset="0"/>
              <a:buChar char="•"/>
            </a:pPr>
            <a:r>
              <a:rPr lang="en-US" dirty="0" smtClean="0"/>
              <a:t>Why SPAs are viable</a:t>
            </a:r>
          </a:p>
          <a:p>
            <a:pPr lvl="1">
              <a:buFont typeface="Times" pitchFamily="28" charset="0"/>
              <a:buChar char="•"/>
            </a:pPr>
            <a:r>
              <a:rPr lang="en-US" dirty="0" smtClean="0"/>
              <a:t>SPAs vs. ASP.NET</a:t>
            </a:r>
          </a:p>
          <a:p>
            <a:pPr lvl="1">
              <a:buFont typeface="Times" pitchFamily="28" charset="0"/>
              <a:buChar char="•"/>
            </a:pPr>
            <a:r>
              <a:rPr lang="en-US" dirty="0" smtClean="0"/>
              <a:t>Progressing to the Modern Web App</a:t>
            </a:r>
            <a:endParaRPr lang="en-US" dirty="0"/>
          </a:p>
          <a:p>
            <a:r>
              <a:rPr lang="en-US" dirty="0" smtClean="0"/>
              <a:t>The Web Stack</a:t>
            </a:r>
            <a:endParaRPr lang="en-US" dirty="0"/>
          </a:p>
          <a:p>
            <a:pPr lvl="1"/>
            <a:r>
              <a:rPr lang="en-US" dirty="0"/>
              <a:t>Responsive Web Design</a:t>
            </a:r>
          </a:p>
          <a:p>
            <a:pPr lvl="1"/>
            <a:r>
              <a:rPr lang="en-US" dirty="0"/>
              <a:t>AngularJS + TypeScript</a:t>
            </a:r>
          </a:p>
          <a:p>
            <a:pPr lvl="1"/>
            <a:r>
              <a:rPr lang="en-US" dirty="0"/>
              <a:t>Azure Websites and Mobile Services</a:t>
            </a:r>
          </a:p>
          <a:p>
            <a:pPr lvl="1"/>
            <a:r>
              <a:rPr lang="en-US" dirty="0"/>
              <a:t>ASP.NET Web Pages</a:t>
            </a:r>
          </a:p>
          <a:p>
            <a:pPr lvl="1"/>
            <a:r>
              <a:rPr lang="en-US" dirty="0"/>
              <a:t>Web </a:t>
            </a:r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SignalR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915" y="1535751"/>
            <a:ext cx="2365875" cy="22009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Target Objective</a:t>
            </a:r>
          </a:p>
        </p:txBody>
      </p:sp>
    </p:spTree>
    <p:extLst>
      <p:ext uri="{BB962C8B-B14F-4D97-AF65-F5344CB8AC3E}">
        <p14:creationId xmlns:p14="http://schemas.microsoft.com/office/powerpoint/2010/main" val="349045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Chrome, IE, Firefox and Safari all have their own developer tools</a:t>
            </a:r>
          </a:p>
          <a:p>
            <a:r>
              <a:rPr lang="en-US" dirty="0"/>
              <a:t>Chrome has a fantastic set of developer tools</a:t>
            </a:r>
          </a:p>
          <a:p>
            <a:r>
              <a:rPr lang="en-US" dirty="0"/>
              <a:t>Search for scripts using Ctrl + O</a:t>
            </a:r>
          </a:p>
          <a:p>
            <a:r>
              <a:rPr lang="en-US" dirty="0"/>
              <a:t>Ability to debug JavaScript and seek out errors easily</a:t>
            </a:r>
          </a:p>
          <a:p>
            <a:r>
              <a:rPr lang="en-US" dirty="0"/>
              <a:t>Ability to debug Async calls</a:t>
            </a:r>
          </a:p>
          <a:p>
            <a:r>
              <a:rPr lang="en-US" dirty="0"/>
              <a:t>Manipulate expressions real time to prevent browser refresh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Learning to befriend the Developer Tools</a:t>
            </a:r>
          </a:p>
        </p:txBody>
      </p:sp>
    </p:spTree>
    <p:extLst>
      <p:ext uri="{BB962C8B-B14F-4D97-AF65-F5344CB8AC3E}">
        <p14:creationId xmlns:p14="http://schemas.microsoft.com/office/powerpoint/2010/main" val="154820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350" dirty="0"/>
              <a:t>MyVote on GitHub</a:t>
            </a:r>
          </a:p>
          <a:p>
            <a:pPr lvl="1"/>
            <a:r>
              <a:rPr lang="en-US" sz="1350" dirty="0">
                <a:solidFill>
                  <a:srgbClr val="92D050"/>
                </a:solidFill>
              </a:rPr>
              <a:t>https://github.com/Magenic/MyVote</a:t>
            </a:r>
          </a:p>
          <a:p>
            <a:r>
              <a:rPr lang="en-US" sz="1350" dirty="0"/>
              <a:t>Plunker</a:t>
            </a:r>
          </a:p>
          <a:p>
            <a:pPr lvl="1"/>
            <a:r>
              <a:rPr lang="en-US" sz="1350" dirty="0"/>
              <a:t>http://plnkr.co/ </a:t>
            </a:r>
          </a:p>
          <a:p>
            <a:r>
              <a:rPr lang="en-US" sz="1350" dirty="0"/>
              <a:t>AngularJS API Docs</a:t>
            </a:r>
          </a:p>
          <a:p>
            <a:pPr lvl="1"/>
            <a:r>
              <a:rPr lang="en-US" sz="1350" dirty="0"/>
              <a:t>https://docs.angularjs.org/api </a:t>
            </a:r>
          </a:p>
          <a:p>
            <a:r>
              <a:rPr lang="en-US" sz="1350" dirty="0"/>
              <a:t>AngularJS Training</a:t>
            </a:r>
          </a:p>
          <a:p>
            <a:pPr lvl="1"/>
            <a:r>
              <a:rPr lang="en-US" sz="1350" dirty="0"/>
              <a:t>http://egghead.io/ </a:t>
            </a:r>
          </a:p>
          <a:p>
            <a:pPr lvl="1"/>
            <a:r>
              <a:rPr lang="en-US" sz="1350" dirty="0"/>
              <a:t>http://thinkster.io/ </a:t>
            </a:r>
          </a:p>
          <a:p>
            <a:pPr lvl="1"/>
            <a:r>
              <a:rPr lang="en-US" sz="1350" dirty="0"/>
              <a:t>http://www.pluralsight.com/ </a:t>
            </a:r>
          </a:p>
          <a:p>
            <a:r>
              <a:rPr lang="en-US" sz="1350" dirty="0"/>
              <a:t>Bootstrap</a:t>
            </a:r>
          </a:p>
          <a:p>
            <a:pPr lvl="1"/>
            <a:r>
              <a:rPr lang="en-US" sz="1350" dirty="0"/>
              <a:t>http://getbootstrap.com/ </a:t>
            </a:r>
          </a:p>
          <a:p>
            <a:r>
              <a:rPr lang="en-US" sz="1350" dirty="0"/>
              <a:t>UI Bootstrap (Angular directives)</a:t>
            </a:r>
          </a:p>
          <a:p>
            <a:pPr lvl="1"/>
            <a:r>
              <a:rPr lang="en-US" sz="1350" dirty="0"/>
              <a:t>http://angular-ui.github.io/bootstrap/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Useful References</a:t>
            </a:r>
          </a:p>
        </p:txBody>
      </p:sp>
    </p:spTree>
    <p:extLst>
      <p:ext uri="{BB962C8B-B14F-4D97-AF65-F5344CB8AC3E}">
        <p14:creationId xmlns:p14="http://schemas.microsoft.com/office/powerpoint/2010/main" val="413986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This is just the Start!</a:t>
            </a:r>
          </a:p>
          <a:p>
            <a:r>
              <a:rPr lang="en-US" dirty="0"/>
              <a:t>Have references handy</a:t>
            </a:r>
          </a:p>
          <a:p>
            <a:r>
              <a:rPr lang="en-US" dirty="0"/>
              <a:t>Try things on a small </a:t>
            </a:r>
            <a:r>
              <a:rPr lang="en-US" dirty="0" smtClean="0"/>
              <a:t>scale</a:t>
            </a:r>
            <a:endParaRPr lang="en-US" dirty="0"/>
          </a:p>
          <a:p>
            <a:r>
              <a:rPr lang="en-US" dirty="0"/>
              <a:t>Become familiar with all the pieces</a:t>
            </a:r>
          </a:p>
          <a:p>
            <a:r>
              <a:rPr lang="en-US" dirty="0" smtClean="0"/>
              <a:t>SPAs and Modern Applications </a:t>
            </a:r>
          </a:p>
          <a:p>
            <a:pPr lvl="1"/>
            <a:r>
              <a:rPr lang="en-US" dirty="0" smtClean="0"/>
              <a:t>way </a:t>
            </a:r>
            <a:r>
              <a:rPr lang="en-US" dirty="0"/>
              <a:t>of thinking/designing </a:t>
            </a:r>
            <a:r>
              <a:rPr lang="en-US" dirty="0" smtClean="0"/>
              <a:t>vs. technologies </a:t>
            </a:r>
            <a:r>
              <a:rPr lang="en-US" dirty="0"/>
              <a:t>that implement them</a:t>
            </a:r>
          </a:p>
          <a:p>
            <a:r>
              <a:rPr lang="en-US" dirty="0"/>
              <a:t>SPAs </a:t>
            </a:r>
            <a:r>
              <a:rPr lang="en-US" i="1" dirty="0"/>
              <a:t>can</a:t>
            </a:r>
            <a:r>
              <a:rPr lang="en-US" dirty="0"/>
              <a:t> create large scalable web </a:t>
            </a: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Not a wrap up!</a:t>
            </a:r>
          </a:p>
        </p:txBody>
      </p:sp>
    </p:spTree>
    <p:extLst>
      <p:ext uri="{BB962C8B-B14F-4D97-AF65-F5344CB8AC3E}">
        <p14:creationId xmlns:p14="http://schemas.microsoft.com/office/powerpoint/2010/main" val="120392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54" y="1426123"/>
            <a:ext cx="2612231" cy="26122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86967" y="4552950"/>
            <a:ext cx="4970066" cy="379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7784" tIns="33336" rIns="67784" bIns="33336" numCol="1" anchor="t" anchorCtr="0" compatLnSpc="1">
            <a:prstTxWarp prst="textNoShape">
              <a:avLst/>
            </a:prstTxWarp>
          </a:bodyPr>
          <a:lstStyle>
            <a:lvl1pPr marL="431800" indent="-431800" algn="l" defTabSz="896938" rtl="0" eaLnBrk="0" fontAlgn="base" hangingPunct="0">
              <a:spcBef>
                <a:spcPct val="10000"/>
              </a:spcBef>
              <a:spcAft>
                <a:spcPct val="15000"/>
              </a:spcAft>
              <a:buClr>
                <a:srgbClr val="0095D5"/>
              </a:buClr>
              <a:buSzPct val="75000"/>
              <a:buFont typeface="Times" pitchFamily="28" charset="0"/>
              <a:buChar char="•"/>
              <a:tabLst>
                <a:tab pos="1387475" algn="l"/>
                <a:tab pos="1706563" algn="l"/>
                <a:tab pos="2079625" algn="l"/>
              </a:tabLst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3588" indent="-225425" algn="l" defTabSz="896938" rtl="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682C7"/>
              </a:buClr>
              <a:buSzPct val="100000"/>
              <a:buChar char="–"/>
              <a:tabLst>
                <a:tab pos="1387475" algn="l"/>
                <a:tab pos="1706563" algn="l"/>
                <a:tab pos="2079625" algn="l"/>
              </a:tabLst>
              <a:defRPr sz="2100">
                <a:solidFill>
                  <a:srgbClr val="D4D4D4"/>
                </a:solidFill>
                <a:latin typeface="+mn-lt"/>
              </a:defRPr>
            </a:lvl2pPr>
            <a:lvl3pPr marL="869950" algn="l" defTabSz="896938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900" b="1">
                <a:solidFill>
                  <a:srgbClr val="FFCC00"/>
                </a:solidFill>
                <a:latin typeface="+mn-lt"/>
              </a:defRPr>
            </a:lvl3pPr>
            <a:lvl4pPr marL="998538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4pPr>
            <a:lvl5pPr marL="13446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5pPr>
            <a:lvl6pPr marL="18018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6pPr>
            <a:lvl7pPr marL="22590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7pPr>
            <a:lvl8pPr marL="27162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8pPr>
            <a:lvl9pPr marL="31734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i="1" kern="0" dirty="0">
                <a:solidFill>
                  <a:srgbClr val="4A7335"/>
                </a:solidFill>
              </a:rPr>
              <a:t>Thank you for attending Modern Apps LIVE!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43633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35411"/>
            <a:ext cx="6506793" cy="1166415"/>
          </a:xfrm>
        </p:spPr>
        <p:txBody>
          <a:bodyPr>
            <a:normAutofit fontScale="85000" lnSpcReduction="20000"/>
          </a:bodyPr>
          <a:lstStyle/>
          <a:p>
            <a:pPr marL="51434" indent="0">
              <a:buNone/>
            </a:pPr>
            <a:r>
              <a:rPr lang="en-US" dirty="0"/>
              <a:t>“To say that SPA development is the future is an extreme understatement”</a:t>
            </a:r>
          </a:p>
          <a:p>
            <a:pPr marL="51434" indent="0">
              <a:buNone/>
            </a:pPr>
            <a:r>
              <a:rPr lang="en-US" dirty="0" smtClean="0"/>
              <a:t>          Long </a:t>
            </a:r>
            <a:r>
              <a:rPr lang="en-US" dirty="0"/>
              <a:t>Le, MSDN Magazine (March 2014)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38200" y="3118754"/>
            <a:ext cx="6485021" cy="1166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7784" tIns="33336" rIns="67784" bIns="33336" numCol="1" anchor="t" anchorCtr="0" compatLnSpc="1">
            <a:prstTxWarp prst="textNoShape">
              <a:avLst/>
            </a:prstTxWarp>
          </a:bodyPr>
          <a:lstStyle>
            <a:lvl1pPr marL="431800" indent="-431800" algn="l" defTabSz="896938" rtl="0" eaLnBrk="0" fontAlgn="base" hangingPunct="0">
              <a:spcBef>
                <a:spcPct val="10000"/>
              </a:spcBef>
              <a:spcAft>
                <a:spcPct val="15000"/>
              </a:spcAft>
              <a:buClr>
                <a:srgbClr val="0095D5"/>
              </a:buClr>
              <a:buSzPct val="75000"/>
              <a:buFont typeface="Times" pitchFamily="28" charset="0"/>
              <a:buChar char="•"/>
              <a:tabLst>
                <a:tab pos="1387475" algn="l"/>
                <a:tab pos="1706563" algn="l"/>
                <a:tab pos="2079625" algn="l"/>
              </a:tabLst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3588" indent="-225425" algn="l" defTabSz="896938" rtl="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682C7"/>
              </a:buClr>
              <a:buSzPct val="100000"/>
              <a:buChar char="–"/>
              <a:tabLst>
                <a:tab pos="1387475" algn="l"/>
                <a:tab pos="1706563" algn="l"/>
                <a:tab pos="2079625" algn="l"/>
              </a:tabLst>
              <a:defRPr sz="2100">
                <a:solidFill>
                  <a:srgbClr val="D4D4D4"/>
                </a:solidFill>
                <a:latin typeface="+mn-lt"/>
              </a:defRPr>
            </a:lvl2pPr>
            <a:lvl3pPr marL="869950" algn="l" defTabSz="896938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900" b="1">
                <a:solidFill>
                  <a:srgbClr val="FFCC00"/>
                </a:solidFill>
                <a:latin typeface="+mn-lt"/>
              </a:defRPr>
            </a:lvl3pPr>
            <a:lvl4pPr marL="998538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4pPr>
            <a:lvl5pPr marL="13446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5pPr>
            <a:lvl6pPr marL="18018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6pPr>
            <a:lvl7pPr marL="22590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7pPr>
            <a:lvl8pPr marL="27162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8pPr>
            <a:lvl9pPr marL="31734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51434" indent="0">
              <a:buNone/>
            </a:pPr>
            <a:r>
              <a:rPr lang="en-US" sz="2700" b="0" dirty="0">
                <a:solidFill>
                  <a:schemeClr val="bg1"/>
                </a:solidFill>
              </a:rPr>
              <a:t>“Yep – I agree.”</a:t>
            </a:r>
          </a:p>
          <a:p>
            <a:pPr marL="51434" indent="0">
              <a:buNone/>
            </a:pPr>
            <a:r>
              <a:rPr lang="en-US" sz="2700" b="0" dirty="0">
                <a:solidFill>
                  <a:schemeClr val="bg1"/>
                </a:solidFill>
              </a:rPr>
              <a:t>		Allen Conway </a:t>
            </a:r>
            <a:r>
              <a:rPr lang="en-US" sz="2700" b="0" dirty="0" smtClean="0">
                <a:solidFill>
                  <a:schemeClr val="bg1"/>
                </a:solidFill>
              </a:rPr>
              <a:t>(present day)</a:t>
            </a:r>
            <a:endParaRPr lang="en-US" sz="2700" b="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950" kern="0" dirty="0">
              <a:solidFill>
                <a:schemeClr val="bg1"/>
              </a:solidFill>
            </a:endParaRPr>
          </a:p>
          <a:p>
            <a:endParaRPr lang="en-US" sz="1950" kern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Let’s get things rolling</a:t>
            </a:r>
          </a:p>
        </p:txBody>
      </p:sp>
    </p:spTree>
    <p:extLst>
      <p:ext uri="{BB962C8B-B14F-4D97-AF65-F5344CB8AC3E}">
        <p14:creationId xmlns:p14="http://schemas.microsoft.com/office/powerpoint/2010/main" val="40847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054" y="1000368"/>
            <a:ext cx="1771567" cy="20680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909" y="1251441"/>
            <a:ext cx="3048675" cy="13165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909" y="1251468"/>
            <a:ext cx="3048675" cy="1316587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 bwMode="auto">
          <a:xfrm>
            <a:off x="4649732" y="1498237"/>
            <a:ext cx="416322" cy="177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2" name="Right Arrow 11"/>
          <p:cNvSpPr/>
          <p:nvPr/>
        </p:nvSpPr>
        <p:spPr bwMode="auto">
          <a:xfrm>
            <a:off x="4649732" y="2259006"/>
            <a:ext cx="416322" cy="177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exactly is a </a:t>
            </a:r>
            <a:r>
              <a:rPr lang="en-US" i="1" dirty="0"/>
              <a:t>SPA??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0132" y="2920630"/>
            <a:ext cx="7369175" cy="17704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Single Page Application</a:t>
            </a:r>
          </a:p>
          <a:p>
            <a:r>
              <a:rPr lang="en-US" dirty="0"/>
              <a:t>What’s with the ‘Single Page’ – Do I have to do everything in 1 page?</a:t>
            </a:r>
          </a:p>
          <a:p>
            <a:r>
              <a:rPr lang="en-US" dirty="0"/>
              <a:t>HTML web page “shell” is sent once to the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6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SPAs + Responsive design </a:t>
            </a:r>
            <a:endParaRPr lang="en-US" dirty="0" smtClean="0"/>
          </a:p>
          <a:p>
            <a:pPr lvl="1"/>
            <a:r>
              <a:rPr lang="en-US" dirty="0"/>
              <a:t>B</a:t>
            </a:r>
            <a:r>
              <a:rPr lang="en-US" dirty="0" smtClean="0"/>
              <a:t>rowser </a:t>
            </a:r>
            <a:r>
              <a:rPr lang="en-US" dirty="0"/>
              <a:t>and device </a:t>
            </a:r>
            <a:r>
              <a:rPr lang="en-US" dirty="0" smtClean="0"/>
              <a:t>agnostic</a:t>
            </a:r>
          </a:p>
          <a:p>
            <a:pPr lvl="1"/>
            <a:r>
              <a:rPr lang="en-US" dirty="0" smtClean="0"/>
              <a:t>Best on browsers supporting HTML5 and CSS3</a:t>
            </a:r>
          </a:p>
          <a:p>
            <a:pPr lvl="2"/>
            <a:r>
              <a:rPr lang="en-US" dirty="0">
                <a:hlinkClick r:id="rId3"/>
              </a:rPr>
              <a:t>http://caniuse.com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More accepted on mobile devices</a:t>
            </a:r>
          </a:p>
          <a:p>
            <a:r>
              <a:rPr lang="en-US" dirty="0" smtClean="0"/>
              <a:t>JavaScript </a:t>
            </a:r>
            <a:r>
              <a:rPr lang="en-US" dirty="0"/>
              <a:t>will rule the world</a:t>
            </a:r>
            <a:r>
              <a:rPr lang="en-US" dirty="0" smtClean="0"/>
              <a:t>!!</a:t>
            </a:r>
          </a:p>
          <a:p>
            <a:r>
              <a:rPr lang="en-US" dirty="0" smtClean="0"/>
              <a:t>Should I go to the web?</a:t>
            </a:r>
          </a:p>
          <a:p>
            <a:pPr lvl="1"/>
            <a:r>
              <a:rPr lang="en-US" dirty="0" smtClean="0"/>
              <a:t>Native </a:t>
            </a:r>
            <a:r>
              <a:rPr lang="en-US" dirty="0"/>
              <a:t>per </a:t>
            </a:r>
            <a:r>
              <a:rPr lang="en-US" dirty="0" smtClean="0"/>
              <a:t>platform</a:t>
            </a:r>
          </a:p>
          <a:p>
            <a:pPr lvl="1"/>
            <a:r>
              <a:rPr lang="en-US" dirty="0" smtClean="0"/>
              <a:t>Xamarin</a:t>
            </a:r>
          </a:p>
          <a:p>
            <a:pPr lvl="1"/>
            <a:r>
              <a:rPr lang="en-US" dirty="0" smtClean="0"/>
              <a:t>Hybrid/PhoneGap</a:t>
            </a:r>
          </a:p>
          <a:p>
            <a:pPr lvl="2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magenic.com/Resources/WhitePapers/ChoosingTheRightMobileTechnology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Cross Browser, Platform, Device</a:t>
            </a:r>
          </a:p>
        </p:txBody>
      </p:sp>
    </p:spTree>
    <p:extLst>
      <p:ext uri="{BB962C8B-B14F-4D97-AF65-F5344CB8AC3E}">
        <p14:creationId xmlns:p14="http://schemas.microsoft.com/office/powerpoint/2010/main" val="4955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apto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304" y="1416013"/>
            <a:ext cx="3574073" cy="2683804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3" name="TextBox 2"/>
          <p:cNvSpPr txBox="1"/>
          <p:nvPr/>
        </p:nvSpPr>
        <p:spPr>
          <a:xfrm>
            <a:off x="2155558" y="4176008"/>
            <a:ext cx="5020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SPAs can run on </a:t>
            </a:r>
            <a:r>
              <a:rPr lang="en-US" sz="1600" i="1" dirty="0">
                <a:solidFill>
                  <a:schemeClr val="bg1"/>
                </a:solidFill>
              </a:rPr>
              <a:t>almost </a:t>
            </a:r>
            <a:r>
              <a:rPr lang="en-US" sz="1600" dirty="0">
                <a:solidFill>
                  <a:schemeClr val="bg1"/>
                </a:solidFill>
              </a:rPr>
              <a:t>anything with a modern browser!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MyVote – Single Page Application DEMO</a:t>
            </a:r>
          </a:p>
        </p:txBody>
      </p:sp>
    </p:spTree>
    <p:extLst>
      <p:ext uri="{BB962C8B-B14F-4D97-AF65-F5344CB8AC3E}">
        <p14:creationId xmlns:p14="http://schemas.microsoft.com/office/powerpoint/2010/main" val="374267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Shift in application logic from the server to the client</a:t>
            </a:r>
          </a:p>
          <a:p>
            <a:pPr lvl="1"/>
            <a:r>
              <a:rPr lang="en-US" dirty="0"/>
              <a:t>UI and application logic is now done in the browser</a:t>
            </a:r>
          </a:p>
          <a:p>
            <a:r>
              <a:rPr lang="en-US" dirty="0"/>
              <a:t>How HTML is delivered</a:t>
            </a:r>
          </a:p>
          <a:p>
            <a:pPr lvl="1"/>
            <a:r>
              <a:rPr lang="en-US" dirty="0"/>
              <a:t>ASP.NET web apps merge data with HTML before delivering to the client</a:t>
            </a:r>
          </a:p>
          <a:p>
            <a:r>
              <a:rPr lang="en-US" dirty="0"/>
              <a:t>Server’s main responsibility: Data </a:t>
            </a:r>
          </a:p>
          <a:p>
            <a:r>
              <a:rPr lang="en-US" dirty="0"/>
              <a:t>JavaScript MV* Frameworks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600" dirty="0"/>
              <a:t>How are SPAs different from ASP.NET MVC or Webforms?</a:t>
            </a:r>
          </a:p>
        </p:txBody>
      </p:sp>
    </p:spTree>
    <p:extLst>
      <p:ext uri="{BB962C8B-B14F-4D97-AF65-F5344CB8AC3E}">
        <p14:creationId xmlns:p14="http://schemas.microsoft.com/office/powerpoint/2010/main" val="163210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>
            <a:spLocks/>
          </p:cNvSpPr>
          <p:nvPr/>
        </p:nvSpPr>
        <p:spPr bwMode="auto">
          <a:xfrm>
            <a:off x="2190196" y="3251264"/>
            <a:ext cx="4725161" cy="555498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Services / Data</a:t>
            </a:r>
          </a:p>
        </p:txBody>
      </p:sp>
      <p:sp>
        <p:nvSpPr>
          <p:cNvPr id="26" name="Rectangle 25"/>
          <p:cNvSpPr>
            <a:spLocks/>
          </p:cNvSpPr>
          <p:nvPr/>
        </p:nvSpPr>
        <p:spPr bwMode="auto">
          <a:xfrm>
            <a:off x="2219731" y="2054543"/>
            <a:ext cx="896291" cy="55549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/>
              <a:t>Code-Behind</a:t>
            </a:r>
          </a:p>
        </p:txBody>
      </p:sp>
      <p:sp>
        <p:nvSpPr>
          <p:cNvPr id="27" name="Rectangle 26"/>
          <p:cNvSpPr>
            <a:spLocks/>
          </p:cNvSpPr>
          <p:nvPr/>
        </p:nvSpPr>
        <p:spPr bwMode="auto">
          <a:xfrm>
            <a:off x="2219731" y="1519619"/>
            <a:ext cx="896291" cy="55549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/>
              <a:t>Static DOM</a:t>
            </a:r>
          </a:p>
        </p:txBody>
      </p:sp>
      <p:sp>
        <p:nvSpPr>
          <p:cNvPr id="28" name="Rectangle 27"/>
          <p:cNvSpPr>
            <a:spLocks/>
          </p:cNvSpPr>
          <p:nvPr/>
        </p:nvSpPr>
        <p:spPr bwMode="auto">
          <a:xfrm>
            <a:off x="3437025" y="1506161"/>
            <a:ext cx="659690" cy="55549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/>
              <a:t>Static DOM</a:t>
            </a:r>
          </a:p>
        </p:txBody>
      </p:sp>
      <p:sp>
        <p:nvSpPr>
          <p:cNvPr id="29" name="Rectangle 28"/>
          <p:cNvSpPr>
            <a:spLocks/>
          </p:cNvSpPr>
          <p:nvPr/>
        </p:nvSpPr>
        <p:spPr bwMode="auto">
          <a:xfrm>
            <a:off x="3437025" y="2236280"/>
            <a:ext cx="1445591" cy="55549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Controller</a:t>
            </a:r>
          </a:p>
        </p:txBody>
      </p:sp>
      <p:sp>
        <p:nvSpPr>
          <p:cNvPr id="30" name="Rectangle 29"/>
          <p:cNvSpPr>
            <a:spLocks/>
          </p:cNvSpPr>
          <p:nvPr/>
        </p:nvSpPr>
        <p:spPr bwMode="auto">
          <a:xfrm>
            <a:off x="4222926" y="1506161"/>
            <a:ext cx="659690" cy="55549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/>
              <a:t>Static DOM</a:t>
            </a:r>
          </a:p>
        </p:txBody>
      </p:sp>
      <p:sp>
        <p:nvSpPr>
          <p:cNvPr id="31" name="Rectangle 30"/>
          <p:cNvSpPr>
            <a:spLocks/>
          </p:cNvSpPr>
          <p:nvPr/>
        </p:nvSpPr>
        <p:spPr bwMode="auto">
          <a:xfrm>
            <a:off x="5173046" y="2236280"/>
            <a:ext cx="1097654" cy="55549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Controller</a:t>
            </a:r>
          </a:p>
        </p:txBody>
      </p:sp>
      <p:sp>
        <p:nvSpPr>
          <p:cNvPr id="32" name="Rectangle 31"/>
          <p:cNvSpPr>
            <a:spLocks/>
          </p:cNvSpPr>
          <p:nvPr/>
        </p:nvSpPr>
        <p:spPr bwMode="auto">
          <a:xfrm>
            <a:off x="5173053" y="1499045"/>
            <a:ext cx="1742305" cy="55549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/>
              <a:t>Static/Dynamic</a:t>
            </a:r>
          </a:p>
          <a:p>
            <a:pPr algn="ctr" defTabSz="514337"/>
            <a:r>
              <a:rPr lang="en-US" sz="1013" b="1" dirty="0"/>
              <a:t>DOM</a:t>
            </a:r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 bwMode="auto">
          <a:xfrm>
            <a:off x="2667876" y="2605797"/>
            <a:ext cx="5" cy="6521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cxnSpLocks/>
          </p:cNvCxnSpPr>
          <p:nvPr/>
        </p:nvCxnSpPr>
        <p:spPr bwMode="auto">
          <a:xfrm>
            <a:off x="3766870" y="2059542"/>
            <a:ext cx="5" cy="187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cxnSpLocks/>
          </p:cNvCxnSpPr>
          <p:nvPr/>
        </p:nvCxnSpPr>
        <p:spPr bwMode="auto">
          <a:xfrm flipH="1">
            <a:off x="4560104" y="2055913"/>
            <a:ext cx="5367" cy="187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>
            <a:cxnSpLocks/>
          </p:cNvCxnSpPr>
          <p:nvPr/>
        </p:nvCxnSpPr>
        <p:spPr bwMode="auto">
          <a:xfrm flipH="1">
            <a:off x="4156469" y="2783246"/>
            <a:ext cx="2681" cy="4670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cxnSpLocks/>
          </p:cNvCxnSpPr>
          <p:nvPr/>
        </p:nvCxnSpPr>
        <p:spPr bwMode="auto">
          <a:xfrm>
            <a:off x="5516297" y="2051845"/>
            <a:ext cx="6858" cy="1950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cxnSpLocks/>
          </p:cNvCxnSpPr>
          <p:nvPr/>
        </p:nvCxnSpPr>
        <p:spPr bwMode="auto">
          <a:xfrm>
            <a:off x="6618614" y="2075146"/>
            <a:ext cx="0" cy="11690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>
            <a:cxnSpLocks/>
            <a:stCxn id="31" idx="2"/>
          </p:cNvCxnSpPr>
          <p:nvPr/>
        </p:nvCxnSpPr>
        <p:spPr bwMode="auto">
          <a:xfrm>
            <a:off x="5721873" y="2791779"/>
            <a:ext cx="153" cy="4317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Where did we come from?</a:t>
            </a:r>
          </a:p>
        </p:txBody>
      </p:sp>
    </p:spTree>
    <p:extLst>
      <p:ext uri="{BB962C8B-B14F-4D97-AF65-F5344CB8AC3E}">
        <p14:creationId xmlns:p14="http://schemas.microsoft.com/office/powerpoint/2010/main" val="14892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Visual Studio Live! Redmond 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3024</TotalTime>
  <Words>1442</Words>
  <Application>Microsoft Office PowerPoint</Application>
  <PresentationFormat>On-screen Show (16:9)</PresentationFormat>
  <Paragraphs>291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Times</vt:lpstr>
      <vt:lpstr>Times New Roman</vt:lpstr>
      <vt:lpstr>Wingdings</vt:lpstr>
      <vt:lpstr>Visual Studio Live! Redmond 2014</vt:lpstr>
      <vt:lpstr>PowerPoint Presentation</vt:lpstr>
      <vt:lpstr>Intro</vt:lpstr>
      <vt:lpstr>Target Objective</vt:lpstr>
      <vt:lpstr>Let’s get things rolling</vt:lpstr>
      <vt:lpstr>What exactly is a SPA??</vt:lpstr>
      <vt:lpstr>Cross Browser, Platform, Device</vt:lpstr>
      <vt:lpstr>MyVote – Single Page Application DEMO</vt:lpstr>
      <vt:lpstr>How are SPAs different from ASP.NET MVC or Webforms?</vt:lpstr>
      <vt:lpstr>Where did we come from?</vt:lpstr>
      <vt:lpstr>The Modern Web: Single Page Applications</vt:lpstr>
      <vt:lpstr>SPAs in the Enterprise</vt:lpstr>
      <vt:lpstr>Why SPAs are… AWESOME</vt:lpstr>
      <vt:lpstr>Disadvantages and Challenges of SPAs</vt:lpstr>
      <vt:lpstr>Common Misunderstandings of SPAs</vt:lpstr>
      <vt:lpstr>The MyVote SPA Technology Stack</vt:lpstr>
      <vt:lpstr>Responsive Design</vt:lpstr>
      <vt:lpstr>MyVote - Responsive Web Design DEMO</vt:lpstr>
      <vt:lpstr>JavaScript and SPAs</vt:lpstr>
      <vt:lpstr>SPA Framework Popularity</vt:lpstr>
      <vt:lpstr>AngularJS</vt:lpstr>
      <vt:lpstr>AngularJS Fundamentals</vt:lpstr>
      <vt:lpstr>TypeScript</vt:lpstr>
      <vt:lpstr>ASP.NET Web API</vt:lpstr>
      <vt:lpstr>MyVote – AngularJS, TypeScript, Web Pages, and Web API DEMO</vt:lpstr>
      <vt:lpstr>Azure Websites</vt:lpstr>
      <vt:lpstr>Azure Mobile Services</vt:lpstr>
      <vt:lpstr>SignalR</vt:lpstr>
      <vt:lpstr>MyVote – SignalR DEMO</vt:lpstr>
      <vt:lpstr>SPA Performance</vt:lpstr>
      <vt:lpstr>Learning to befriend the Developer Tools</vt:lpstr>
      <vt:lpstr>Useful References</vt:lpstr>
      <vt:lpstr>Not a wrap up!</vt:lpstr>
      <vt:lpstr>Questions</vt:lpstr>
    </vt:vector>
  </TitlesOfParts>
  <Company>1105 Media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Sutton</dc:creator>
  <cp:lastModifiedBy>Allen Conway</cp:lastModifiedBy>
  <cp:revision>124</cp:revision>
  <dcterms:created xsi:type="dcterms:W3CDTF">2012-12-07T00:48:42Z</dcterms:created>
  <dcterms:modified xsi:type="dcterms:W3CDTF">2015-03-15T02:54:23Z</dcterms:modified>
</cp:coreProperties>
</file>