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1" r:id="rId4"/>
    <p:sldId id="258" r:id="rId5"/>
    <p:sldId id="259" r:id="rId6"/>
    <p:sldId id="262" r:id="rId7"/>
    <p:sldId id="263" r:id="rId8"/>
    <p:sldId id="264" r:id="rId9"/>
    <p:sldId id="265" r:id="rId10"/>
    <p:sldId id="266"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p:restoredTop sz="96654"/>
  </p:normalViewPr>
  <p:slideViewPr>
    <p:cSldViewPr snapToGrid="0" snapToObjects="1">
      <p:cViewPr varScale="1">
        <p:scale>
          <a:sx n="128" d="100"/>
          <a:sy n="128"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10FDC-4DD3-443B-8C65-466ADC623F6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8AC2199-46DD-44DB-BACC-DDF80BEB6B95}">
      <dgm:prSet/>
      <dgm:spPr/>
      <dgm:t>
        <a:bodyPr/>
        <a:lstStyle/>
        <a:p>
          <a:r>
            <a:rPr lang="en-GB"/>
            <a:t>Value to the consumer</a:t>
          </a:r>
          <a:endParaRPr lang="en-US"/>
        </a:p>
      </dgm:t>
    </dgm:pt>
    <dgm:pt modelId="{D239F01E-7BCB-468B-8589-F79F7554D1B9}" type="parTrans" cxnId="{5C951B6D-1A40-40BB-B5FD-F3BC753C20B3}">
      <dgm:prSet/>
      <dgm:spPr/>
      <dgm:t>
        <a:bodyPr/>
        <a:lstStyle/>
        <a:p>
          <a:endParaRPr lang="en-US"/>
        </a:p>
      </dgm:t>
    </dgm:pt>
    <dgm:pt modelId="{F0B3D925-A37C-4BAD-BCB8-1716BE0D74E3}" type="sibTrans" cxnId="{5C951B6D-1A40-40BB-B5FD-F3BC753C20B3}">
      <dgm:prSet/>
      <dgm:spPr/>
      <dgm:t>
        <a:bodyPr/>
        <a:lstStyle/>
        <a:p>
          <a:endParaRPr lang="en-US"/>
        </a:p>
      </dgm:t>
    </dgm:pt>
    <dgm:pt modelId="{5D844221-BFCD-4017-9D6D-B7571C7B8B4C}">
      <dgm:prSet/>
      <dgm:spPr/>
      <dgm:t>
        <a:bodyPr/>
        <a:lstStyle/>
        <a:p>
          <a:r>
            <a:rPr lang="en-GB" dirty="0"/>
            <a:t>University have a better understanding of their students during this pandemic</a:t>
          </a:r>
          <a:endParaRPr lang="en-US" dirty="0"/>
        </a:p>
      </dgm:t>
    </dgm:pt>
    <dgm:pt modelId="{72D347EF-57A3-4D3F-B09B-95F97F7CF522}" type="parTrans" cxnId="{48881627-A401-4AB7-8C18-EFB2B4E98B8C}">
      <dgm:prSet/>
      <dgm:spPr/>
      <dgm:t>
        <a:bodyPr/>
        <a:lstStyle/>
        <a:p>
          <a:endParaRPr lang="en-US"/>
        </a:p>
      </dgm:t>
    </dgm:pt>
    <dgm:pt modelId="{6CEBCD41-309F-49D5-92D6-7854B0952581}" type="sibTrans" cxnId="{48881627-A401-4AB7-8C18-EFB2B4E98B8C}">
      <dgm:prSet/>
      <dgm:spPr/>
      <dgm:t>
        <a:bodyPr/>
        <a:lstStyle/>
        <a:p>
          <a:endParaRPr lang="en-US"/>
        </a:p>
      </dgm:t>
    </dgm:pt>
    <dgm:pt modelId="{561CB01D-CD68-4938-B717-05FC1E872040}">
      <dgm:prSet/>
      <dgm:spPr/>
      <dgm:t>
        <a:bodyPr/>
        <a:lstStyle/>
        <a:p>
          <a:r>
            <a:rPr lang="en-GB" dirty="0"/>
            <a:t>Therefore, a more on-campus (virtual) environment could be provided by the university to their students (Fischer et al., 2020)</a:t>
          </a:r>
          <a:endParaRPr lang="en-US" dirty="0"/>
        </a:p>
      </dgm:t>
    </dgm:pt>
    <dgm:pt modelId="{EB5A7618-0951-4414-AA43-E365C7846771}" type="parTrans" cxnId="{2D9929D9-265B-45F0-B5C5-6D714584D607}">
      <dgm:prSet/>
      <dgm:spPr/>
      <dgm:t>
        <a:bodyPr/>
        <a:lstStyle/>
        <a:p>
          <a:endParaRPr lang="en-US"/>
        </a:p>
      </dgm:t>
    </dgm:pt>
    <dgm:pt modelId="{346F3629-F649-43C2-94F5-817D5229A5FF}" type="sibTrans" cxnId="{2D9929D9-265B-45F0-B5C5-6D714584D607}">
      <dgm:prSet/>
      <dgm:spPr/>
      <dgm:t>
        <a:bodyPr/>
        <a:lstStyle/>
        <a:p>
          <a:endParaRPr lang="en-US"/>
        </a:p>
      </dgm:t>
    </dgm:pt>
    <dgm:pt modelId="{105A4044-8875-48C0-BEA8-12796607B8CC}">
      <dgm:prSet/>
      <dgm:spPr/>
      <dgm:t>
        <a:bodyPr/>
        <a:lstStyle/>
        <a:p>
          <a:r>
            <a:rPr lang="en-GB"/>
            <a:t>This will result in a higher student satisfaction</a:t>
          </a:r>
          <a:endParaRPr lang="en-US"/>
        </a:p>
      </dgm:t>
    </dgm:pt>
    <dgm:pt modelId="{3788300C-6E0E-43B7-94AE-9F9F3D33722B}" type="parTrans" cxnId="{05C71A8A-59F0-4595-8E8E-2F4FAE9D16DB}">
      <dgm:prSet/>
      <dgm:spPr/>
      <dgm:t>
        <a:bodyPr/>
        <a:lstStyle/>
        <a:p>
          <a:endParaRPr lang="en-US"/>
        </a:p>
      </dgm:t>
    </dgm:pt>
    <dgm:pt modelId="{660B6F47-5D53-4F76-B747-E5887332736B}" type="sibTrans" cxnId="{05C71A8A-59F0-4595-8E8E-2F4FAE9D16DB}">
      <dgm:prSet/>
      <dgm:spPr/>
      <dgm:t>
        <a:bodyPr/>
        <a:lstStyle/>
        <a:p>
          <a:endParaRPr lang="en-US"/>
        </a:p>
      </dgm:t>
    </dgm:pt>
    <dgm:pt modelId="{5F791D13-3130-45AA-A9E6-092EB1A6EAD4}">
      <dgm:prSet/>
      <dgm:spPr/>
      <dgm:t>
        <a:bodyPr/>
        <a:lstStyle/>
        <a:p>
          <a:r>
            <a:rPr lang="en-GB" dirty="0"/>
            <a:t>Timeframe: Achievable now however limited </a:t>
          </a:r>
          <a:endParaRPr lang="en-US" dirty="0"/>
        </a:p>
      </dgm:t>
    </dgm:pt>
    <dgm:pt modelId="{E1C9D4B4-1C7C-4F27-8E63-081A98518031}" type="parTrans" cxnId="{A545B188-9EED-426B-A9CF-AB62EF287A2C}">
      <dgm:prSet/>
      <dgm:spPr/>
      <dgm:t>
        <a:bodyPr/>
        <a:lstStyle/>
        <a:p>
          <a:endParaRPr lang="en-US"/>
        </a:p>
      </dgm:t>
    </dgm:pt>
    <dgm:pt modelId="{F28E0758-26B1-4C71-B2F9-356BF162D922}" type="sibTrans" cxnId="{A545B188-9EED-426B-A9CF-AB62EF287A2C}">
      <dgm:prSet/>
      <dgm:spPr/>
      <dgm:t>
        <a:bodyPr/>
        <a:lstStyle/>
        <a:p>
          <a:endParaRPr lang="en-US"/>
        </a:p>
      </dgm:t>
    </dgm:pt>
    <dgm:pt modelId="{14C08874-77EC-4FD8-9AC4-703CC7D195E2}">
      <dgm:prSet/>
      <dgm:spPr/>
      <dgm:t>
        <a:bodyPr/>
        <a:lstStyle/>
        <a:p>
          <a:r>
            <a:rPr lang="en-GB"/>
            <a:t>Value to the University:</a:t>
          </a:r>
          <a:endParaRPr lang="en-US"/>
        </a:p>
      </dgm:t>
    </dgm:pt>
    <dgm:pt modelId="{7F92E868-8C01-47B3-9B48-76142822D49A}" type="parTrans" cxnId="{200A2E8A-47FA-47DE-8884-FA772C796EDE}">
      <dgm:prSet/>
      <dgm:spPr/>
      <dgm:t>
        <a:bodyPr/>
        <a:lstStyle/>
        <a:p>
          <a:endParaRPr lang="en-US"/>
        </a:p>
      </dgm:t>
    </dgm:pt>
    <dgm:pt modelId="{63498319-1E15-4C3F-AC35-949A1D8BB094}" type="sibTrans" cxnId="{200A2E8A-47FA-47DE-8884-FA772C796EDE}">
      <dgm:prSet/>
      <dgm:spPr/>
      <dgm:t>
        <a:bodyPr/>
        <a:lstStyle/>
        <a:p>
          <a:endParaRPr lang="en-US"/>
        </a:p>
      </dgm:t>
    </dgm:pt>
    <dgm:pt modelId="{AC4F91F2-64E1-49B0-A1F7-A90C3907AEDC}">
      <dgm:prSet/>
      <dgm:spPr/>
      <dgm:t>
        <a:bodyPr/>
        <a:lstStyle/>
        <a:p>
          <a:r>
            <a:rPr lang="en-GB" dirty="0"/>
            <a:t>As a result, gaining a higher rank among other universities which leads to  more students registering at the University thus more profit</a:t>
          </a:r>
          <a:endParaRPr lang="en-US" dirty="0"/>
        </a:p>
      </dgm:t>
    </dgm:pt>
    <dgm:pt modelId="{308A79B7-E7C9-489C-BF93-ABCA1C39D3F6}" type="parTrans" cxnId="{186DB710-BE14-491F-A17D-64BFC5DCAD99}">
      <dgm:prSet/>
      <dgm:spPr/>
      <dgm:t>
        <a:bodyPr/>
        <a:lstStyle/>
        <a:p>
          <a:endParaRPr lang="en-US"/>
        </a:p>
      </dgm:t>
    </dgm:pt>
    <dgm:pt modelId="{A4693219-2533-44F9-A652-B1E532CCC16D}" type="sibTrans" cxnId="{186DB710-BE14-491F-A17D-64BFC5DCAD99}">
      <dgm:prSet/>
      <dgm:spPr/>
      <dgm:t>
        <a:bodyPr/>
        <a:lstStyle/>
        <a:p>
          <a:endParaRPr lang="en-US"/>
        </a:p>
      </dgm:t>
    </dgm:pt>
    <dgm:pt modelId="{1ACEF13F-205C-7844-84D8-F95061EF1662}">
      <dgm:prSet/>
      <dgm:spPr/>
      <dgm:t>
        <a:bodyPr/>
        <a:lstStyle/>
        <a:p>
          <a:pPr rtl="0"/>
          <a:r>
            <a:rPr lang="en-GB" dirty="0"/>
            <a:t>Students are understanding better therefore higher student satisfaction (Fischer et al., 2020)</a:t>
          </a:r>
          <a:endParaRPr lang="en-US" dirty="0"/>
        </a:p>
      </dgm:t>
    </dgm:pt>
    <dgm:pt modelId="{F8C646E6-02F9-AF4A-AD86-FE2138DC2A44}" type="parTrans" cxnId="{2E50B621-C7B5-8343-A1EB-EF70628F23A6}">
      <dgm:prSet/>
      <dgm:spPr/>
      <dgm:t>
        <a:bodyPr/>
        <a:lstStyle/>
        <a:p>
          <a:endParaRPr lang="en-GB"/>
        </a:p>
      </dgm:t>
    </dgm:pt>
    <dgm:pt modelId="{7F3DFFA5-BE46-C441-9984-5D16E334EB5D}" type="sibTrans" cxnId="{2E50B621-C7B5-8343-A1EB-EF70628F23A6}">
      <dgm:prSet/>
      <dgm:spPr/>
      <dgm:t>
        <a:bodyPr/>
        <a:lstStyle/>
        <a:p>
          <a:endParaRPr lang="en-GB"/>
        </a:p>
      </dgm:t>
    </dgm:pt>
    <dgm:pt modelId="{AAC27427-9B0B-4C4C-84C6-D2E169A4BBFC}">
      <dgm:prSet/>
      <dgm:spPr/>
      <dgm:t>
        <a:bodyPr/>
        <a:lstStyle/>
        <a:p>
          <a:r>
            <a:rPr lang="en-GB" dirty="0"/>
            <a:t>Better engagement and communication between the university and the student to understand their needs and wants</a:t>
          </a:r>
          <a:endParaRPr lang="en-US" dirty="0"/>
        </a:p>
      </dgm:t>
    </dgm:pt>
    <dgm:pt modelId="{CE6EC63E-1701-B248-A3D8-D571B58DD4F0}" type="parTrans" cxnId="{80044D4F-5A48-4242-9707-45226E0E6C57}">
      <dgm:prSet/>
      <dgm:spPr/>
      <dgm:t>
        <a:bodyPr/>
        <a:lstStyle/>
        <a:p>
          <a:endParaRPr lang="en-GB"/>
        </a:p>
      </dgm:t>
    </dgm:pt>
    <dgm:pt modelId="{C57F9A05-5820-FF4A-8736-5B187BAEF1CB}" type="sibTrans" cxnId="{80044D4F-5A48-4242-9707-45226E0E6C57}">
      <dgm:prSet/>
      <dgm:spPr/>
      <dgm:t>
        <a:bodyPr/>
        <a:lstStyle/>
        <a:p>
          <a:endParaRPr lang="en-GB"/>
        </a:p>
      </dgm:t>
    </dgm:pt>
    <dgm:pt modelId="{6A65CE97-B386-F34F-AF36-4F05193F3102}" type="pres">
      <dgm:prSet presAssocID="{B1610FDC-4DD3-443B-8C65-466ADC623F64}" presName="linear" presStyleCnt="0">
        <dgm:presLayoutVars>
          <dgm:dir/>
          <dgm:animLvl val="lvl"/>
          <dgm:resizeHandles val="exact"/>
        </dgm:presLayoutVars>
      </dgm:prSet>
      <dgm:spPr/>
    </dgm:pt>
    <dgm:pt modelId="{F1A4432C-6DDE-5B48-B595-33F5BE3CCAA8}" type="pres">
      <dgm:prSet presAssocID="{F8AC2199-46DD-44DB-BACC-DDF80BEB6B95}" presName="parentLin" presStyleCnt="0"/>
      <dgm:spPr/>
    </dgm:pt>
    <dgm:pt modelId="{8BD5173A-76EE-E648-86F7-365A5F060B73}" type="pres">
      <dgm:prSet presAssocID="{F8AC2199-46DD-44DB-BACC-DDF80BEB6B95}" presName="parentLeftMargin" presStyleLbl="node1" presStyleIdx="0" presStyleCnt="2"/>
      <dgm:spPr/>
    </dgm:pt>
    <dgm:pt modelId="{2830979D-2482-4B4E-BF60-92428CEE4918}" type="pres">
      <dgm:prSet presAssocID="{F8AC2199-46DD-44DB-BACC-DDF80BEB6B95}" presName="parentText" presStyleLbl="node1" presStyleIdx="0" presStyleCnt="2">
        <dgm:presLayoutVars>
          <dgm:chMax val="0"/>
          <dgm:bulletEnabled val="1"/>
        </dgm:presLayoutVars>
      </dgm:prSet>
      <dgm:spPr/>
    </dgm:pt>
    <dgm:pt modelId="{B1E1A7D2-FFA8-4047-8991-CE9DE4B091FB}" type="pres">
      <dgm:prSet presAssocID="{F8AC2199-46DD-44DB-BACC-DDF80BEB6B95}" presName="negativeSpace" presStyleCnt="0"/>
      <dgm:spPr/>
    </dgm:pt>
    <dgm:pt modelId="{A0A6D834-1DAF-114B-A688-846AB88CA9DC}" type="pres">
      <dgm:prSet presAssocID="{F8AC2199-46DD-44DB-BACC-DDF80BEB6B95}" presName="childText" presStyleLbl="conFgAcc1" presStyleIdx="0" presStyleCnt="2">
        <dgm:presLayoutVars>
          <dgm:bulletEnabled val="1"/>
        </dgm:presLayoutVars>
      </dgm:prSet>
      <dgm:spPr/>
    </dgm:pt>
    <dgm:pt modelId="{E6B507DC-839D-FF4C-9B8D-732D81DDFF93}" type="pres">
      <dgm:prSet presAssocID="{F0B3D925-A37C-4BAD-BCB8-1716BE0D74E3}" presName="spaceBetweenRectangles" presStyleCnt="0"/>
      <dgm:spPr/>
    </dgm:pt>
    <dgm:pt modelId="{CA9B583C-2BB5-9B41-BC5E-B4C8797C80BF}" type="pres">
      <dgm:prSet presAssocID="{14C08874-77EC-4FD8-9AC4-703CC7D195E2}" presName="parentLin" presStyleCnt="0"/>
      <dgm:spPr/>
    </dgm:pt>
    <dgm:pt modelId="{436AD8BC-D314-8243-AD26-B8D8F2E0DF97}" type="pres">
      <dgm:prSet presAssocID="{14C08874-77EC-4FD8-9AC4-703CC7D195E2}" presName="parentLeftMargin" presStyleLbl="node1" presStyleIdx="0" presStyleCnt="2"/>
      <dgm:spPr/>
    </dgm:pt>
    <dgm:pt modelId="{79A80A50-8A97-464C-BC23-3ADFD1CFF0F0}" type="pres">
      <dgm:prSet presAssocID="{14C08874-77EC-4FD8-9AC4-703CC7D195E2}" presName="parentText" presStyleLbl="node1" presStyleIdx="1" presStyleCnt="2">
        <dgm:presLayoutVars>
          <dgm:chMax val="0"/>
          <dgm:bulletEnabled val="1"/>
        </dgm:presLayoutVars>
      </dgm:prSet>
      <dgm:spPr/>
    </dgm:pt>
    <dgm:pt modelId="{9A788DCC-1307-F940-B011-6A968ACC9952}" type="pres">
      <dgm:prSet presAssocID="{14C08874-77EC-4FD8-9AC4-703CC7D195E2}" presName="negativeSpace" presStyleCnt="0"/>
      <dgm:spPr/>
    </dgm:pt>
    <dgm:pt modelId="{0C1C9011-7188-5147-84B0-B1982AFCF1CB}" type="pres">
      <dgm:prSet presAssocID="{14C08874-77EC-4FD8-9AC4-703CC7D195E2}" presName="childText" presStyleLbl="conFgAcc1" presStyleIdx="1" presStyleCnt="2">
        <dgm:presLayoutVars>
          <dgm:bulletEnabled val="1"/>
        </dgm:presLayoutVars>
      </dgm:prSet>
      <dgm:spPr/>
    </dgm:pt>
  </dgm:ptLst>
  <dgm:cxnLst>
    <dgm:cxn modelId="{BF18F401-6842-7B40-8DD8-E0CEAFF0E6E6}" type="presOf" srcId="{561CB01D-CD68-4938-B717-05FC1E872040}" destId="{A0A6D834-1DAF-114B-A688-846AB88CA9DC}" srcOrd="0" destOrd="1" presId="urn:microsoft.com/office/officeart/2005/8/layout/list1"/>
    <dgm:cxn modelId="{186DB710-BE14-491F-A17D-64BFC5DCAD99}" srcId="{14C08874-77EC-4FD8-9AC4-703CC7D195E2}" destId="{AC4F91F2-64E1-49B0-A1F7-A90C3907AEDC}" srcOrd="2" destOrd="0" parTransId="{308A79B7-E7C9-489C-BF93-ABCA1C39D3F6}" sibTransId="{A4693219-2533-44F9-A652-B1E532CCC16D}"/>
    <dgm:cxn modelId="{B548C91C-29DE-784B-AD06-9A606E05FF94}" type="presOf" srcId="{14C08874-77EC-4FD8-9AC4-703CC7D195E2}" destId="{436AD8BC-D314-8243-AD26-B8D8F2E0DF97}" srcOrd="0" destOrd="0" presId="urn:microsoft.com/office/officeart/2005/8/layout/list1"/>
    <dgm:cxn modelId="{2E50B621-C7B5-8343-A1EB-EF70628F23A6}" srcId="{14C08874-77EC-4FD8-9AC4-703CC7D195E2}" destId="{1ACEF13F-205C-7844-84D8-F95061EF1662}" srcOrd="0" destOrd="0" parTransId="{F8C646E6-02F9-AF4A-AD86-FE2138DC2A44}" sibTransId="{7F3DFFA5-BE46-C441-9984-5D16E334EB5D}"/>
    <dgm:cxn modelId="{48881627-A401-4AB7-8C18-EFB2B4E98B8C}" srcId="{F8AC2199-46DD-44DB-BACC-DDF80BEB6B95}" destId="{5D844221-BFCD-4017-9D6D-B7571C7B8B4C}" srcOrd="0" destOrd="0" parTransId="{72D347EF-57A3-4D3F-B09B-95F97F7CF522}" sibTransId="{6CEBCD41-309F-49D5-92D6-7854B0952581}"/>
    <dgm:cxn modelId="{C3725431-0AFE-4644-86F2-F50C63C22165}" type="presOf" srcId="{5F791D13-3130-45AA-A9E6-092EB1A6EAD4}" destId="{A0A6D834-1DAF-114B-A688-846AB88CA9DC}" srcOrd="0" destOrd="3" presId="urn:microsoft.com/office/officeart/2005/8/layout/list1"/>
    <dgm:cxn modelId="{187C373D-D498-ED46-828C-DA51E30EBAE0}" type="presOf" srcId="{AAC27427-9B0B-4C4C-84C6-D2E169A4BBFC}" destId="{0C1C9011-7188-5147-84B0-B1982AFCF1CB}" srcOrd="0" destOrd="1" presId="urn:microsoft.com/office/officeart/2005/8/layout/list1"/>
    <dgm:cxn modelId="{80044D4F-5A48-4242-9707-45226E0E6C57}" srcId="{14C08874-77EC-4FD8-9AC4-703CC7D195E2}" destId="{AAC27427-9B0B-4C4C-84C6-D2E169A4BBFC}" srcOrd="1" destOrd="0" parTransId="{CE6EC63E-1701-B248-A3D8-D571B58DD4F0}" sibTransId="{C57F9A05-5820-FF4A-8736-5B187BAEF1CB}"/>
    <dgm:cxn modelId="{5C951B6D-1A40-40BB-B5FD-F3BC753C20B3}" srcId="{B1610FDC-4DD3-443B-8C65-466ADC623F64}" destId="{F8AC2199-46DD-44DB-BACC-DDF80BEB6B95}" srcOrd="0" destOrd="0" parTransId="{D239F01E-7BCB-468B-8589-F79F7554D1B9}" sibTransId="{F0B3D925-A37C-4BAD-BCB8-1716BE0D74E3}"/>
    <dgm:cxn modelId="{2DAE5272-A6D1-464E-9003-CE0C72276346}" type="presOf" srcId="{F8AC2199-46DD-44DB-BACC-DDF80BEB6B95}" destId="{2830979D-2482-4B4E-BF60-92428CEE4918}" srcOrd="1" destOrd="0" presId="urn:microsoft.com/office/officeart/2005/8/layout/list1"/>
    <dgm:cxn modelId="{A545B188-9EED-426B-A9CF-AB62EF287A2C}" srcId="{F8AC2199-46DD-44DB-BACC-DDF80BEB6B95}" destId="{5F791D13-3130-45AA-A9E6-092EB1A6EAD4}" srcOrd="3" destOrd="0" parTransId="{E1C9D4B4-1C7C-4F27-8E63-081A98518031}" sibTransId="{F28E0758-26B1-4C71-B2F9-356BF162D922}"/>
    <dgm:cxn modelId="{05C71A8A-59F0-4595-8E8E-2F4FAE9D16DB}" srcId="{F8AC2199-46DD-44DB-BACC-DDF80BEB6B95}" destId="{105A4044-8875-48C0-BEA8-12796607B8CC}" srcOrd="2" destOrd="0" parTransId="{3788300C-6E0E-43B7-94AE-9F9F3D33722B}" sibTransId="{660B6F47-5D53-4F76-B747-E5887332736B}"/>
    <dgm:cxn modelId="{200A2E8A-47FA-47DE-8884-FA772C796EDE}" srcId="{B1610FDC-4DD3-443B-8C65-466ADC623F64}" destId="{14C08874-77EC-4FD8-9AC4-703CC7D195E2}" srcOrd="1" destOrd="0" parTransId="{7F92E868-8C01-47B3-9B48-76142822D49A}" sibTransId="{63498319-1E15-4C3F-AC35-949A1D8BB094}"/>
    <dgm:cxn modelId="{BFA039A8-638A-8B41-B1CC-9D5EDCC39A60}" type="presOf" srcId="{B1610FDC-4DD3-443B-8C65-466ADC623F64}" destId="{6A65CE97-B386-F34F-AF36-4F05193F3102}" srcOrd="0" destOrd="0" presId="urn:microsoft.com/office/officeart/2005/8/layout/list1"/>
    <dgm:cxn modelId="{735EB7AF-7571-374A-BB1D-1E0923B7BE82}" type="presOf" srcId="{1ACEF13F-205C-7844-84D8-F95061EF1662}" destId="{0C1C9011-7188-5147-84B0-B1982AFCF1CB}" srcOrd="0" destOrd="0" presId="urn:microsoft.com/office/officeart/2005/8/layout/list1"/>
    <dgm:cxn modelId="{07AFFACC-7D96-9447-9D07-E09DCB8EF003}" type="presOf" srcId="{5D844221-BFCD-4017-9D6D-B7571C7B8B4C}" destId="{A0A6D834-1DAF-114B-A688-846AB88CA9DC}" srcOrd="0" destOrd="0" presId="urn:microsoft.com/office/officeart/2005/8/layout/list1"/>
    <dgm:cxn modelId="{849AFDD2-0338-7C46-A620-47350F14CF04}" type="presOf" srcId="{14C08874-77EC-4FD8-9AC4-703CC7D195E2}" destId="{79A80A50-8A97-464C-BC23-3ADFD1CFF0F0}" srcOrd="1" destOrd="0" presId="urn:microsoft.com/office/officeart/2005/8/layout/list1"/>
    <dgm:cxn modelId="{01F4B5D6-6374-8545-8F32-4729F0783D59}" type="presOf" srcId="{105A4044-8875-48C0-BEA8-12796607B8CC}" destId="{A0A6D834-1DAF-114B-A688-846AB88CA9DC}" srcOrd="0" destOrd="2" presId="urn:microsoft.com/office/officeart/2005/8/layout/list1"/>
    <dgm:cxn modelId="{EF831ED8-F379-7A4F-9EFE-43B16A63F225}" type="presOf" srcId="{F8AC2199-46DD-44DB-BACC-DDF80BEB6B95}" destId="{8BD5173A-76EE-E648-86F7-365A5F060B73}" srcOrd="0" destOrd="0" presId="urn:microsoft.com/office/officeart/2005/8/layout/list1"/>
    <dgm:cxn modelId="{2D9929D9-265B-45F0-B5C5-6D714584D607}" srcId="{F8AC2199-46DD-44DB-BACC-DDF80BEB6B95}" destId="{561CB01D-CD68-4938-B717-05FC1E872040}" srcOrd="1" destOrd="0" parTransId="{EB5A7618-0951-4414-AA43-E365C7846771}" sibTransId="{346F3629-F649-43C2-94F5-817D5229A5FF}"/>
    <dgm:cxn modelId="{A799B5FC-EB6E-324D-877C-21AD781D3715}" type="presOf" srcId="{AC4F91F2-64E1-49B0-A1F7-A90C3907AEDC}" destId="{0C1C9011-7188-5147-84B0-B1982AFCF1CB}" srcOrd="0" destOrd="2" presId="urn:microsoft.com/office/officeart/2005/8/layout/list1"/>
    <dgm:cxn modelId="{FD14DAAB-07AC-5748-B651-6DEDC5522810}" type="presParOf" srcId="{6A65CE97-B386-F34F-AF36-4F05193F3102}" destId="{F1A4432C-6DDE-5B48-B595-33F5BE3CCAA8}" srcOrd="0" destOrd="0" presId="urn:microsoft.com/office/officeart/2005/8/layout/list1"/>
    <dgm:cxn modelId="{3FA95F1C-CF0C-5B4D-86EC-BC25DB3A176F}" type="presParOf" srcId="{F1A4432C-6DDE-5B48-B595-33F5BE3CCAA8}" destId="{8BD5173A-76EE-E648-86F7-365A5F060B73}" srcOrd="0" destOrd="0" presId="urn:microsoft.com/office/officeart/2005/8/layout/list1"/>
    <dgm:cxn modelId="{2C3FB5A8-3998-BE40-805B-D4A5EB06A578}" type="presParOf" srcId="{F1A4432C-6DDE-5B48-B595-33F5BE3CCAA8}" destId="{2830979D-2482-4B4E-BF60-92428CEE4918}" srcOrd="1" destOrd="0" presId="urn:microsoft.com/office/officeart/2005/8/layout/list1"/>
    <dgm:cxn modelId="{2DE71437-8322-B747-9D97-ED93BBE5763B}" type="presParOf" srcId="{6A65CE97-B386-F34F-AF36-4F05193F3102}" destId="{B1E1A7D2-FFA8-4047-8991-CE9DE4B091FB}" srcOrd="1" destOrd="0" presId="urn:microsoft.com/office/officeart/2005/8/layout/list1"/>
    <dgm:cxn modelId="{772E25A2-8581-4F46-96AF-6FEFB962639E}" type="presParOf" srcId="{6A65CE97-B386-F34F-AF36-4F05193F3102}" destId="{A0A6D834-1DAF-114B-A688-846AB88CA9DC}" srcOrd="2" destOrd="0" presId="urn:microsoft.com/office/officeart/2005/8/layout/list1"/>
    <dgm:cxn modelId="{A8367378-3B9B-EE48-AD49-CC68E40BA354}" type="presParOf" srcId="{6A65CE97-B386-F34F-AF36-4F05193F3102}" destId="{E6B507DC-839D-FF4C-9B8D-732D81DDFF93}" srcOrd="3" destOrd="0" presId="urn:microsoft.com/office/officeart/2005/8/layout/list1"/>
    <dgm:cxn modelId="{80CBC601-9EED-1443-8747-9FD7B6C6F802}" type="presParOf" srcId="{6A65CE97-B386-F34F-AF36-4F05193F3102}" destId="{CA9B583C-2BB5-9B41-BC5E-B4C8797C80BF}" srcOrd="4" destOrd="0" presId="urn:microsoft.com/office/officeart/2005/8/layout/list1"/>
    <dgm:cxn modelId="{4E21E366-C280-BA47-B310-19BD63C89AC7}" type="presParOf" srcId="{CA9B583C-2BB5-9B41-BC5E-B4C8797C80BF}" destId="{436AD8BC-D314-8243-AD26-B8D8F2E0DF97}" srcOrd="0" destOrd="0" presId="urn:microsoft.com/office/officeart/2005/8/layout/list1"/>
    <dgm:cxn modelId="{034695D9-7BA1-B34D-88D8-16BDE2A73C2A}" type="presParOf" srcId="{CA9B583C-2BB5-9B41-BC5E-B4C8797C80BF}" destId="{79A80A50-8A97-464C-BC23-3ADFD1CFF0F0}" srcOrd="1" destOrd="0" presId="urn:microsoft.com/office/officeart/2005/8/layout/list1"/>
    <dgm:cxn modelId="{422E04A1-2BC5-4E48-BD3A-D9FFC00D85C1}" type="presParOf" srcId="{6A65CE97-B386-F34F-AF36-4F05193F3102}" destId="{9A788DCC-1307-F940-B011-6A968ACC9952}" srcOrd="5" destOrd="0" presId="urn:microsoft.com/office/officeart/2005/8/layout/list1"/>
    <dgm:cxn modelId="{6E02A1DF-D00E-AB4A-9AEF-D34DD3CB2FF4}" type="presParOf" srcId="{6A65CE97-B386-F34F-AF36-4F05193F3102}" destId="{0C1C9011-7188-5147-84B0-B1982AFCF1C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6D834-1DAF-114B-A688-846AB88CA9DC}">
      <dsp:nvSpPr>
        <dsp:cNvPr id="0" name=""/>
        <dsp:cNvSpPr/>
      </dsp:nvSpPr>
      <dsp:spPr>
        <a:xfrm>
          <a:off x="0" y="276605"/>
          <a:ext cx="6117335" cy="2438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4773" tIns="374904" rIns="47477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University have a better understanding of their students during this pandemic</a:t>
          </a:r>
          <a:endParaRPr lang="en-US" sz="1800" kern="1200" dirty="0"/>
        </a:p>
        <a:p>
          <a:pPr marL="171450" lvl="1" indent="-171450" algn="l" defTabSz="800100">
            <a:lnSpc>
              <a:spcPct val="90000"/>
            </a:lnSpc>
            <a:spcBef>
              <a:spcPct val="0"/>
            </a:spcBef>
            <a:spcAft>
              <a:spcPct val="15000"/>
            </a:spcAft>
            <a:buChar char="•"/>
          </a:pPr>
          <a:r>
            <a:rPr lang="en-GB" sz="1800" kern="1200" dirty="0"/>
            <a:t>Therefore, a more on-campus (virtual) environment could be provided by the university to their students (Fischer et al., 2020)</a:t>
          </a:r>
          <a:endParaRPr lang="en-US" sz="1800" kern="1200" dirty="0"/>
        </a:p>
        <a:p>
          <a:pPr marL="171450" lvl="1" indent="-171450" algn="l" defTabSz="800100">
            <a:lnSpc>
              <a:spcPct val="90000"/>
            </a:lnSpc>
            <a:spcBef>
              <a:spcPct val="0"/>
            </a:spcBef>
            <a:spcAft>
              <a:spcPct val="15000"/>
            </a:spcAft>
            <a:buChar char="•"/>
          </a:pPr>
          <a:r>
            <a:rPr lang="en-GB" sz="1800" kern="1200"/>
            <a:t>This will result in a higher student satisfaction</a:t>
          </a:r>
          <a:endParaRPr lang="en-US" sz="1800" kern="1200"/>
        </a:p>
        <a:p>
          <a:pPr marL="171450" lvl="1" indent="-171450" algn="l" defTabSz="800100">
            <a:lnSpc>
              <a:spcPct val="90000"/>
            </a:lnSpc>
            <a:spcBef>
              <a:spcPct val="0"/>
            </a:spcBef>
            <a:spcAft>
              <a:spcPct val="15000"/>
            </a:spcAft>
            <a:buChar char="•"/>
          </a:pPr>
          <a:r>
            <a:rPr lang="en-GB" sz="1800" kern="1200" dirty="0"/>
            <a:t>Timeframe: Achievable now however limited </a:t>
          </a:r>
          <a:endParaRPr lang="en-US" sz="1800" kern="1200" dirty="0"/>
        </a:p>
      </dsp:txBody>
      <dsp:txXfrm>
        <a:off x="0" y="276605"/>
        <a:ext cx="6117335" cy="2438100"/>
      </dsp:txXfrm>
    </dsp:sp>
    <dsp:sp modelId="{2830979D-2482-4B4E-BF60-92428CEE4918}">
      <dsp:nvSpPr>
        <dsp:cNvPr id="0" name=""/>
        <dsp:cNvSpPr/>
      </dsp:nvSpPr>
      <dsp:spPr>
        <a:xfrm>
          <a:off x="305866" y="10925"/>
          <a:ext cx="4282135"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855" tIns="0" rIns="161855" bIns="0" numCol="1" spcCol="1270" anchor="ctr" anchorCtr="0">
          <a:noAutofit/>
        </a:bodyPr>
        <a:lstStyle/>
        <a:p>
          <a:pPr marL="0" lvl="0" indent="0" algn="l" defTabSz="800100">
            <a:lnSpc>
              <a:spcPct val="90000"/>
            </a:lnSpc>
            <a:spcBef>
              <a:spcPct val="0"/>
            </a:spcBef>
            <a:spcAft>
              <a:spcPct val="35000"/>
            </a:spcAft>
            <a:buNone/>
          </a:pPr>
          <a:r>
            <a:rPr lang="en-GB" sz="1800" kern="1200"/>
            <a:t>Value to the consumer</a:t>
          </a:r>
          <a:endParaRPr lang="en-US" sz="1800" kern="1200"/>
        </a:p>
      </dsp:txBody>
      <dsp:txXfrm>
        <a:off x="331805" y="36864"/>
        <a:ext cx="4230257" cy="479482"/>
      </dsp:txXfrm>
    </dsp:sp>
    <dsp:sp modelId="{0C1C9011-7188-5147-84B0-B1982AFCF1CB}">
      <dsp:nvSpPr>
        <dsp:cNvPr id="0" name=""/>
        <dsp:cNvSpPr/>
      </dsp:nvSpPr>
      <dsp:spPr>
        <a:xfrm>
          <a:off x="0" y="3077585"/>
          <a:ext cx="6117335" cy="2608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4773" tIns="374904" rIns="474773" bIns="128016" numCol="1" spcCol="1270" anchor="t" anchorCtr="0">
          <a:noAutofit/>
        </a:bodyPr>
        <a:lstStyle/>
        <a:p>
          <a:pPr marL="171450" lvl="1" indent="-171450" algn="l" defTabSz="800100" rtl="0">
            <a:lnSpc>
              <a:spcPct val="90000"/>
            </a:lnSpc>
            <a:spcBef>
              <a:spcPct val="0"/>
            </a:spcBef>
            <a:spcAft>
              <a:spcPct val="15000"/>
            </a:spcAft>
            <a:buChar char="•"/>
          </a:pPr>
          <a:r>
            <a:rPr lang="en-GB" sz="1800" kern="1200" dirty="0"/>
            <a:t>Students are understanding better therefore higher student satisfaction (Fischer et al., 2020)</a:t>
          </a:r>
          <a:endParaRPr lang="en-US" sz="1800" kern="1200" dirty="0"/>
        </a:p>
        <a:p>
          <a:pPr marL="171450" lvl="1" indent="-171450" algn="l" defTabSz="800100">
            <a:lnSpc>
              <a:spcPct val="90000"/>
            </a:lnSpc>
            <a:spcBef>
              <a:spcPct val="0"/>
            </a:spcBef>
            <a:spcAft>
              <a:spcPct val="15000"/>
            </a:spcAft>
            <a:buChar char="•"/>
          </a:pPr>
          <a:r>
            <a:rPr lang="en-GB" sz="1800" kern="1200" dirty="0"/>
            <a:t>Better engagement and communication between the university and the student to understand their needs and wants</a:t>
          </a:r>
          <a:endParaRPr lang="en-US" sz="1800" kern="1200" dirty="0"/>
        </a:p>
        <a:p>
          <a:pPr marL="171450" lvl="1" indent="-171450" algn="l" defTabSz="800100">
            <a:lnSpc>
              <a:spcPct val="90000"/>
            </a:lnSpc>
            <a:spcBef>
              <a:spcPct val="0"/>
            </a:spcBef>
            <a:spcAft>
              <a:spcPct val="15000"/>
            </a:spcAft>
            <a:buChar char="•"/>
          </a:pPr>
          <a:r>
            <a:rPr lang="en-GB" sz="1800" kern="1200" dirty="0"/>
            <a:t>As a result, gaining a higher rank among other universities which leads to  more students registering at the University thus more profit</a:t>
          </a:r>
          <a:endParaRPr lang="en-US" sz="1800" kern="1200" dirty="0"/>
        </a:p>
      </dsp:txBody>
      <dsp:txXfrm>
        <a:off x="0" y="3077585"/>
        <a:ext cx="6117335" cy="2608200"/>
      </dsp:txXfrm>
    </dsp:sp>
    <dsp:sp modelId="{79A80A50-8A97-464C-BC23-3ADFD1CFF0F0}">
      <dsp:nvSpPr>
        <dsp:cNvPr id="0" name=""/>
        <dsp:cNvSpPr/>
      </dsp:nvSpPr>
      <dsp:spPr>
        <a:xfrm>
          <a:off x="305866" y="2811905"/>
          <a:ext cx="4282135"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855" tIns="0" rIns="161855" bIns="0" numCol="1" spcCol="1270" anchor="ctr" anchorCtr="0">
          <a:noAutofit/>
        </a:bodyPr>
        <a:lstStyle/>
        <a:p>
          <a:pPr marL="0" lvl="0" indent="0" algn="l" defTabSz="800100">
            <a:lnSpc>
              <a:spcPct val="90000"/>
            </a:lnSpc>
            <a:spcBef>
              <a:spcPct val="0"/>
            </a:spcBef>
            <a:spcAft>
              <a:spcPct val="35000"/>
            </a:spcAft>
            <a:buNone/>
          </a:pPr>
          <a:r>
            <a:rPr lang="en-GB" sz="1800" kern="1200"/>
            <a:t>Value to the University:</a:t>
          </a:r>
          <a:endParaRPr lang="en-US" sz="1800" kern="1200"/>
        </a:p>
      </dsp:txBody>
      <dsp:txXfrm>
        <a:off x="331805" y="2837844"/>
        <a:ext cx="4230257"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A7849-2E9D-8B4B-AB8F-8924368D37B4}" type="datetimeFigureOut">
              <a:rPr lang="en-GB" smtClean="0"/>
              <a:t>25/12/2020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40265-D022-CE41-8494-E15F9B4D829B}" type="slidenum">
              <a:rPr lang="en-GB" smtClean="0"/>
              <a:t>‹#›</a:t>
            </a:fld>
            <a:endParaRPr lang="en-GB"/>
          </a:p>
        </p:txBody>
      </p:sp>
    </p:spTree>
    <p:extLst>
      <p:ext uri="{BB962C8B-B14F-4D97-AF65-F5344CB8AC3E}">
        <p14:creationId xmlns:p14="http://schemas.microsoft.com/office/powerpoint/2010/main" val="180274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140265-D022-CE41-8494-E15F9B4D829B}" type="slidenum">
              <a:rPr lang="en-GB" smtClean="0"/>
              <a:t>4</a:t>
            </a:fld>
            <a:endParaRPr lang="en-GB"/>
          </a:p>
        </p:txBody>
      </p:sp>
    </p:spTree>
    <p:extLst>
      <p:ext uri="{BB962C8B-B14F-4D97-AF65-F5344CB8AC3E}">
        <p14:creationId xmlns:p14="http://schemas.microsoft.com/office/powerpoint/2010/main" val="279282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50BE-938F-A248-A4CE-C5AB6DEC0B8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A4F6FA-9B38-EA47-9AF0-C5EF93D49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6A9446B-9AFF-6C47-9C60-224E26AB3AF4}"/>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5" name="Footer Placeholder 4">
            <a:extLst>
              <a:ext uri="{FF2B5EF4-FFF2-40B4-BE49-F238E27FC236}">
                <a16:creationId xmlns:a16="http://schemas.microsoft.com/office/drawing/2014/main" id="{ACCB6267-F5FB-A645-81EA-EE37F0AD3C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30509A-7524-9B47-A517-F82575C1FBE6}"/>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34111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A81F-B61C-8F49-AC8B-6EF9C5DA00C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920FC84-937C-BC43-8778-B0423EF9A0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ECA10A-A6DA-C946-9617-0E58142705EE}"/>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5" name="Footer Placeholder 4">
            <a:extLst>
              <a:ext uri="{FF2B5EF4-FFF2-40B4-BE49-F238E27FC236}">
                <a16:creationId xmlns:a16="http://schemas.microsoft.com/office/drawing/2014/main" id="{23A23F92-D47E-3544-8828-42B5F593CB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DFA3ED-B845-EB4A-8378-51AA1DF7B07D}"/>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210015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54D65-CD50-F740-8FFC-BA0CD9AE554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1DD5DB0-C349-BA47-96F2-D4FD270B13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954F98B-2B87-654F-B6B9-88A70C1D639D}"/>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5" name="Footer Placeholder 4">
            <a:extLst>
              <a:ext uri="{FF2B5EF4-FFF2-40B4-BE49-F238E27FC236}">
                <a16:creationId xmlns:a16="http://schemas.microsoft.com/office/drawing/2014/main" id="{7C6A2310-3364-7742-BEE6-E8BFF41C7A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144792-FEE6-814A-8A0B-B39A649499EF}"/>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361402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94B6-2B4F-0F42-B451-FEAB8A94789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BF3A818-31CB-A241-9B02-3D0AB550A9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D79445A-58A2-D24E-BD82-7DB31CDF1F63}"/>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5" name="Footer Placeholder 4">
            <a:extLst>
              <a:ext uri="{FF2B5EF4-FFF2-40B4-BE49-F238E27FC236}">
                <a16:creationId xmlns:a16="http://schemas.microsoft.com/office/drawing/2014/main" id="{11C43E3D-9C0E-7944-B6C0-0CF1BD3250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C04811-AD50-F341-9984-50B3B006DD01}"/>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297590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C2B8-9AE5-DF42-837D-90C162B42A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E71CAAB-07E9-2E4B-B022-CFFAE2BC1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39D181-EE3E-FF45-A105-61BC7C35EDE6}"/>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5" name="Footer Placeholder 4">
            <a:extLst>
              <a:ext uri="{FF2B5EF4-FFF2-40B4-BE49-F238E27FC236}">
                <a16:creationId xmlns:a16="http://schemas.microsoft.com/office/drawing/2014/main" id="{9AD92236-BF67-BF40-A03A-C60E2BF6DB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F3ECD1-84EC-BC41-81F8-B3DF4EADCCCD}"/>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55047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E9C4-B131-FD45-868D-B7A36277297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478A29C-B02D-EE42-B21A-8327A2CA4F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D474E47-2887-B04D-A83C-A1170DB1977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FEAE533-6EE2-FD4B-92E9-33A572525D29}"/>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6" name="Footer Placeholder 5">
            <a:extLst>
              <a:ext uri="{FF2B5EF4-FFF2-40B4-BE49-F238E27FC236}">
                <a16:creationId xmlns:a16="http://schemas.microsoft.com/office/drawing/2014/main" id="{3CD9D588-1EA0-3140-AC6E-4348AB82C8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154369-C08F-0049-8F88-731F4470638D}"/>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137442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BAEC-B492-6A4F-9208-8C43B528CB8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BE31CD1-0A9E-1540-A2EB-D84ADCEC2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B7F2B5-1C6C-604E-824E-7A9A680E8E1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82D2B29-1311-B34D-8FAE-5FB19E71D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E21119B-BE03-1A4D-A263-9AE8E6A649B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BECDEAB-B552-5A44-974B-48CCC6449343}"/>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8" name="Footer Placeholder 7">
            <a:extLst>
              <a:ext uri="{FF2B5EF4-FFF2-40B4-BE49-F238E27FC236}">
                <a16:creationId xmlns:a16="http://schemas.microsoft.com/office/drawing/2014/main" id="{B50BDFCA-3CF6-644B-913A-91C3195356B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318E92-5D96-F247-8309-3D0198F683E9}"/>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227756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CD21-BDF5-8D49-A433-9CFF5DE4FEA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ABFEC7B-61C8-B547-A0AA-0A036D1618C6}"/>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4" name="Footer Placeholder 3">
            <a:extLst>
              <a:ext uri="{FF2B5EF4-FFF2-40B4-BE49-F238E27FC236}">
                <a16:creationId xmlns:a16="http://schemas.microsoft.com/office/drawing/2014/main" id="{DE1DA670-75E7-904B-A449-D3F647EADB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94D620-7661-974F-A932-857351095215}"/>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79699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27A79-D731-6945-9F1A-EF160B8F450E}"/>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3" name="Footer Placeholder 2">
            <a:extLst>
              <a:ext uri="{FF2B5EF4-FFF2-40B4-BE49-F238E27FC236}">
                <a16:creationId xmlns:a16="http://schemas.microsoft.com/office/drawing/2014/main" id="{6C13721A-0076-FA41-9199-4518A31815F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4C93AD-8473-4742-9685-F7C890C48967}"/>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17079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6443-A180-CD4C-9871-59527F3248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57B884C-FDED-2A4B-BE1C-3A5094431E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A17C0E2-AD78-A147-87F9-71E3DEE7F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694BC9-A4EB-6A49-8FF0-F632468EA131}"/>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6" name="Footer Placeholder 5">
            <a:extLst>
              <a:ext uri="{FF2B5EF4-FFF2-40B4-BE49-F238E27FC236}">
                <a16:creationId xmlns:a16="http://schemas.microsoft.com/office/drawing/2014/main" id="{7F122764-12BA-9847-893A-41EEEBC5E7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AB0E2D-6F82-CD4E-A239-919FC2EF6019}"/>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141297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C7EF-BB1E-C843-B752-8CC32789B0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341D950-73C6-8144-8BBA-E564F84ED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769DEE-CE2E-8148-B2B2-B202A7AA7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1DB014-FDFA-7F47-9567-BFE47741B0DA}"/>
              </a:ext>
            </a:extLst>
          </p:cNvPr>
          <p:cNvSpPr>
            <a:spLocks noGrp="1"/>
          </p:cNvSpPr>
          <p:nvPr>
            <p:ph type="dt" sz="half" idx="10"/>
          </p:nvPr>
        </p:nvSpPr>
        <p:spPr/>
        <p:txBody>
          <a:bodyPr/>
          <a:lstStyle/>
          <a:p>
            <a:fld id="{28E96914-5218-6147-B344-85B217491EEF}" type="datetimeFigureOut">
              <a:rPr lang="en-GB" smtClean="0"/>
              <a:t>25/12/2020</a:t>
            </a:fld>
            <a:endParaRPr lang="en-GB"/>
          </a:p>
        </p:txBody>
      </p:sp>
      <p:sp>
        <p:nvSpPr>
          <p:cNvPr id="6" name="Footer Placeholder 5">
            <a:extLst>
              <a:ext uri="{FF2B5EF4-FFF2-40B4-BE49-F238E27FC236}">
                <a16:creationId xmlns:a16="http://schemas.microsoft.com/office/drawing/2014/main" id="{35B3601A-80BA-DE4D-AD44-7A9CA9D074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E54D55-2119-D74E-A826-015EAEBEDA26}"/>
              </a:ext>
            </a:extLst>
          </p:cNvPr>
          <p:cNvSpPr>
            <a:spLocks noGrp="1"/>
          </p:cNvSpPr>
          <p:nvPr>
            <p:ph type="sldNum" sz="quarter" idx="12"/>
          </p:nvPr>
        </p:nvSpPr>
        <p:spPr/>
        <p:txBody>
          <a:bodyPr/>
          <a:lstStyle/>
          <a:p>
            <a:fld id="{F7A73DA8-B293-E043-8F4D-B31C8F7E3630}" type="slidenum">
              <a:rPr lang="en-GB" smtClean="0"/>
              <a:t>‹#›</a:t>
            </a:fld>
            <a:endParaRPr lang="en-GB"/>
          </a:p>
        </p:txBody>
      </p:sp>
    </p:spTree>
    <p:extLst>
      <p:ext uri="{BB962C8B-B14F-4D97-AF65-F5344CB8AC3E}">
        <p14:creationId xmlns:p14="http://schemas.microsoft.com/office/powerpoint/2010/main" val="12551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A9D93-92DF-684A-9FA3-CC6F8F6C0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7D9DD8F-B6F3-104A-80B8-10D601533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250442-04D3-C244-9288-D229DE700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96914-5218-6147-B344-85B217491EEF}" type="datetimeFigureOut">
              <a:rPr lang="en-GB" smtClean="0"/>
              <a:t>25/12/2020</a:t>
            </a:fld>
            <a:endParaRPr lang="en-GB"/>
          </a:p>
        </p:txBody>
      </p:sp>
      <p:sp>
        <p:nvSpPr>
          <p:cNvPr id="5" name="Footer Placeholder 4">
            <a:extLst>
              <a:ext uri="{FF2B5EF4-FFF2-40B4-BE49-F238E27FC236}">
                <a16:creationId xmlns:a16="http://schemas.microsoft.com/office/drawing/2014/main" id="{816BC7A1-6760-DD40-9649-AFF87A3BA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DBB718-10D8-0942-9C1E-E6AB42836B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73DA8-B293-E043-8F4D-B31C8F7E3630}" type="slidenum">
              <a:rPr lang="en-GB" smtClean="0"/>
              <a:t>‹#›</a:t>
            </a:fld>
            <a:endParaRPr lang="en-GB"/>
          </a:p>
        </p:txBody>
      </p:sp>
    </p:spTree>
    <p:extLst>
      <p:ext uri="{BB962C8B-B14F-4D97-AF65-F5344CB8AC3E}">
        <p14:creationId xmlns:p14="http://schemas.microsoft.com/office/powerpoint/2010/main" val="323067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tEKHUF65AV4?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iros.com/" TargetMode="External"/><Relationship Id="rId2" Type="http://schemas.openxmlformats.org/officeDocument/2006/relationships/hyperlink" Target="https://www.affectiva.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02FE26D-2D88-0945-A634-8E306C11E900}"/>
              </a:ext>
            </a:extLst>
          </p:cNvPr>
          <p:cNvSpPr>
            <a:spLocks noGrp="1"/>
          </p:cNvSpPr>
          <p:nvPr>
            <p:ph type="subTitle" idx="1"/>
          </p:nvPr>
        </p:nvSpPr>
        <p:spPr>
          <a:xfrm>
            <a:off x="4439633" y="4518923"/>
            <a:ext cx="3312734" cy="1141851"/>
          </a:xfrm>
          <a:noFill/>
        </p:spPr>
        <p:txBody>
          <a:bodyPr>
            <a:normAutofit/>
          </a:bodyPr>
          <a:lstStyle/>
          <a:p>
            <a:endParaRPr lang="en-GB" sz="2000" dirty="0">
              <a:solidFill>
                <a:srgbClr val="080808"/>
              </a:solidFill>
            </a:endParaRPr>
          </a:p>
        </p:txBody>
      </p:sp>
      <p:sp>
        <p:nvSpPr>
          <p:cNvPr id="2" name="Title 1">
            <a:extLst>
              <a:ext uri="{FF2B5EF4-FFF2-40B4-BE49-F238E27FC236}">
                <a16:creationId xmlns:a16="http://schemas.microsoft.com/office/drawing/2014/main" id="{9AF33557-F637-4E4B-AEAF-F74B41DA5F1D}"/>
              </a:ext>
            </a:extLst>
          </p:cNvPr>
          <p:cNvSpPr>
            <a:spLocks noGrp="1"/>
          </p:cNvSpPr>
          <p:nvPr>
            <p:ph type="ctrTitle"/>
          </p:nvPr>
        </p:nvSpPr>
        <p:spPr>
          <a:xfrm>
            <a:off x="3204642" y="2353641"/>
            <a:ext cx="5782716" cy="2150719"/>
          </a:xfrm>
          <a:noFill/>
        </p:spPr>
        <p:txBody>
          <a:bodyPr anchor="ctr">
            <a:normAutofit fontScale="90000"/>
          </a:bodyPr>
          <a:lstStyle/>
          <a:p>
            <a:r>
              <a:rPr lang="en-GB" sz="3300" dirty="0">
                <a:solidFill>
                  <a:srgbClr val="080808"/>
                </a:solidFill>
              </a:rPr>
              <a:t>The University of Portsmouth implements the use of Emotion AI in Zoom meetings to draw a better judgement on the students’ understanding</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0609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E32566-5A69-E446-B0C6-14DB695455CE}"/>
              </a:ext>
            </a:extLst>
          </p:cNvPr>
          <p:cNvSpPr>
            <a:spLocks noGrp="1"/>
          </p:cNvSpPr>
          <p:nvPr>
            <p:ph type="title"/>
          </p:nvPr>
        </p:nvSpPr>
        <p:spPr>
          <a:xfrm>
            <a:off x="643467" y="321734"/>
            <a:ext cx="10905066" cy="1135737"/>
          </a:xfrm>
        </p:spPr>
        <p:txBody>
          <a:bodyPr>
            <a:normAutofit/>
          </a:bodyPr>
          <a:lstStyle/>
          <a:p>
            <a:r>
              <a:rPr lang="en-GB" sz="3600"/>
              <a:t>Conclusion: The mass adoption of Emotion AI</a:t>
            </a:r>
          </a:p>
        </p:txBody>
      </p:sp>
      <p:sp>
        <p:nvSpPr>
          <p:cNvPr id="3" name="Content Placeholder 2">
            <a:extLst>
              <a:ext uri="{FF2B5EF4-FFF2-40B4-BE49-F238E27FC236}">
                <a16:creationId xmlns:a16="http://schemas.microsoft.com/office/drawing/2014/main" id="{9259B6B7-845D-CF4E-B72B-3BE9C2269273}"/>
              </a:ext>
            </a:extLst>
          </p:cNvPr>
          <p:cNvSpPr>
            <a:spLocks noGrp="1"/>
          </p:cNvSpPr>
          <p:nvPr>
            <p:ph idx="1"/>
          </p:nvPr>
        </p:nvSpPr>
        <p:spPr>
          <a:xfrm>
            <a:off x="643467" y="1473006"/>
            <a:ext cx="10905066" cy="4393982"/>
          </a:xfrm>
        </p:spPr>
        <p:txBody>
          <a:bodyPr>
            <a:normAutofit lnSpcReduction="10000"/>
          </a:bodyPr>
          <a:lstStyle/>
          <a:p>
            <a:r>
              <a:rPr lang="en-GB" sz="2000" dirty="0"/>
              <a:t>Advantages:</a:t>
            </a:r>
          </a:p>
          <a:p>
            <a:pPr lvl="1"/>
            <a:r>
              <a:rPr lang="en-GB" sz="2000" dirty="0"/>
              <a:t>The implementation of Emotion AI is achievable now however it is not being used for educational purposes. In addition, it does not cost a lot and will be widely available within the next 5 years</a:t>
            </a:r>
          </a:p>
          <a:p>
            <a:pPr lvl="1"/>
            <a:r>
              <a:rPr lang="en-GB" sz="2000" dirty="0"/>
              <a:t>Universities could offer more to their students and making them feel more engaged through an on-campus environment</a:t>
            </a:r>
          </a:p>
          <a:p>
            <a:pPr lvl="1"/>
            <a:r>
              <a:rPr lang="en-GB" sz="2000" dirty="0"/>
              <a:t>As a result, higher academic performance by the students</a:t>
            </a:r>
          </a:p>
          <a:p>
            <a:pPr lvl="1"/>
            <a:r>
              <a:rPr lang="en-GB" sz="2000" dirty="0"/>
              <a:t>Students will be more satisfied with what they are paying </a:t>
            </a:r>
          </a:p>
          <a:p>
            <a:r>
              <a:rPr lang="en-GB" sz="2000" dirty="0"/>
              <a:t>Downsides</a:t>
            </a:r>
          </a:p>
          <a:p>
            <a:pPr lvl="1"/>
            <a:r>
              <a:rPr lang="en-GB" sz="2000" dirty="0"/>
              <a:t>The viability of implementing Emotion AI in zoom meetings is an issue as Emotion AI cannot detect determine different emotions from different cultures</a:t>
            </a:r>
          </a:p>
          <a:p>
            <a:pPr lvl="1"/>
            <a:r>
              <a:rPr lang="en-GB" sz="2000" dirty="0"/>
              <a:t>Emotion AI is achievable now however it is still in its demo phase and still needs a lot of development to specifically understand what each student feels </a:t>
            </a:r>
          </a:p>
          <a:p>
            <a:pPr lvl="1"/>
            <a:r>
              <a:rPr lang="en-GB" sz="2000" dirty="0"/>
              <a:t>Students could possible perceive this as an invasion of privacy and many may prefer not to participate in this programme of monitoring them.</a:t>
            </a:r>
          </a:p>
          <a:p>
            <a:pPr lvl="1"/>
            <a:endParaRPr lang="en-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641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722ECD-96D3-6E4A-81B3-CA5B9ABC95CA}"/>
              </a:ext>
            </a:extLst>
          </p:cNvPr>
          <p:cNvSpPr>
            <a:spLocks noGrp="1"/>
          </p:cNvSpPr>
          <p:nvPr>
            <p:ph type="title"/>
          </p:nvPr>
        </p:nvSpPr>
        <p:spPr>
          <a:xfrm>
            <a:off x="643467" y="321734"/>
            <a:ext cx="10905066" cy="1135737"/>
          </a:xfrm>
        </p:spPr>
        <p:txBody>
          <a:bodyPr>
            <a:normAutofit/>
          </a:bodyPr>
          <a:lstStyle/>
          <a:p>
            <a:r>
              <a:rPr lang="en-GB" sz="3600"/>
              <a:t>References</a:t>
            </a:r>
          </a:p>
        </p:txBody>
      </p:sp>
      <p:sp>
        <p:nvSpPr>
          <p:cNvPr id="3" name="Content Placeholder 2">
            <a:extLst>
              <a:ext uri="{FF2B5EF4-FFF2-40B4-BE49-F238E27FC236}">
                <a16:creationId xmlns:a16="http://schemas.microsoft.com/office/drawing/2014/main" id="{8A5CE66A-4B1B-F048-AF43-1FDF690FBBD0}"/>
              </a:ext>
            </a:extLst>
          </p:cNvPr>
          <p:cNvSpPr>
            <a:spLocks noGrp="1"/>
          </p:cNvSpPr>
          <p:nvPr>
            <p:ph idx="1"/>
          </p:nvPr>
        </p:nvSpPr>
        <p:spPr>
          <a:xfrm>
            <a:off x="643467" y="1782981"/>
            <a:ext cx="10905066" cy="4393982"/>
          </a:xfrm>
        </p:spPr>
        <p:txBody>
          <a:bodyPr>
            <a:normAutofit/>
          </a:bodyPr>
          <a:lstStyle/>
          <a:p>
            <a:r>
              <a:rPr lang="en-GB" sz="1400" dirty="0"/>
              <a:t>Dhawan, S. (2020). Online Learning: A Panacea in the Time of COVID-19 Crisis. </a:t>
            </a:r>
            <a:r>
              <a:rPr lang="en-GB" sz="1400" i="1" dirty="0"/>
              <a:t>Journal Of Educational Technology Systems</a:t>
            </a:r>
            <a:r>
              <a:rPr lang="en-GB" sz="1400" dirty="0"/>
              <a:t>, </a:t>
            </a:r>
            <a:r>
              <a:rPr lang="en-GB" sz="1400" i="1" dirty="0"/>
              <a:t>49</a:t>
            </a:r>
            <a:r>
              <a:rPr lang="en-GB" sz="1400" dirty="0"/>
              <a:t>(1), 5-22. https://</a:t>
            </a:r>
            <a:r>
              <a:rPr lang="en-GB" sz="1400" dirty="0" err="1"/>
              <a:t>doi.org</a:t>
            </a:r>
            <a:r>
              <a:rPr lang="en-GB" sz="1400" dirty="0"/>
              <a:t>/10.1177/0047239520934018</a:t>
            </a:r>
          </a:p>
          <a:p>
            <a:r>
              <a:rPr lang="en-GB" sz="1400" dirty="0" err="1"/>
              <a:t>Ferlazzo</a:t>
            </a:r>
            <a:r>
              <a:rPr lang="en-GB" sz="1400" dirty="0"/>
              <a:t>, L. (2020). </a:t>
            </a:r>
            <a:r>
              <a:rPr lang="en-GB" sz="1400" i="1" dirty="0"/>
              <a:t>What Students Are Really Thinking About Online Learning</a:t>
            </a:r>
            <a:r>
              <a:rPr lang="en-GB" sz="1400" dirty="0"/>
              <a:t>. Education Week - Classroom Q&amp;A With Larry </a:t>
            </a:r>
            <a:r>
              <a:rPr lang="en-GB" sz="1400" dirty="0" err="1"/>
              <a:t>Ferlazzo</a:t>
            </a:r>
            <a:r>
              <a:rPr lang="en-GB" sz="1400" dirty="0"/>
              <a:t>. Retrieved from https://</a:t>
            </a:r>
            <a:r>
              <a:rPr lang="en-GB" sz="1400" dirty="0" err="1"/>
              <a:t>blogs.edweek.org</a:t>
            </a:r>
            <a:r>
              <a:rPr lang="en-GB" sz="1400" dirty="0"/>
              <a:t>/teachers/</a:t>
            </a:r>
            <a:r>
              <a:rPr lang="en-GB" sz="1400" dirty="0" err="1"/>
              <a:t>classroom_qa_with_larry_ferlazzo</a:t>
            </a:r>
            <a:r>
              <a:rPr lang="en-GB" sz="1400" dirty="0"/>
              <a:t>/2020/05/</a:t>
            </a:r>
            <a:r>
              <a:rPr lang="en-GB" sz="1400" dirty="0" err="1"/>
              <a:t>students_thoughts_about_online_learning.html</a:t>
            </a:r>
            <a:r>
              <a:rPr lang="en-GB" sz="1400" dirty="0"/>
              <a:t>.</a:t>
            </a:r>
          </a:p>
          <a:p>
            <a:r>
              <a:rPr lang="en-GB" sz="1400" dirty="0"/>
              <a:t>Fischer, C., Xu, D., Rodriguez, F., </a:t>
            </a:r>
            <a:r>
              <a:rPr lang="en-GB" sz="1400" dirty="0" err="1"/>
              <a:t>Denaro</a:t>
            </a:r>
            <a:r>
              <a:rPr lang="en-GB" sz="1400" dirty="0"/>
              <a:t>, K., &amp; </a:t>
            </a:r>
            <a:r>
              <a:rPr lang="en-GB" sz="1400" dirty="0" err="1"/>
              <a:t>Warschauer</a:t>
            </a:r>
            <a:r>
              <a:rPr lang="en-GB" sz="1400" dirty="0"/>
              <a:t>, M. (2020). Effects of course modality in summer session: </a:t>
            </a:r>
            <a:r>
              <a:rPr lang="en-GB" sz="1400" dirty="0" err="1"/>
              <a:t>Enrollment</a:t>
            </a:r>
            <a:r>
              <a:rPr lang="en-GB" sz="1400" dirty="0"/>
              <a:t> patterns and student performance in face-to-face and online classes. </a:t>
            </a:r>
            <a:r>
              <a:rPr lang="en-GB" sz="1400" i="1" dirty="0"/>
              <a:t>The Internet And Higher Education</a:t>
            </a:r>
            <a:r>
              <a:rPr lang="en-GB" sz="1400" dirty="0"/>
              <a:t>, </a:t>
            </a:r>
            <a:r>
              <a:rPr lang="en-GB" sz="1400" i="1" dirty="0"/>
              <a:t>45</a:t>
            </a:r>
            <a:r>
              <a:rPr lang="en-GB" sz="1400" dirty="0"/>
              <a:t>, 100710. https://</a:t>
            </a:r>
            <a:r>
              <a:rPr lang="en-GB" sz="1400" dirty="0" err="1"/>
              <a:t>doi.org</a:t>
            </a:r>
            <a:r>
              <a:rPr lang="en-GB" sz="1400" dirty="0"/>
              <a:t>/10.1016/j.iheduc.2019.10071</a:t>
            </a:r>
          </a:p>
          <a:p>
            <a:r>
              <a:rPr lang="en-GB" sz="1400" dirty="0"/>
              <a:t>Gartner. Hype Cycle for Digital Commerce. (2020). Retrieved from https://</a:t>
            </a:r>
            <a:r>
              <a:rPr lang="en-GB" sz="1400" dirty="0" err="1"/>
              <a:t>www.gartner.com</a:t>
            </a:r>
            <a:r>
              <a:rPr lang="en-GB" sz="1400" dirty="0"/>
              <a:t>/document/3988357?ref=</a:t>
            </a:r>
            <a:r>
              <a:rPr lang="en-GB" sz="1400" dirty="0" err="1"/>
              <a:t>solrAll&amp;refval</a:t>
            </a:r>
            <a:r>
              <a:rPr lang="en-GB" sz="1400" dirty="0"/>
              <a:t>=268862012</a:t>
            </a:r>
          </a:p>
          <a:p>
            <a:r>
              <a:rPr lang="en-GB" sz="1400" dirty="0"/>
              <a:t>Gartner. Maverick* Research: Emotion AI Will Become You Without Your Knowledge. (2019). Retrieved from https://</a:t>
            </a:r>
            <a:r>
              <a:rPr lang="en-GB" sz="1400" dirty="0" err="1"/>
              <a:t>www.gartner.com</a:t>
            </a:r>
            <a:r>
              <a:rPr lang="en-GB" sz="1400" dirty="0"/>
              <a:t>/document/3975557?ref=</a:t>
            </a:r>
            <a:r>
              <a:rPr lang="en-GB" sz="1400" dirty="0" err="1"/>
              <a:t>solrAll&amp;refval</a:t>
            </a:r>
            <a:r>
              <a:rPr lang="en-GB" sz="1400" dirty="0"/>
              <a:t>=268921259</a:t>
            </a:r>
          </a:p>
          <a:p>
            <a:r>
              <a:rPr lang="en-GB" sz="1400" dirty="0"/>
              <a:t>Harbour, J. (2020). </a:t>
            </a:r>
            <a:r>
              <a:rPr lang="en-GB" sz="1400" i="1" dirty="0"/>
              <a:t>Emotion AI: How Technology Takes A Human Face</a:t>
            </a:r>
            <a:r>
              <a:rPr lang="en-GB" sz="1400" dirty="0"/>
              <a:t>. </a:t>
            </a:r>
            <a:r>
              <a:rPr lang="en-GB" sz="1400" dirty="0" err="1"/>
              <a:t>Evergreen.team</a:t>
            </a:r>
            <a:r>
              <a:rPr lang="en-GB" sz="1400" dirty="0"/>
              <a:t>. Retrieved from https://</a:t>
            </a:r>
            <a:r>
              <a:rPr lang="en-GB" sz="1400" dirty="0" err="1"/>
              <a:t>evergreen.team</a:t>
            </a:r>
            <a:r>
              <a:rPr lang="en-GB" sz="1400" dirty="0"/>
              <a:t>/articles/emotion-</a:t>
            </a:r>
            <a:r>
              <a:rPr lang="en-GB" sz="1400" dirty="0" err="1"/>
              <a:t>ai.html</a:t>
            </a:r>
            <a:endParaRPr lang="en-GB" sz="1400" dirty="0"/>
          </a:p>
          <a:p>
            <a:r>
              <a:rPr lang="en-GB" sz="1400" dirty="0"/>
              <a:t>Kim, J. (2019). </a:t>
            </a:r>
            <a:r>
              <a:rPr lang="en-GB" sz="1400" i="1" dirty="0"/>
              <a:t>3 Causes of No-Video Zoom Meetings | Inside Higher Ed</a:t>
            </a:r>
            <a:r>
              <a:rPr lang="en-GB" sz="1400" dirty="0"/>
              <a:t>. </a:t>
            </a:r>
            <a:r>
              <a:rPr lang="en-GB" sz="1400" dirty="0" err="1"/>
              <a:t>Insidehighered.com</a:t>
            </a:r>
            <a:r>
              <a:rPr lang="en-GB" sz="1400" dirty="0"/>
              <a:t>. Retrieved from https://</a:t>
            </a:r>
            <a:r>
              <a:rPr lang="en-GB" sz="1400" dirty="0" err="1"/>
              <a:t>www.insidehighered.com</a:t>
            </a:r>
            <a:r>
              <a:rPr lang="en-GB" sz="1400" dirty="0"/>
              <a:t>/blogs/technology-and-learning/3-causes-no-video-zoom-meetings.</a:t>
            </a:r>
          </a:p>
          <a:p>
            <a:r>
              <a:rPr lang="en-GB" sz="1400" dirty="0"/>
              <a:t>NEC. (2018). Environmental Impact assessment for the Zoom. https://</a:t>
            </a:r>
            <a:r>
              <a:rPr lang="en-GB" sz="1400" dirty="0" err="1"/>
              <a:t>www.nec.com</a:t>
            </a:r>
            <a:r>
              <a:rPr lang="en-GB" sz="1400" dirty="0"/>
              <a:t>/</a:t>
            </a:r>
            <a:r>
              <a:rPr lang="en-GB" sz="1400" dirty="0" err="1"/>
              <a:t>en</a:t>
            </a:r>
            <a:r>
              <a:rPr lang="en-GB" sz="1400" dirty="0"/>
              <a:t>/global/eco/product/eco/pdf/</a:t>
            </a:r>
            <a:r>
              <a:rPr lang="en-GB" sz="1400" dirty="0" err="1"/>
              <a:t>Zoom.pdf</a:t>
            </a:r>
            <a:endParaRPr lang="en-GB" sz="1400" dirty="0"/>
          </a:p>
          <a:p>
            <a:r>
              <a:rPr lang="en-GB" sz="1400" dirty="0"/>
              <a:t>Purdy, M., </a:t>
            </a:r>
            <a:r>
              <a:rPr lang="en-GB" sz="1400" dirty="0" err="1"/>
              <a:t>Zeally</a:t>
            </a:r>
            <a:r>
              <a:rPr lang="en-GB" sz="1400" dirty="0"/>
              <a:t>, J., &amp; </a:t>
            </a:r>
            <a:r>
              <a:rPr lang="en-GB" sz="1400" dirty="0" err="1"/>
              <a:t>Maseli</a:t>
            </a:r>
            <a:r>
              <a:rPr lang="en-GB" sz="1400" dirty="0"/>
              <a:t>, O. (2019). </a:t>
            </a:r>
            <a:r>
              <a:rPr lang="en-GB" sz="1400" i="1" dirty="0"/>
              <a:t>The Risks of Using AI to Interpret Human Emotions</a:t>
            </a:r>
            <a:r>
              <a:rPr lang="en-GB" sz="1400" dirty="0"/>
              <a:t>. Harvard Business Review. Retrieved from https://</a:t>
            </a:r>
            <a:r>
              <a:rPr lang="en-GB" sz="1400" dirty="0" err="1"/>
              <a:t>hbr.org</a:t>
            </a:r>
            <a:r>
              <a:rPr lang="en-GB" sz="1400" dirty="0"/>
              <a:t>/2019/11/the-risks-of-using-ai-to-interpret-human-emotions.</a:t>
            </a:r>
          </a:p>
        </p:txBody>
      </p:sp>
      <p:sp>
        <p:nvSpPr>
          <p:cNvPr id="21"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8318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38"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9"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DA3BB2-7181-084D-8E01-AD2BE80C7182}"/>
              </a:ext>
            </a:extLst>
          </p:cNvPr>
          <p:cNvSpPr>
            <a:spLocks noGrp="1"/>
          </p:cNvSpPr>
          <p:nvPr>
            <p:ph type="title"/>
          </p:nvPr>
        </p:nvSpPr>
        <p:spPr>
          <a:xfrm>
            <a:off x="965200" y="1371190"/>
            <a:ext cx="3363170" cy="2183042"/>
          </a:xfrm>
        </p:spPr>
        <p:txBody>
          <a:bodyPr anchor="b">
            <a:normAutofit/>
          </a:bodyPr>
          <a:lstStyle/>
          <a:p>
            <a:r>
              <a:rPr lang="en-GB" sz="4000" dirty="0"/>
              <a:t>Introduction to the University of Portsmouth</a:t>
            </a:r>
          </a:p>
        </p:txBody>
      </p:sp>
      <p:sp>
        <p:nvSpPr>
          <p:cNvPr id="141"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Shape 142">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026" name="Picture 2" descr="University of Portsmouth - Wikipedia">
            <a:extLst>
              <a:ext uri="{FF2B5EF4-FFF2-40B4-BE49-F238E27FC236}">
                <a16:creationId xmlns:a16="http://schemas.microsoft.com/office/drawing/2014/main" id="{3ACF1B5F-90F9-434A-A299-19227860C8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6964" y="1704433"/>
            <a:ext cx="1846470" cy="6554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DB2DD4-5F30-C641-B098-16EFB41F1436}"/>
              </a:ext>
            </a:extLst>
          </p:cNvPr>
          <p:cNvSpPr>
            <a:spLocks noGrp="1"/>
          </p:cNvSpPr>
          <p:nvPr>
            <p:ph idx="1"/>
          </p:nvPr>
        </p:nvSpPr>
        <p:spPr>
          <a:xfrm>
            <a:off x="965199" y="3729161"/>
            <a:ext cx="5690043" cy="2277321"/>
          </a:xfrm>
        </p:spPr>
        <p:txBody>
          <a:bodyPr>
            <a:normAutofit fontScale="92500" lnSpcReduction="10000"/>
          </a:bodyPr>
          <a:lstStyle/>
          <a:p>
            <a:r>
              <a:rPr lang="en-GB" sz="1300" dirty="0"/>
              <a:t>A public UK University in the city of Portsmouth</a:t>
            </a:r>
          </a:p>
          <a:p>
            <a:r>
              <a:rPr lang="en-GB" sz="1300" dirty="0"/>
              <a:t>Known for being in the top 30 universities for student satisfaction</a:t>
            </a:r>
          </a:p>
          <a:p>
            <a:r>
              <a:rPr lang="en-GB" sz="1300" dirty="0"/>
              <a:t>During the coronavirus pandemic the university has faced difficulties in engaging their students during their zoom meetings as if they are on-campus</a:t>
            </a:r>
          </a:p>
          <a:p>
            <a:r>
              <a:rPr lang="en-GB" sz="1300" dirty="0"/>
              <a:t>Problem: The university perceives Zoom as a  non-engaging platform such as face-to-face sessions and interactions that take place on-campus regularly</a:t>
            </a:r>
          </a:p>
          <a:p>
            <a:r>
              <a:rPr lang="en-GB" sz="1300" dirty="0"/>
              <a:t>Lecturers may find it difficult to engage with the students as not all students open their cameras (Dhawan, 2020)</a:t>
            </a:r>
          </a:p>
          <a:p>
            <a:pPr lvl="1"/>
            <a:r>
              <a:rPr lang="en-GB" sz="1300" dirty="0"/>
              <a:t>Reduced interactions and engagement between the students and lecturers may result in lower grades and lower student satisfaction (</a:t>
            </a:r>
            <a:r>
              <a:rPr lang="en-GB" sz="1300" dirty="0" err="1"/>
              <a:t>Ferlazzo</a:t>
            </a:r>
            <a:r>
              <a:rPr lang="en-GB" sz="1300" dirty="0"/>
              <a:t>, 2020)</a:t>
            </a:r>
          </a:p>
          <a:p>
            <a:pPr lvl="2"/>
            <a:endParaRPr lang="en-GB" sz="1300" dirty="0"/>
          </a:p>
          <a:p>
            <a:endParaRPr lang="en-GB" sz="1300" dirty="0"/>
          </a:p>
        </p:txBody>
      </p:sp>
      <p:pic>
        <p:nvPicPr>
          <p:cNvPr id="4" name="Picture 4" descr="Zoom will remove its 40-minute meeting limit for Thanksgiving">
            <a:extLst>
              <a:ext uri="{FF2B5EF4-FFF2-40B4-BE49-F238E27FC236}">
                <a16:creationId xmlns:a16="http://schemas.microsoft.com/office/drawing/2014/main" id="{B760221E-C472-664D-891A-F4098AE921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50038" y="2947982"/>
            <a:ext cx="2713512" cy="152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0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F36BCA-A38A-0E42-BAD5-3220B20DEBAD}"/>
              </a:ext>
            </a:extLst>
          </p:cNvPr>
          <p:cNvSpPr>
            <a:spLocks noGrp="1"/>
          </p:cNvSpPr>
          <p:nvPr>
            <p:ph type="title"/>
          </p:nvPr>
        </p:nvSpPr>
        <p:spPr>
          <a:xfrm>
            <a:off x="643467" y="321734"/>
            <a:ext cx="4970877" cy="1135737"/>
          </a:xfrm>
        </p:spPr>
        <p:txBody>
          <a:bodyPr>
            <a:normAutofit/>
          </a:bodyPr>
          <a:lstStyle/>
          <a:p>
            <a:r>
              <a:rPr lang="en-GB" sz="3600"/>
              <a:t>Introduction to Emotion AI (Artificial Intelligence)</a:t>
            </a:r>
          </a:p>
        </p:txBody>
      </p:sp>
      <p:sp>
        <p:nvSpPr>
          <p:cNvPr id="3" name="Content Placeholder 2">
            <a:extLst>
              <a:ext uri="{FF2B5EF4-FFF2-40B4-BE49-F238E27FC236}">
                <a16:creationId xmlns:a16="http://schemas.microsoft.com/office/drawing/2014/main" id="{D5BD7EB4-AB71-104A-A523-2DFF7DDB3FAF}"/>
              </a:ext>
            </a:extLst>
          </p:cNvPr>
          <p:cNvSpPr>
            <a:spLocks noGrp="1"/>
          </p:cNvSpPr>
          <p:nvPr>
            <p:ph idx="1"/>
          </p:nvPr>
        </p:nvSpPr>
        <p:spPr>
          <a:xfrm>
            <a:off x="643468" y="1782981"/>
            <a:ext cx="4970877" cy="4393982"/>
          </a:xfrm>
        </p:spPr>
        <p:txBody>
          <a:bodyPr>
            <a:normAutofit/>
          </a:bodyPr>
          <a:lstStyle/>
          <a:p>
            <a:r>
              <a:rPr lang="en-GB" sz="2000" dirty="0"/>
              <a:t>Emotion AI uses AI to analyse the emotional state of a person through the use of cameras, recording voice, sensors and software logic (Harbour, 2020)</a:t>
            </a:r>
          </a:p>
          <a:p>
            <a:r>
              <a:rPr lang="en-GB" sz="2000" dirty="0"/>
              <a:t>Computer vision algorithms recognise the main points of a human’s face such as the eyes, nose, mouth etc. and decodes it </a:t>
            </a:r>
          </a:p>
          <a:p>
            <a:r>
              <a:rPr lang="en-GB" sz="2000"/>
              <a:t>Emotion AI has been mainly used for testing on consumers and how they react to a product or a commercial </a:t>
            </a:r>
            <a:endParaRPr lang="en-GB" sz="2000" dirty="0"/>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1" name="Isosceles Triangle 20">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Online Media 4" descr="ICO: Kairos Emotion Analysis Demo   Facial Biometrics in Action">
            <a:hlinkClick r:id="" action="ppaction://media"/>
            <a:extLst>
              <a:ext uri="{FF2B5EF4-FFF2-40B4-BE49-F238E27FC236}">
                <a16:creationId xmlns:a16="http://schemas.microsoft.com/office/drawing/2014/main" id="{DE8C9AE2-E171-4546-A1E0-50D7A27B3709}"/>
              </a:ext>
            </a:extLst>
          </p:cNvPr>
          <p:cNvPicPr>
            <a:picLocks noRot="1" noChangeAspect="1"/>
          </p:cNvPicPr>
          <p:nvPr>
            <a:videoFile r:link="rId1"/>
          </p:nvPr>
        </p:nvPicPr>
        <p:blipFill>
          <a:blip r:embed="rId3"/>
          <a:stretch>
            <a:fillRect/>
          </a:stretch>
        </p:blipFill>
        <p:spPr>
          <a:xfrm>
            <a:off x="5930464" y="1508634"/>
            <a:ext cx="6096000" cy="3429000"/>
          </a:xfrm>
          <a:prstGeom prst="rect">
            <a:avLst/>
          </a:prstGeom>
        </p:spPr>
      </p:pic>
    </p:spTree>
    <p:extLst>
      <p:ext uri="{BB962C8B-B14F-4D97-AF65-F5344CB8AC3E}">
        <p14:creationId xmlns:p14="http://schemas.microsoft.com/office/powerpoint/2010/main" val="374748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E6B26-1456-674A-93CA-F4F9F6233C3C}"/>
              </a:ext>
            </a:extLst>
          </p:cNvPr>
          <p:cNvSpPr>
            <a:spLocks noGrp="1"/>
          </p:cNvSpPr>
          <p:nvPr>
            <p:ph type="title"/>
          </p:nvPr>
        </p:nvSpPr>
        <p:spPr>
          <a:xfrm>
            <a:off x="643467" y="321734"/>
            <a:ext cx="10905066" cy="1135737"/>
          </a:xfrm>
        </p:spPr>
        <p:txBody>
          <a:bodyPr>
            <a:normAutofit/>
          </a:bodyPr>
          <a:lstStyle/>
          <a:p>
            <a:r>
              <a:rPr lang="en-GB" sz="3600" dirty="0"/>
              <a:t>Zoom &amp; Emotion AI</a:t>
            </a:r>
          </a:p>
        </p:txBody>
      </p:sp>
      <p:sp>
        <p:nvSpPr>
          <p:cNvPr id="3" name="Content Placeholder 2">
            <a:extLst>
              <a:ext uri="{FF2B5EF4-FFF2-40B4-BE49-F238E27FC236}">
                <a16:creationId xmlns:a16="http://schemas.microsoft.com/office/drawing/2014/main" id="{0F6AEEEF-E314-F748-B439-578D34A4657E}"/>
              </a:ext>
            </a:extLst>
          </p:cNvPr>
          <p:cNvSpPr>
            <a:spLocks noGrp="1"/>
          </p:cNvSpPr>
          <p:nvPr>
            <p:ph idx="1"/>
          </p:nvPr>
        </p:nvSpPr>
        <p:spPr>
          <a:xfrm>
            <a:off x="643467" y="1782981"/>
            <a:ext cx="10905066" cy="4393982"/>
          </a:xfrm>
        </p:spPr>
        <p:txBody>
          <a:bodyPr>
            <a:normAutofit/>
          </a:bodyPr>
          <a:lstStyle/>
          <a:p>
            <a:r>
              <a:rPr lang="en-GB" sz="1700" dirty="0"/>
              <a:t>Zoom a leader in modern communication has the capability of offering more</a:t>
            </a:r>
          </a:p>
          <a:p>
            <a:pPr lvl="1"/>
            <a:r>
              <a:rPr lang="en-GB" sz="1700" dirty="0"/>
              <a:t>In current times the pandemic has made It difficult for the education sector proceed with their teaching as usual</a:t>
            </a:r>
          </a:p>
          <a:p>
            <a:pPr lvl="1"/>
            <a:r>
              <a:rPr lang="en-GB" sz="1700" dirty="0"/>
              <a:t>Students find it more difficult and challenging to stay engaged within the lecture itself, therefore affecting their overall academic performance (Fischer et al., 2020)</a:t>
            </a:r>
          </a:p>
          <a:p>
            <a:pPr lvl="1"/>
            <a:r>
              <a:rPr lang="en-GB" sz="1700" dirty="0"/>
              <a:t>Lecturers cannot determine if the crowd they are communicating to is engaged or not</a:t>
            </a:r>
          </a:p>
          <a:p>
            <a:pPr lvl="1"/>
            <a:r>
              <a:rPr lang="en-GB" sz="1700" dirty="0"/>
              <a:t>The University of Portsmouth can implement Emotion AI which is capable of reading facial expressions and analysing them according to preference</a:t>
            </a:r>
          </a:p>
          <a:p>
            <a:r>
              <a:rPr lang="en-GB" sz="1700" dirty="0"/>
              <a:t>Proposed solution</a:t>
            </a:r>
          </a:p>
          <a:p>
            <a:pPr lvl="1"/>
            <a:r>
              <a:rPr lang="en-GB" sz="1700" dirty="0"/>
              <a:t>Emotion AI could monitor and record students’ facial expressions and analyse them in order to decide if they are engaged and do understand</a:t>
            </a:r>
          </a:p>
          <a:p>
            <a:pPr lvl="1"/>
            <a:r>
              <a:rPr lang="en-GB" sz="1700" dirty="0"/>
              <a:t>Throughout the teaching block Emotion AI would have built a profile on each student </a:t>
            </a:r>
          </a:p>
          <a:p>
            <a:pPr lvl="1"/>
            <a:r>
              <a:rPr lang="en-GB" sz="1700" dirty="0"/>
              <a:t>This could help lecturers in identifying students who do not understand or are not engaged. </a:t>
            </a:r>
          </a:p>
          <a:p>
            <a:pPr lvl="1"/>
            <a:r>
              <a:rPr lang="en-GB" sz="1700" dirty="0"/>
              <a:t>Therefore, lecturers could offer them more support </a:t>
            </a:r>
          </a:p>
          <a:p>
            <a:pPr lvl="1"/>
            <a:r>
              <a:rPr lang="en-GB" sz="1700" dirty="0"/>
              <a:t>As a result an increased student satisfaction and a better academic performance by the students</a:t>
            </a:r>
          </a:p>
        </p:txBody>
      </p:sp>
      <p:sp>
        <p:nvSpPr>
          <p:cNvPr id="17"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0CE03E3-EC0F-E94C-B42C-ED54660DF1FF}"/>
              </a:ext>
            </a:extLst>
          </p:cNvPr>
          <p:cNvSpPr txBox="1"/>
          <p:nvPr/>
        </p:nvSpPr>
        <p:spPr>
          <a:xfrm>
            <a:off x="921657" y="6180495"/>
            <a:ext cx="10942994" cy="707886"/>
          </a:xfrm>
          <a:prstGeom prst="rect">
            <a:avLst/>
          </a:prstGeom>
          <a:noFill/>
        </p:spPr>
        <p:txBody>
          <a:bodyPr wrap="square" rtlCol="0">
            <a:spAutoFit/>
          </a:bodyPr>
          <a:lstStyle/>
          <a:p>
            <a:r>
              <a:rPr lang="en-GB" sz="1100" dirty="0"/>
              <a:t>Gartner. Maverick* Research: Emotion AI Will Become You Without Your Knowledge. (2019). Retrieved from https://www.gartner.com/document/3975557?ref=solrAll&amp;refval=268921259</a:t>
            </a:r>
          </a:p>
          <a:p>
            <a:endParaRPr lang="en-GB" sz="1100" dirty="0"/>
          </a:p>
          <a:p>
            <a:endParaRPr lang="en-GB" dirty="0"/>
          </a:p>
        </p:txBody>
      </p:sp>
    </p:spTree>
    <p:extLst>
      <p:ext uri="{BB962C8B-B14F-4D97-AF65-F5344CB8AC3E}">
        <p14:creationId xmlns:p14="http://schemas.microsoft.com/office/powerpoint/2010/main" val="247933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A05D2B-ADE3-1548-9BE4-6192292CF638}"/>
              </a:ext>
            </a:extLst>
          </p:cNvPr>
          <p:cNvSpPr>
            <a:spLocks noGrp="1"/>
          </p:cNvSpPr>
          <p:nvPr>
            <p:ph type="title"/>
          </p:nvPr>
        </p:nvSpPr>
        <p:spPr>
          <a:xfrm>
            <a:off x="643467" y="321734"/>
            <a:ext cx="10905066" cy="1135737"/>
          </a:xfrm>
        </p:spPr>
        <p:txBody>
          <a:bodyPr>
            <a:normAutofit/>
          </a:bodyPr>
          <a:lstStyle/>
          <a:p>
            <a:r>
              <a:rPr lang="en-GB" sz="3600" dirty="0"/>
              <a:t>Emotion AI implemented in Zoom meetings</a:t>
            </a:r>
          </a:p>
        </p:txBody>
      </p:sp>
      <p:sp>
        <p:nvSpPr>
          <p:cNvPr id="3" name="Content Placeholder 2">
            <a:extLst>
              <a:ext uri="{FF2B5EF4-FFF2-40B4-BE49-F238E27FC236}">
                <a16:creationId xmlns:a16="http://schemas.microsoft.com/office/drawing/2014/main" id="{373EC82F-7E14-DA46-BA4B-9E207FC45866}"/>
              </a:ext>
            </a:extLst>
          </p:cNvPr>
          <p:cNvSpPr>
            <a:spLocks noGrp="1"/>
          </p:cNvSpPr>
          <p:nvPr>
            <p:ph idx="1"/>
          </p:nvPr>
        </p:nvSpPr>
        <p:spPr>
          <a:xfrm>
            <a:off x="643467" y="1782981"/>
            <a:ext cx="7608178" cy="4393982"/>
          </a:xfrm>
        </p:spPr>
        <p:txBody>
          <a:bodyPr>
            <a:normAutofit lnSpcReduction="10000"/>
          </a:bodyPr>
          <a:lstStyle/>
          <a:p>
            <a:r>
              <a:rPr lang="en-GB" sz="2000" dirty="0"/>
              <a:t>Emotion AI is in the process of being implemented for commercial use</a:t>
            </a:r>
          </a:p>
          <a:p>
            <a:pPr lvl="1"/>
            <a:r>
              <a:rPr lang="en-GB" sz="2000" dirty="0"/>
              <a:t>Affectiva- Is a website that can read your face and show you what the emotion AI has analysed from your face</a:t>
            </a:r>
          </a:p>
          <a:p>
            <a:pPr lvl="1"/>
            <a:r>
              <a:rPr lang="en-GB" sz="2000" dirty="0"/>
              <a:t>Affectiva is still in its demo phase (</a:t>
            </a:r>
            <a:r>
              <a:rPr lang="en-GB" sz="2000" dirty="0">
                <a:hlinkClick r:id="rId2"/>
              </a:rPr>
              <a:t>https://www.affectiva.com</a:t>
            </a:r>
            <a:r>
              <a:rPr lang="en-GB" sz="2000" dirty="0"/>
              <a:t>)</a:t>
            </a:r>
          </a:p>
          <a:p>
            <a:pPr lvl="1"/>
            <a:r>
              <a:rPr lang="en-GB" sz="2000" dirty="0"/>
              <a:t>Kairos is an AI engine provider in facial recognition (</a:t>
            </a:r>
            <a:r>
              <a:rPr lang="en-GB" sz="2000" dirty="0">
                <a:hlinkClick r:id="rId3"/>
              </a:rPr>
              <a:t>https://www.kairos.com</a:t>
            </a:r>
            <a:r>
              <a:rPr lang="en-GB" sz="2000" dirty="0"/>
              <a:t>) </a:t>
            </a:r>
          </a:p>
          <a:p>
            <a:pPr lvl="1"/>
            <a:endParaRPr lang="en-GB" sz="2000" dirty="0"/>
          </a:p>
          <a:p>
            <a:r>
              <a:rPr lang="en-GB" sz="2000" dirty="0"/>
              <a:t>Emotion AI is currently in the phase of “innovation trigger” this indicates it hasn’t been fully explored yet</a:t>
            </a:r>
          </a:p>
          <a:p>
            <a:r>
              <a:rPr lang="en-GB" sz="2000" dirty="0"/>
              <a:t>Emotion AI throughout time could learn different behaviours and facial expressions and developing its skills</a:t>
            </a:r>
          </a:p>
          <a:p>
            <a:r>
              <a:rPr lang="en-GB" sz="2000" dirty="0"/>
              <a:t>It is expected that Emotion AI will greatly help in the educational sector as it will improve the understandability of the students</a:t>
            </a:r>
          </a:p>
        </p:txBody>
      </p:sp>
      <p:sp>
        <p:nvSpPr>
          <p:cNvPr id="36"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ffectiva launches emotion tracking AI for drivers in autonomous vehicles |  VentureBeat">
            <a:extLst>
              <a:ext uri="{FF2B5EF4-FFF2-40B4-BE49-F238E27FC236}">
                <a16:creationId xmlns:a16="http://schemas.microsoft.com/office/drawing/2014/main" id="{3C56ED35-7549-9A4E-A4A4-956AB94B7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3455" y="3162589"/>
            <a:ext cx="3965815" cy="223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3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6BBBF8-DA6E-5D4D-8D07-C34A541DB7AA}"/>
              </a:ext>
            </a:extLst>
          </p:cNvPr>
          <p:cNvSpPr>
            <a:spLocks noGrp="1"/>
          </p:cNvSpPr>
          <p:nvPr>
            <p:ph type="title"/>
          </p:nvPr>
        </p:nvSpPr>
        <p:spPr>
          <a:xfrm>
            <a:off x="438912" y="859536"/>
            <a:ext cx="4837176" cy="1243584"/>
          </a:xfrm>
        </p:spPr>
        <p:txBody>
          <a:bodyPr>
            <a:normAutofit/>
          </a:bodyPr>
          <a:lstStyle/>
          <a:p>
            <a:r>
              <a:rPr lang="en-GB" sz="3400" dirty="0"/>
              <a:t>Gartner: Anticipated Future Development</a:t>
            </a:r>
          </a:p>
        </p:txBody>
      </p:sp>
      <p:sp>
        <p:nvSpPr>
          <p:cNvPr id="40" name="Rectangle 39">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627157-F335-2841-BA4F-CADD0422EF25}"/>
              </a:ext>
            </a:extLst>
          </p:cNvPr>
          <p:cNvSpPr>
            <a:spLocks noGrp="1"/>
          </p:cNvSpPr>
          <p:nvPr>
            <p:ph idx="1"/>
          </p:nvPr>
        </p:nvSpPr>
        <p:spPr>
          <a:xfrm>
            <a:off x="438912" y="2514600"/>
            <a:ext cx="4837176" cy="3666744"/>
          </a:xfrm>
        </p:spPr>
        <p:txBody>
          <a:bodyPr>
            <a:normAutofit/>
          </a:bodyPr>
          <a:lstStyle/>
          <a:p>
            <a:r>
              <a:rPr lang="en-GB" sz="1300" dirty="0"/>
              <a:t>By the year 2020 a lot of products are using Emotion AI like features such smart speakers with voice recognition or Facial recognition.</a:t>
            </a:r>
          </a:p>
          <a:p>
            <a:r>
              <a:rPr lang="en-GB" sz="1300" dirty="0"/>
              <a:t>In the year 2025 the Gartner priority matrix has anticipated that Emotion AI will be implemented fully within 5 to 10 years</a:t>
            </a:r>
          </a:p>
          <a:p>
            <a:pPr lvl="1"/>
            <a:r>
              <a:rPr lang="en-GB" sz="1300" dirty="0"/>
              <a:t>Vendors that are working with Emotion AI are Affectiva, Behavioural Signals, Google and Microsoft and will have a transformational effect across many industries. </a:t>
            </a:r>
          </a:p>
          <a:p>
            <a:pPr lvl="1"/>
            <a:r>
              <a:rPr lang="en-GB" sz="1300" dirty="0"/>
              <a:t>Emotion AI’s market penetration is less than 1% and is the emerging phase of maturity. This indicates a simpler way of entering the market without any barriers</a:t>
            </a:r>
          </a:p>
          <a:p>
            <a:r>
              <a:rPr lang="en-GB" sz="1300" dirty="0"/>
              <a:t>2025, Customer Journey Analytics (CJA) is the process to track and analyse the way customers reacts through different combinations of communications channels. CJA and Emotion AI could work simultaneously to achieve the best combination in trying to understand the consumer </a:t>
            </a:r>
          </a:p>
          <a:p>
            <a:endParaRPr lang="en-GB" sz="1300" dirty="0"/>
          </a:p>
        </p:txBody>
      </p:sp>
      <p:pic>
        <p:nvPicPr>
          <p:cNvPr id="5" name="Picture 4">
            <a:extLst>
              <a:ext uri="{FF2B5EF4-FFF2-40B4-BE49-F238E27FC236}">
                <a16:creationId xmlns:a16="http://schemas.microsoft.com/office/drawing/2014/main" id="{8F10D2D4-6FB6-DA40-941F-2D2469BD275B}"/>
              </a:ext>
            </a:extLst>
          </p:cNvPr>
          <p:cNvPicPr>
            <a:picLocks noChangeAspect="1"/>
          </p:cNvPicPr>
          <p:nvPr/>
        </p:nvPicPr>
        <p:blipFill>
          <a:blip r:embed="rId2"/>
          <a:stretch>
            <a:fillRect/>
          </a:stretch>
        </p:blipFill>
        <p:spPr>
          <a:xfrm>
            <a:off x="6849118" y="583207"/>
            <a:ext cx="2228547" cy="2428934"/>
          </a:xfrm>
          <a:prstGeom prst="rect">
            <a:avLst/>
          </a:prstGeom>
        </p:spPr>
      </p:pic>
      <p:pic>
        <p:nvPicPr>
          <p:cNvPr id="7" name="Picture 6">
            <a:extLst>
              <a:ext uri="{FF2B5EF4-FFF2-40B4-BE49-F238E27FC236}">
                <a16:creationId xmlns:a16="http://schemas.microsoft.com/office/drawing/2014/main" id="{0C81E96F-8310-E64B-BBBB-763EEF784368}"/>
              </a:ext>
            </a:extLst>
          </p:cNvPr>
          <p:cNvPicPr>
            <a:picLocks noChangeAspect="1"/>
          </p:cNvPicPr>
          <p:nvPr/>
        </p:nvPicPr>
        <p:blipFill>
          <a:blip r:embed="rId3"/>
          <a:stretch>
            <a:fillRect/>
          </a:stretch>
        </p:blipFill>
        <p:spPr>
          <a:xfrm>
            <a:off x="9288743" y="837593"/>
            <a:ext cx="2865453" cy="1833889"/>
          </a:xfrm>
          <a:prstGeom prst="rect">
            <a:avLst/>
          </a:prstGeom>
        </p:spPr>
      </p:pic>
      <p:graphicFrame>
        <p:nvGraphicFramePr>
          <p:cNvPr id="11" name="Table 10">
            <a:extLst>
              <a:ext uri="{FF2B5EF4-FFF2-40B4-BE49-F238E27FC236}">
                <a16:creationId xmlns:a16="http://schemas.microsoft.com/office/drawing/2014/main" id="{0550227C-CDDC-324D-BE76-32680E38FC11}"/>
              </a:ext>
            </a:extLst>
          </p:cNvPr>
          <p:cNvGraphicFramePr>
            <a:graphicFrameLocks noGrp="1"/>
          </p:cNvGraphicFramePr>
          <p:nvPr>
            <p:extLst>
              <p:ext uri="{D42A27DB-BD31-4B8C-83A1-F6EECF244321}">
                <p14:modId xmlns:p14="http://schemas.microsoft.com/office/powerpoint/2010/main" val="3770630866"/>
              </p:ext>
            </p:extLst>
          </p:nvPr>
        </p:nvGraphicFramePr>
        <p:xfrm>
          <a:off x="6565392" y="3142173"/>
          <a:ext cx="5228808" cy="2578166"/>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863688">
                  <a:extLst>
                    <a:ext uri="{9D8B030D-6E8A-4147-A177-3AD203B41FA5}">
                      <a16:colId xmlns:a16="http://schemas.microsoft.com/office/drawing/2014/main" val="2083808410"/>
                    </a:ext>
                  </a:extLst>
                </a:gridCol>
                <a:gridCol w="1567784">
                  <a:extLst>
                    <a:ext uri="{9D8B030D-6E8A-4147-A177-3AD203B41FA5}">
                      <a16:colId xmlns:a16="http://schemas.microsoft.com/office/drawing/2014/main" val="958996260"/>
                    </a:ext>
                  </a:extLst>
                </a:gridCol>
                <a:gridCol w="2797336">
                  <a:extLst>
                    <a:ext uri="{9D8B030D-6E8A-4147-A177-3AD203B41FA5}">
                      <a16:colId xmlns:a16="http://schemas.microsoft.com/office/drawing/2014/main" val="4141896474"/>
                    </a:ext>
                  </a:extLst>
                </a:gridCol>
              </a:tblGrid>
              <a:tr h="469425">
                <a:tc>
                  <a:txBody>
                    <a:bodyPr/>
                    <a:lstStyle/>
                    <a:p>
                      <a:r>
                        <a:rPr lang="en-GB" sz="800" b="1" cap="all" spc="60" dirty="0">
                          <a:solidFill>
                            <a:schemeClr val="tx1"/>
                          </a:solidFill>
                        </a:rPr>
                        <a:t>Timeframe</a:t>
                      </a:r>
                    </a:p>
                  </a:txBody>
                  <a:tcPr marL="94882" marR="94882" marT="94882" marB="94882">
                    <a:lnL w="12700" cmpd="sng">
                      <a:noFill/>
                    </a:lnL>
                    <a:lnR w="12700" cmpd="sng">
                      <a:noFill/>
                    </a:lnR>
                    <a:lnT w="12700" cmpd="sng">
                      <a:noFill/>
                    </a:lnT>
                    <a:lnB w="38100" cmpd="sng">
                      <a:noFill/>
                    </a:lnB>
                    <a:noFill/>
                  </a:tcPr>
                </a:tc>
                <a:tc>
                  <a:txBody>
                    <a:bodyPr/>
                    <a:lstStyle/>
                    <a:p>
                      <a:r>
                        <a:rPr lang="en-GB" sz="800" b="1" cap="all" spc="60">
                          <a:solidFill>
                            <a:schemeClr val="tx1"/>
                          </a:solidFill>
                        </a:rPr>
                        <a:t>Anticipated</a:t>
                      </a:r>
                      <a:r>
                        <a:rPr lang="en-GB" sz="800" b="1" cap="all" spc="60" baseline="0">
                          <a:solidFill>
                            <a:schemeClr val="tx1"/>
                          </a:solidFill>
                        </a:rPr>
                        <a:t> future development</a:t>
                      </a:r>
                      <a:endParaRPr lang="en-GB" sz="800" b="1" cap="all" spc="60">
                        <a:solidFill>
                          <a:schemeClr val="tx1"/>
                        </a:solidFill>
                      </a:endParaRPr>
                    </a:p>
                  </a:txBody>
                  <a:tcPr marL="94882" marR="94882" marT="94882" marB="94882">
                    <a:lnL w="12700" cmpd="sng">
                      <a:noFill/>
                    </a:lnL>
                    <a:lnR w="12700" cmpd="sng">
                      <a:noFill/>
                    </a:lnR>
                    <a:lnT w="12700" cmpd="sng">
                      <a:noFill/>
                    </a:lnT>
                    <a:lnB w="38100" cmpd="sng">
                      <a:noFill/>
                    </a:lnB>
                    <a:noFill/>
                  </a:tcPr>
                </a:tc>
                <a:tc>
                  <a:txBody>
                    <a:bodyPr/>
                    <a:lstStyle/>
                    <a:p>
                      <a:r>
                        <a:rPr lang="en-GB" sz="800" b="1" cap="all" spc="60">
                          <a:solidFill>
                            <a:schemeClr val="tx1"/>
                          </a:solidFill>
                        </a:rPr>
                        <a:t>Anticipated</a:t>
                      </a:r>
                      <a:r>
                        <a:rPr lang="en-GB" sz="800" b="1" cap="all" spc="60" baseline="0">
                          <a:solidFill>
                            <a:schemeClr val="tx1"/>
                          </a:solidFill>
                        </a:rPr>
                        <a:t> enhancement</a:t>
                      </a:r>
                      <a:endParaRPr lang="en-GB" sz="800" b="1" cap="all" spc="60">
                        <a:solidFill>
                          <a:schemeClr val="tx1"/>
                        </a:solidFill>
                      </a:endParaRPr>
                    </a:p>
                  </a:txBody>
                  <a:tcPr marL="94882" marR="94882" marT="94882" marB="94882">
                    <a:lnL w="12700" cmpd="sng">
                      <a:noFill/>
                    </a:lnL>
                    <a:lnR w="12700" cmpd="sng">
                      <a:noFill/>
                    </a:lnR>
                    <a:lnT w="12700" cmpd="sng">
                      <a:noFill/>
                    </a:lnT>
                    <a:lnB w="38100" cmpd="sng">
                      <a:noFill/>
                    </a:lnB>
                    <a:noFill/>
                  </a:tcPr>
                </a:tc>
                <a:extLst>
                  <a:ext uri="{0D108BD9-81ED-4DB2-BD59-A6C34878D82A}">
                    <a16:rowId xmlns:a16="http://schemas.microsoft.com/office/drawing/2014/main" val="2791329474"/>
                  </a:ext>
                </a:extLst>
              </a:tr>
              <a:tr h="760377">
                <a:tc>
                  <a:txBody>
                    <a:bodyPr/>
                    <a:lstStyle/>
                    <a:p>
                      <a:r>
                        <a:rPr lang="en-GB" sz="1100" cap="none" spc="0" dirty="0">
                          <a:solidFill>
                            <a:schemeClr val="tx1"/>
                          </a:solidFill>
                        </a:rPr>
                        <a:t>2022</a:t>
                      </a:r>
                    </a:p>
                  </a:txBody>
                  <a:tcPr marL="63254" marR="63254" marT="31628" marB="63254">
                    <a:lnL w="12700" cmpd="sng">
                      <a:noFill/>
                      <a:prstDash val="solid"/>
                    </a:lnL>
                    <a:lnR w="12700" cmpd="sng">
                      <a:noFill/>
                      <a:prstDash val="solid"/>
                    </a:lnR>
                    <a:lnT w="38100" cmpd="sng">
                      <a:noFill/>
                    </a:lnT>
                    <a:lnB w="12700" cmpd="sng">
                      <a:noFill/>
                      <a:prstDash val="solid"/>
                    </a:lnB>
                    <a:noFill/>
                  </a:tcPr>
                </a:tc>
                <a:tc>
                  <a:txBody>
                    <a:bodyPr/>
                    <a:lstStyle/>
                    <a:p>
                      <a:r>
                        <a:rPr lang="en-GB" sz="1100" cap="none" spc="0">
                          <a:solidFill>
                            <a:schemeClr val="tx1"/>
                          </a:solidFill>
                        </a:rPr>
                        <a:t>Consumer Messaging applications within the university </a:t>
                      </a:r>
                    </a:p>
                  </a:txBody>
                  <a:tcPr marL="63254" marR="63254" marT="31628" marB="63254">
                    <a:lnL w="12700" cmpd="sng">
                      <a:noFill/>
                      <a:prstDash val="solid"/>
                    </a:lnL>
                    <a:lnR w="12700" cmpd="sng">
                      <a:noFill/>
                      <a:prstDash val="solid"/>
                    </a:lnR>
                    <a:lnT w="38100" cmpd="sng">
                      <a:noFill/>
                    </a:lnT>
                    <a:lnB w="12700" cmpd="sng">
                      <a:noFill/>
                      <a:prstDash val="solid"/>
                    </a:lnB>
                    <a:noFill/>
                  </a:tcPr>
                </a:tc>
                <a:tc>
                  <a:txBody>
                    <a:bodyPr/>
                    <a:lstStyle/>
                    <a:p>
                      <a:r>
                        <a:rPr lang="en-GB" sz="1100" cap="none" spc="0" dirty="0">
                          <a:solidFill>
                            <a:schemeClr val="tx1"/>
                          </a:solidFill>
                        </a:rPr>
                        <a:t>A better engagement of the consumer of what the problem might be through messaging.</a:t>
                      </a:r>
                    </a:p>
                  </a:txBody>
                  <a:tcPr marL="63254" marR="63254" marT="31628" marB="6325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694272042"/>
                  </a:ext>
                </a:extLst>
              </a:tr>
              <a:tr h="1348364">
                <a:tc>
                  <a:txBody>
                    <a:bodyPr/>
                    <a:lstStyle/>
                    <a:p>
                      <a:r>
                        <a:rPr lang="en-GB" sz="1100" cap="none" spc="0">
                          <a:solidFill>
                            <a:schemeClr val="tx1"/>
                          </a:solidFill>
                        </a:rPr>
                        <a:t>2025</a:t>
                      </a:r>
                    </a:p>
                  </a:txBody>
                  <a:tcPr marL="63254" marR="63254" marT="31628" marB="63254">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100"/>
                        <a:t>Customer Journey Analytics (CJA)</a:t>
                      </a:r>
                      <a:endParaRPr lang="en-GB" sz="1100" cap="none" spc="0">
                        <a:solidFill>
                          <a:schemeClr val="tx1"/>
                        </a:solidFill>
                      </a:endParaRPr>
                    </a:p>
                  </a:txBody>
                  <a:tcPr marL="63254" marR="63254" marT="31628" marB="63254">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cap="none" spc="0" dirty="0">
                          <a:solidFill>
                            <a:schemeClr val="tx1"/>
                          </a:solidFill>
                        </a:rPr>
                        <a:t>This could help Emotion AI in communicating with the student and taking multiple combinations for a better profile. This will help in redirecting them to better sources that could help them according to preference</a:t>
                      </a:r>
                    </a:p>
                    <a:p>
                      <a:endParaRPr lang="en-GB" sz="1100" cap="none" spc="0" dirty="0">
                        <a:solidFill>
                          <a:schemeClr val="tx1"/>
                        </a:solidFill>
                      </a:endParaRPr>
                    </a:p>
                  </a:txBody>
                  <a:tcPr marL="63254" marR="63254" marT="31628" marB="632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9504253"/>
                  </a:ext>
                </a:extLst>
              </a:tr>
            </a:tbl>
          </a:graphicData>
        </a:graphic>
      </p:graphicFrame>
      <p:sp>
        <p:nvSpPr>
          <p:cNvPr id="8" name="TextBox 7">
            <a:extLst>
              <a:ext uri="{FF2B5EF4-FFF2-40B4-BE49-F238E27FC236}">
                <a16:creationId xmlns:a16="http://schemas.microsoft.com/office/drawing/2014/main" id="{88F3B0A4-389F-054C-A436-24E1E7E6BA91}"/>
              </a:ext>
            </a:extLst>
          </p:cNvPr>
          <p:cNvSpPr txBox="1"/>
          <p:nvPr/>
        </p:nvSpPr>
        <p:spPr>
          <a:xfrm>
            <a:off x="584200" y="6299200"/>
            <a:ext cx="7962900" cy="246221"/>
          </a:xfrm>
          <a:prstGeom prst="rect">
            <a:avLst/>
          </a:prstGeom>
          <a:noFill/>
        </p:spPr>
        <p:txBody>
          <a:bodyPr wrap="square" rtlCol="0">
            <a:spAutoFit/>
          </a:bodyPr>
          <a:lstStyle/>
          <a:p>
            <a:r>
              <a:rPr lang="en-GB" sz="1000" dirty="0"/>
              <a:t>Gartner. Hype Cycle for Digital Commerce (2020). Retrieved from https://</a:t>
            </a:r>
            <a:r>
              <a:rPr lang="en-GB" sz="1000" dirty="0" err="1"/>
              <a:t>www.gartner.com</a:t>
            </a:r>
            <a:r>
              <a:rPr lang="en-GB" sz="1000" dirty="0"/>
              <a:t>/document/3988357?ref=</a:t>
            </a:r>
            <a:r>
              <a:rPr lang="en-GB" sz="1000" dirty="0" err="1"/>
              <a:t>solrAll&amp;refval</a:t>
            </a:r>
            <a:r>
              <a:rPr lang="en-GB" sz="1000" dirty="0"/>
              <a:t>=268862012</a:t>
            </a:r>
          </a:p>
        </p:txBody>
      </p:sp>
    </p:spTree>
    <p:extLst>
      <p:ext uri="{BB962C8B-B14F-4D97-AF65-F5344CB8AC3E}">
        <p14:creationId xmlns:p14="http://schemas.microsoft.com/office/powerpoint/2010/main" val="263405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3CAC7-977E-424C-81B0-4C259ADD838E}"/>
              </a:ext>
            </a:extLst>
          </p:cNvPr>
          <p:cNvSpPr>
            <a:spLocks noGrp="1"/>
          </p:cNvSpPr>
          <p:nvPr>
            <p:ph type="title"/>
          </p:nvPr>
        </p:nvSpPr>
        <p:spPr>
          <a:xfrm>
            <a:off x="594360" y="1209086"/>
            <a:ext cx="3876848" cy="4064925"/>
          </a:xfrm>
        </p:spPr>
        <p:txBody>
          <a:bodyPr anchor="ctr">
            <a:normAutofit/>
          </a:bodyPr>
          <a:lstStyle/>
          <a:p>
            <a:r>
              <a:rPr lang="en-GB" sz="5000"/>
              <a:t>The value of using Emotion AI in Zoom meetings</a:t>
            </a:r>
          </a:p>
        </p:txBody>
      </p:sp>
      <p:grpSp>
        <p:nvGrpSpPr>
          <p:cNvPr id="32" name="Group 31">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33"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FC930E8D-DAC3-45FD-9F28-EA2607E1EFA9}"/>
              </a:ext>
            </a:extLst>
          </p:cNvPr>
          <p:cNvGraphicFramePr>
            <a:graphicFrameLocks noGrp="1"/>
          </p:cNvGraphicFramePr>
          <p:nvPr>
            <p:ph idx="1"/>
            <p:extLst>
              <p:ext uri="{D42A27DB-BD31-4B8C-83A1-F6EECF244321}">
                <p14:modId xmlns:p14="http://schemas.microsoft.com/office/powerpoint/2010/main" val="2528574491"/>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86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36E634-63C3-3C4F-B47A-BE66C6035E6D}"/>
              </a:ext>
            </a:extLst>
          </p:cNvPr>
          <p:cNvSpPr>
            <a:spLocks noGrp="1"/>
          </p:cNvSpPr>
          <p:nvPr>
            <p:ph type="title"/>
          </p:nvPr>
        </p:nvSpPr>
        <p:spPr>
          <a:xfrm>
            <a:off x="643467" y="321734"/>
            <a:ext cx="10905066" cy="1135737"/>
          </a:xfrm>
        </p:spPr>
        <p:txBody>
          <a:bodyPr>
            <a:normAutofit/>
          </a:bodyPr>
          <a:lstStyle/>
          <a:p>
            <a:r>
              <a:rPr lang="en-GB" sz="3600" b="1" dirty="0"/>
              <a:t>Sustainability, Ethical considerations and Risks</a:t>
            </a:r>
            <a:endParaRPr lang="en-GB" sz="3600" dirty="0"/>
          </a:p>
        </p:txBody>
      </p:sp>
      <p:sp>
        <p:nvSpPr>
          <p:cNvPr id="3" name="Content Placeholder 2">
            <a:extLst>
              <a:ext uri="{FF2B5EF4-FFF2-40B4-BE49-F238E27FC236}">
                <a16:creationId xmlns:a16="http://schemas.microsoft.com/office/drawing/2014/main" id="{2B6BB4E4-4AD1-3C46-9307-A0AF64BC3F4A}"/>
              </a:ext>
            </a:extLst>
          </p:cNvPr>
          <p:cNvSpPr>
            <a:spLocks noGrp="1"/>
          </p:cNvSpPr>
          <p:nvPr>
            <p:ph idx="1"/>
          </p:nvPr>
        </p:nvSpPr>
        <p:spPr>
          <a:xfrm>
            <a:off x="650418" y="1457471"/>
            <a:ext cx="10905066" cy="5400529"/>
          </a:xfrm>
        </p:spPr>
        <p:txBody>
          <a:bodyPr>
            <a:normAutofit/>
          </a:bodyPr>
          <a:lstStyle/>
          <a:p>
            <a:r>
              <a:rPr lang="en-GB" sz="2000" dirty="0"/>
              <a:t>Economic sustainability</a:t>
            </a:r>
          </a:p>
          <a:p>
            <a:pPr lvl="1"/>
            <a:r>
              <a:rPr lang="en-GB" sz="2000" dirty="0"/>
              <a:t>A possible risk that online classes with the implementation of Emotion AI could fully replace on-campus teaching (could affect other industries)</a:t>
            </a:r>
          </a:p>
          <a:p>
            <a:pPr lvl="1"/>
            <a:endParaRPr lang="en-GB" sz="2000" dirty="0"/>
          </a:p>
          <a:p>
            <a:r>
              <a:rPr lang="en-GB" sz="2000" dirty="0"/>
              <a:t>Societal sustainability:</a:t>
            </a:r>
          </a:p>
          <a:p>
            <a:pPr lvl="1"/>
            <a:r>
              <a:rPr lang="en-GB" sz="2000" dirty="0"/>
              <a:t>Emotion AI is not sophisticated to understand different cultures and emotions as some cultures perceive specific emotions different than others (Purdy et al., 2019)</a:t>
            </a:r>
          </a:p>
          <a:p>
            <a:pPr marL="914400" lvl="2" indent="0">
              <a:buNone/>
            </a:pPr>
            <a:endParaRPr lang="en-GB" dirty="0"/>
          </a:p>
          <a:p>
            <a:r>
              <a:rPr lang="en-GB" sz="2000" dirty="0"/>
              <a:t>Environmental sustainability</a:t>
            </a:r>
          </a:p>
          <a:p>
            <a:pPr lvl="1"/>
            <a:r>
              <a:rPr lang="en-GB" sz="2000" dirty="0"/>
              <a:t>Reduced use of personal and public travel which will reduce the carbon footprint (NEC, 2018)</a:t>
            </a:r>
          </a:p>
          <a:p>
            <a:pPr marL="457200" lvl="1" indent="0">
              <a:buNone/>
            </a:pPr>
            <a:endParaRPr lang="en-GB" sz="2000" dirty="0"/>
          </a:p>
          <a:p>
            <a:r>
              <a:rPr lang="en-GB" sz="2000" dirty="0"/>
              <a:t>Ethical concerns</a:t>
            </a:r>
          </a:p>
          <a:p>
            <a:pPr lvl="1"/>
            <a:r>
              <a:rPr lang="en-GB" sz="2000" dirty="0"/>
              <a:t>Students may feel uncomfortable that they are being monitored throughout the whole lecture</a:t>
            </a:r>
          </a:p>
          <a:p>
            <a:pPr lvl="1"/>
            <a:r>
              <a:rPr lang="en-GB" sz="2000" dirty="0"/>
              <a:t>Using Emotion AI could be seen as a violation of privacy and the student is to decide whether or not to participate in being monitored</a:t>
            </a:r>
          </a:p>
          <a:p>
            <a:pPr lvl="2"/>
            <a:endParaRPr lang="en-GB" sz="1200" dirty="0"/>
          </a:p>
          <a:p>
            <a:endParaRPr lang="en-GB" sz="2400" dirty="0"/>
          </a:p>
        </p:txBody>
      </p:sp>
      <p:sp>
        <p:nvSpPr>
          <p:cNvPr id="17"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377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5574-1A5C-AC4A-9DCE-3E08A83E6070}"/>
              </a:ext>
            </a:extLst>
          </p:cNvPr>
          <p:cNvSpPr>
            <a:spLocks noGrp="1"/>
          </p:cNvSpPr>
          <p:nvPr>
            <p:ph type="title"/>
          </p:nvPr>
        </p:nvSpPr>
        <p:spPr>
          <a:xfrm>
            <a:off x="688911" y="178514"/>
            <a:ext cx="10377196" cy="773209"/>
          </a:xfrm>
        </p:spPr>
        <p:txBody>
          <a:bodyPr>
            <a:normAutofit fontScale="90000"/>
          </a:bodyPr>
          <a:lstStyle/>
          <a:p>
            <a:r>
              <a:rPr lang="en-GB" b="1" dirty="0"/>
              <a:t>Sustainability, Ethical considerations and Risks</a:t>
            </a:r>
            <a:endParaRPr lang="en-GB" dirty="0"/>
          </a:p>
        </p:txBody>
      </p:sp>
      <p:graphicFrame>
        <p:nvGraphicFramePr>
          <p:cNvPr id="4" name="Table 4">
            <a:extLst>
              <a:ext uri="{FF2B5EF4-FFF2-40B4-BE49-F238E27FC236}">
                <a16:creationId xmlns:a16="http://schemas.microsoft.com/office/drawing/2014/main" id="{120F6549-A968-074D-8419-2E4F631C43B8}"/>
              </a:ext>
            </a:extLst>
          </p:cNvPr>
          <p:cNvGraphicFramePr>
            <a:graphicFrameLocks noGrp="1"/>
          </p:cNvGraphicFramePr>
          <p:nvPr>
            <p:ph idx="1"/>
            <p:extLst>
              <p:ext uri="{D42A27DB-BD31-4B8C-83A1-F6EECF244321}">
                <p14:modId xmlns:p14="http://schemas.microsoft.com/office/powerpoint/2010/main" val="332468701"/>
              </p:ext>
            </p:extLst>
          </p:nvPr>
        </p:nvGraphicFramePr>
        <p:xfrm>
          <a:off x="6715124" y="701040"/>
          <a:ext cx="5476876" cy="6156960"/>
        </p:xfrm>
        <a:graphic>
          <a:graphicData uri="http://schemas.openxmlformats.org/drawingml/2006/table">
            <a:tbl>
              <a:tblPr firstRow="1" bandRow="1">
                <a:tableStyleId>{7DF18680-E054-41AD-8BC1-D1AEF772440D}</a:tableStyleId>
              </a:tblPr>
              <a:tblGrid>
                <a:gridCol w="2738438">
                  <a:extLst>
                    <a:ext uri="{9D8B030D-6E8A-4147-A177-3AD203B41FA5}">
                      <a16:colId xmlns:a16="http://schemas.microsoft.com/office/drawing/2014/main" val="711037915"/>
                    </a:ext>
                  </a:extLst>
                </a:gridCol>
                <a:gridCol w="2738438">
                  <a:extLst>
                    <a:ext uri="{9D8B030D-6E8A-4147-A177-3AD203B41FA5}">
                      <a16:colId xmlns:a16="http://schemas.microsoft.com/office/drawing/2014/main" val="581636440"/>
                    </a:ext>
                  </a:extLst>
                </a:gridCol>
              </a:tblGrid>
              <a:tr h="210721">
                <a:tc>
                  <a:txBody>
                    <a:bodyPr/>
                    <a:lstStyle/>
                    <a:p>
                      <a:r>
                        <a:rPr lang="en-GB" sz="1400" dirty="0"/>
                        <a:t>OECD Principle</a:t>
                      </a:r>
                    </a:p>
                  </a:txBody>
                  <a:tcPr/>
                </a:tc>
                <a:tc>
                  <a:txBody>
                    <a:bodyPr/>
                    <a:lstStyle/>
                    <a:p>
                      <a:r>
                        <a:rPr lang="en-GB" sz="1400" dirty="0"/>
                        <a:t>Application</a:t>
                      </a:r>
                    </a:p>
                  </a:txBody>
                  <a:tcPr/>
                </a:tc>
                <a:extLst>
                  <a:ext uri="{0D108BD9-81ED-4DB2-BD59-A6C34878D82A}">
                    <a16:rowId xmlns:a16="http://schemas.microsoft.com/office/drawing/2014/main" val="585971740"/>
                  </a:ext>
                </a:extLst>
              </a:tr>
              <a:tr h="494045">
                <a:tc>
                  <a:txBody>
                    <a:bodyPr/>
                    <a:lstStyle/>
                    <a:p>
                      <a:r>
                        <a:rPr lang="en-GB" sz="1400" dirty="0"/>
                        <a:t>Collection Limitation</a:t>
                      </a:r>
                    </a:p>
                  </a:txBody>
                  <a:tcPr/>
                </a:tc>
                <a:tc>
                  <a:txBody>
                    <a:bodyPr/>
                    <a:lstStyle/>
                    <a:p>
                      <a:r>
                        <a:rPr lang="en-GB" sz="1400" dirty="0"/>
                        <a:t>The implementation of Emotion AI in Zoom meetings must not collect more data than intended in their terms of use</a:t>
                      </a:r>
                    </a:p>
                  </a:txBody>
                  <a:tcPr/>
                </a:tc>
                <a:extLst>
                  <a:ext uri="{0D108BD9-81ED-4DB2-BD59-A6C34878D82A}">
                    <a16:rowId xmlns:a16="http://schemas.microsoft.com/office/drawing/2014/main" val="2769250825"/>
                  </a:ext>
                </a:extLst>
              </a:tr>
              <a:tr h="459117">
                <a:tc>
                  <a:txBody>
                    <a:bodyPr/>
                    <a:lstStyle/>
                    <a:p>
                      <a:r>
                        <a:rPr lang="en-GB" sz="1400" dirty="0"/>
                        <a:t>Data Quality </a:t>
                      </a:r>
                    </a:p>
                  </a:txBody>
                  <a:tcPr/>
                </a:tc>
                <a:tc>
                  <a:txBody>
                    <a:bodyPr/>
                    <a:lstStyle/>
                    <a:p>
                      <a:r>
                        <a:rPr lang="en-GB" sz="1400" dirty="0"/>
                        <a:t>Data recorded must be accurate and fair according to use</a:t>
                      </a:r>
                    </a:p>
                  </a:txBody>
                  <a:tcPr/>
                </a:tc>
                <a:extLst>
                  <a:ext uri="{0D108BD9-81ED-4DB2-BD59-A6C34878D82A}">
                    <a16:rowId xmlns:a16="http://schemas.microsoft.com/office/drawing/2014/main" val="544911316"/>
                  </a:ext>
                </a:extLst>
              </a:tr>
              <a:tr h="361441">
                <a:tc>
                  <a:txBody>
                    <a:bodyPr/>
                    <a:lstStyle/>
                    <a:p>
                      <a:r>
                        <a:rPr lang="en-GB" sz="1400" dirty="0"/>
                        <a:t>Purpose specification </a:t>
                      </a:r>
                    </a:p>
                  </a:txBody>
                  <a:tcPr/>
                </a:tc>
                <a:tc>
                  <a:txBody>
                    <a:bodyPr/>
                    <a:lstStyle/>
                    <a:p>
                      <a:r>
                        <a:rPr lang="en-GB" sz="1400" dirty="0"/>
                        <a:t>The student must be informed and fully aware of what the data is being used for</a:t>
                      </a:r>
                    </a:p>
                  </a:txBody>
                  <a:tcPr/>
                </a:tc>
                <a:extLst>
                  <a:ext uri="{0D108BD9-81ED-4DB2-BD59-A6C34878D82A}">
                    <a16:rowId xmlns:a16="http://schemas.microsoft.com/office/drawing/2014/main" val="1077742297"/>
                  </a:ext>
                </a:extLst>
              </a:tr>
              <a:tr h="361441">
                <a:tc>
                  <a:txBody>
                    <a:bodyPr/>
                    <a:lstStyle/>
                    <a:p>
                      <a:r>
                        <a:rPr lang="en-GB" sz="1400" dirty="0"/>
                        <a:t>Security safeguards</a:t>
                      </a:r>
                    </a:p>
                  </a:txBody>
                  <a:tcPr/>
                </a:tc>
                <a:tc>
                  <a:txBody>
                    <a:bodyPr/>
                    <a:lstStyle/>
                    <a:p>
                      <a:r>
                        <a:rPr lang="en-GB" sz="1400" dirty="0"/>
                        <a:t>Emotion AI and Zoom software must secure the data collected</a:t>
                      </a:r>
                    </a:p>
                  </a:txBody>
                  <a:tcPr/>
                </a:tc>
                <a:extLst>
                  <a:ext uri="{0D108BD9-81ED-4DB2-BD59-A6C34878D82A}">
                    <a16:rowId xmlns:a16="http://schemas.microsoft.com/office/drawing/2014/main" val="2672157086"/>
                  </a:ext>
                </a:extLst>
              </a:tr>
              <a:tr h="516345">
                <a:tc>
                  <a:txBody>
                    <a:bodyPr/>
                    <a:lstStyle/>
                    <a:p>
                      <a:r>
                        <a:rPr lang="en-GB" sz="1400" dirty="0"/>
                        <a:t>Use limitation </a:t>
                      </a:r>
                    </a:p>
                  </a:txBody>
                  <a:tcPr/>
                </a:tc>
                <a:tc>
                  <a:txBody>
                    <a:bodyPr/>
                    <a:lstStyle/>
                    <a:p>
                      <a:r>
                        <a:rPr lang="en-GB" sz="1400" dirty="0"/>
                        <a:t>The data collected must not be used again after they have served what they are needed for</a:t>
                      </a:r>
                    </a:p>
                  </a:txBody>
                  <a:tcPr/>
                </a:tc>
                <a:extLst>
                  <a:ext uri="{0D108BD9-81ED-4DB2-BD59-A6C34878D82A}">
                    <a16:rowId xmlns:a16="http://schemas.microsoft.com/office/drawing/2014/main" val="2797252670"/>
                  </a:ext>
                </a:extLst>
              </a:tr>
              <a:tr h="494045">
                <a:tc>
                  <a:txBody>
                    <a:bodyPr/>
                    <a:lstStyle/>
                    <a:p>
                      <a:r>
                        <a:rPr lang="en-GB" sz="1400" dirty="0"/>
                        <a:t>Openness </a:t>
                      </a:r>
                    </a:p>
                  </a:txBody>
                  <a:tcPr/>
                </a:tc>
                <a:tc>
                  <a:txBody>
                    <a:bodyPr/>
                    <a:lstStyle/>
                    <a:p>
                      <a:r>
                        <a:rPr lang="en-GB" sz="1400" dirty="0"/>
                        <a:t>This is a field of concern to the students of how their information is being used for educational purposes</a:t>
                      </a:r>
                    </a:p>
                  </a:txBody>
                  <a:tcPr/>
                </a:tc>
                <a:extLst>
                  <a:ext uri="{0D108BD9-81ED-4DB2-BD59-A6C34878D82A}">
                    <a16:rowId xmlns:a16="http://schemas.microsoft.com/office/drawing/2014/main" val="1459952245"/>
                  </a:ext>
                </a:extLst>
              </a:tr>
              <a:tr h="484667">
                <a:tc>
                  <a:txBody>
                    <a:bodyPr/>
                    <a:lstStyle/>
                    <a:p>
                      <a:r>
                        <a:rPr lang="en-GB" sz="1400" dirty="0"/>
                        <a:t>Individual participation </a:t>
                      </a:r>
                    </a:p>
                  </a:txBody>
                  <a:tcPr/>
                </a:tc>
                <a:tc>
                  <a:txBody>
                    <a:bodyPr/>
                    <a:lstStyle/>
                    <a:p>
                      <a:r>
                        <a:rPr lang="en-GB" sz="1400" dirty="0"/>
                        <a:t>The student has the ability not to participate in being monitored for educational purposes</a:t>
                      </a:r>
                    </a:p>
                  </a:txBody>
                  <a:tcPr/>
                </a:tc>
                <a:extLst>
                  <a:ext uri="{0D108BD9-81ED-4DB2-BD59-A6C34878D82A}">
                    <a16:rowId xmlns:a16="http://schemas.microsoft.com/office/drawing/2014/main" val="2208068644"/>
                  </a:ext>
                </a:extLst>
              </a:tr>
              <a:tr h="494045">
                <a:tc>
                  <a:txBody>
                    <a:bodyPr/>
                    <a:lstStyle/>
                    <a:p>
                      <a:r>
                        <a:rPr lang="en-GB" sz="1400" dirty="0"/>
                        <a:t>Accountability </a:t>
                      </a:r>
                    </a:p>
                  </a:txBody>
                  <a:tcPr/>
                </a:tc>
                <a:tc>
                  <a:txBody>
                    <a:bodyPr/>
                    <a:lstStyle/>
                    <a:p>
                      <a:r>
                        <a:rPr lang="en-GB" sz="1400" dirty="0"/>
                        <a:t>Zoom and the University should be accountable for their actions in the use of Emotion AI</a:t>
                      </a:r>
                    </a:p>
                  </a:txBody>
                  <a:tcPr/>
                </a:tc>
                <a:extLst>
                  <a:ext uri="{0D108BD9-81ED-4DB2-BD59-A6C34878D82A}">
                    <a16:rowId xmlns:a16="http://schemas.microsoft.com/office/drawing/2014/main" val="1893326934"/>
                  </a:ext>
                </a:extLst>
              </a:tr>
            </a:tbl>
          </a:graphicData>
        </a:graphic>
      </p:graphicFrame>
      <p:graphicFrame>
        <p:nvGraphicFramePr>
          <p:cNvPr id="5" name="Table 4">
            <a:extLst>
              <a:ext uri="{FF2B5EF4-FFF2-40B4-BE49-F238E27FC236}">
                <a16:creationId xmlns:a16="http://schemas.microsoft.com/office/drawing/2014/main" id="{9BA659A6-F2C8-C449-BB1E-15E6F14F0025}"/>
              </a:ext>
            </a:extLst>
          </p:cNvPr>
          <p:cNvGraphicFramePr>
            <a:graphicFrameLocks noGrp="1"/>
          </p:cNvGraphicFramePr>
          <p:nvPr>
            <p:extLst>
              <p:ext uri="{D42A27DB-BD31-4B8C-83A1-F6EECF244321}">
                <p14:modId xmlns:p14="http://schemas.microsoft.com/office/powerpoint/2010/main" val="2446576685"/>
              </p:ext>
            </p:extLst>
          </p:nvPr>
        </p:nvGraphicFramePr>
        <p:xfrm>
          <a:off x="-1" y="1299452"/>
          <a:ext cx="5476875" cy="5558547"/>
        </p:xfrm>
        <a:graphic>
          <a:graphicData uri="http://schemas.openxmlformats.org/drawingml/2006/table">
            <a:tbl>
              <a:tblPr firstRow="1" bandRow="1">
                <a:tableStyleId>{69CF1AB2-1976-4502-BF36-3FF5EA218861}</a:tableStyleId>
              </a:tblPr>
              <a:tblGrid>
                <a:gridCol w="1061608">
                  <a:extLst>
                    <a:ext uri="{9D8B030D-6E8A-4147-A177-3AD203B41FA5}">
                      <a16:colId xmlns:a16="http://schemas.microsoft.com/office/drawing/2014/main" val="2659746023"/>
                    </a:ext>
                  </a:extLst>
                </a:gridCol>
                <a:gridCol w="1921960">
                  <a:extLst>
                    <a:ext uri="{9D8B030D-6E8A-4147-A177-3AD203B41FA5}">
                      <a16:colId xmlns:a16="http://schemas.microsoft.com/office/drawing/2014/main" val="2534465905"/>
                    </a:ext>
                  </a:extLst>
                </a:gridCol>
                <a:gridCol w="2493307">
                  <a:extLst>
                    <a:ext uri="{9D8B030D-6E8A-4147-A177-3AD203B41FA5}">
                      <a16:colId xmlns:a16="http://schemas.microsoft.com/office/drawing/2014/main" val="1753126120"/>
                    </a:ext>
                  </a:extLst>
                </a:gridCol>
              </a:tblGrid>
              <a:tr h="728393">
                <a:tc>
                  <a:txBody>
                    <a:bodyPr/>
                    <a:lstStyle/>
                    <a:p>
                      <a:r>
                        <a:rPr lang="en-GB" sz="1200" dirty="0"/>
                        <a:t>Stakeholder Analysis</a:t>
                      </a:r>
                    </a:p>
                  </a:txBody>
                  <a:tcPr/>
                </a:tc>
                <a:tc>
                  <a:txBody>
                    <a:bodyPr/>
                    <a:lstStyle/>
                    <a:p>
                      <a:r>
                        <a:rPr lang="en-GB" sz="1200" dirty="0"/>
                        <a:t>Issue</a:t>
                      </a:r>
                    </a:p>
                  </a:txBody>
                  <a:tcPr/>
                </a:tc>
                <a:tc>
                  <a:txBody>
                    <a:bodyPr/>
                    <a:lstStyle/>
                    <a:p>
                      <a:r>
                        <a:rPr lang="en-GB" sz="1200" dirty="0"/>
                        <a:t>Comment</a:t>
                      </a:r>
                    </a:p>
                  </a:txBody>
                  <a:tcPr/>
                </a:tc>
                <a:extLst>
                  <a:ext uri="{0D108BD9-81ED-4DB2-BD59-A6C34878D82A}">
                    <a16:rowId xmlns:a16="http://schemas.microsoft.com/office/drawing/2014/main" val="3575536569"/>
                  </a:ext>
                </a:extLst>
              </a:tr>
              <a:tr h="2476536">
                <a:tc>
                  <a:txBody>
                    <a:bodyPr/>
                    <a:lstStyle/>
                    <a:p>
                      <a:r>
                        <a:rPr lang="en-GB" sz="1200" dirty="0"/>
                        <a:t>Consumer (Student) </a:t>
                      </a:r>
                    </a:p>
                  </a:txBody>
                  <a:tcPr/>
                </a:tc>
                <a:tc>
                  <a:txBody>
                    <a:bodyPr/>
                    <a:lstStyle/>
                    <a:p>
                      <a:r>
                        <a:rPr lang="en-GB" sz="1200" dirty="0"/>
                        <a:t>Privacy</a:t>
                      </a:r>
                    </a:p>
                  </a:txBody>
                  <a:tcPr/>
                </a:tc>
                <a:tc>
                  <a:txBody>
                    <a:bodyPr/>
                    <a:lstStyle/>
                    <a:p>
                      <a:r>
                        <a:rPr lang="en-GB" sz="1200" dirty="0"/>
                        <a:t>Some students may prefer not to be monitored. Students to have a certain extent might a have negative impact on their performance and they would feel that they are being monitored throughout the whole lecture and would lead on not focusing on the actual lecture</a:t>
                      </a:r>
                    </a:p>
                  </a:txBody>
                  <a:tcPr/>
                </a:tc>
                <a:extLst>
                  <a:ext uri="{0D108BD9-81ED-4DB2-BD59-A6C34878D82A}">
                    <a16:rowId xmlns:a16="http://schemas.microsoft.com/office/drawing/2014/main" val="2676162427"/>
                  </a:ext>
                </a:extLst>
              </a:tr>
              <a:tr h="1042511">
                <a:tc>
                  <a:txBody>
                    <a:bodyPr/>
                    <a:lstStyle/>
                    <a:p>
                      <a:r>
                        <a:rPr lang="en-GB" sz="1200" dirty="0"/>
                        <a:t>Vendor</a:t>
                      </a:r>
                    </a:p>
                  </a:txBody>
                  <a:tcPr/>
                </a:tc>
                <a:tc>
                  <a:txBody>
                    <a:bodyPr/>
                    <a:lstStyle/>
                    <a:p>
                      <a:r>
                        <a:rPr lang="en-GB" sz="1200" dirty="0"/>
                        <a:t>Viability </a:t>
                      </a:r>
                    </a:p>
                  </a:txBody>
                  <a:tcPr/>
                </a:tc>
                <a:tc>
                  <a:txBody>
                    <a:bodyPr/>
                    <a:lstStyle/>
                    <a:p>
                      <a:r>
                        <a:rPr lang="en-GB" sz="1200" dirty="0"/>
                        <a:t>The viability of implementing emotion AI in Zoom meetings is currently low as Emotion AI needs a lot of high-end technologies to be embedded within Zoom</a:t>
                      </a:r>
                    </a:p>
                  </a:txBody>
                  <a:tcPr/>
                </a:tc>
                <a:extLst>
                  <a:ext uri="{0D108BD9-81ED-4DB2-BD59-A6C34878D82A}">
                    <a16:rowId xmlns:a16="http://schemas.microsoft.com/office/drawing/2014/main" val="1671217975"/>
                  </a:ext>
                </a:extLst>
              </a:tr>
              <a:tr h="1311107">
                <a:tc>
                  <a:txBody>
                    <a:bodyPr/>
                    <a:lstStyle/>
                    <a:p>
                      <a:r>
                        <a:rPr lang="en-GB" sz="1200" kern="1200" dirty="0">
                          <a:solidFill>
                            <a:schemeClr val="dk1"/>
                          </a:solidFill>
                        </a:rPr>
                        <a:t>Society</a:t>
                      </a:r>
                      <a:endParaRPr lang="en-GB" sz="1200" kern="1200" dirty="0">
                        <a:solidFill>
                          <a:schemeClr val="dk1"/>
                        </a:solidFill>
                        <a:latin typeface="+mn-lt"/>
                        <a:ea typeface="+mn-ea"/>
                        <a:cs typeface="+mn-cs"/>
                      </a:endParaRPr>
                    </a:p>
                  </a:txBody>
                  <a:tcPr/>
                </a:tc>
                <a:tc>
                  <a:txBody>
                    <a:bodyPr/>
                    <a:lstStyle/>
                    <a:p>
                      <a:r>
                        <a:rPr lang="en-GB" sz="1200" kern="1200" dirty="0">
                          <a:solidFill>
                            <a:schemeClr val="dk1"/>
                          </a:solidFill>
                        </a:rPr>
                        <a:t>Legal and moral</a:t>
                      </a:r>
                      <a:endParaRPr lang="en-GB" sz="1200" kern="1200" dirty="0">
                        <a:solidFill>
                          <a:schemeClr val="dk1"/>
                        </a:solidFill>
                        <a:latin typeface="+mn-lt"/>
                        <a:ea typeface="+mn-ea"/>
                        <a:cs typeface="+mn-cs"/>
                      </a:endParaRPr>
                    </a:p>
                  </a:txBody>
                  <a:tcPr/>
                </a:tc>
                <a:tc>
                  <a:txBody>
                    <a:bodyPr/>
                    <a:lstStyle/>
                    <a:p>
                      <a:r>
                        <a:rPr lang="en-GB" sz="1200" kern="1200" dirty="0">
                          <a:solidFill>
                            <a:schemeClr val="dk1"/>
                          </a:solidFill>
                        </a:rPr>
                        <a:t>Legislation of using Emotion AI in these circumstances might be difficult and is considered not a priority </a:t>
                      </a:r>
                      <a:endParaRPr lang="en-GB" sz="1200" kern="1200" dirty="0">
                        <a:solidFill>
                          <a:schemeClr val="dk1"/>
                        </a:solidFill>
                        <a:latin typeface="+mn-lt"/>
                        <a:ea typeface="+mn-ea"/>
                        <a:cs typeface="+mn-cs"/>
                      </a:endParaRPr>
                    </a:p>
                  </a:txBody>
                  <a:tcPr/>
                </a:tc>
                <a:extLst>
                  <a:ext uri="{0D108BD9-81ED-4DB2-BD59-A6C34878D82A}">
                    <a16:rowId xmlns:a16="http://schemas.microsoft.com/office/drawing/2014/main" val="1624033208"/>
                  </a:ext>
                </a:extLst>
              </a:tr>
            </a:tbl>
          </a:graphicData>
        </a:graphic>
      </p:graphicFrame>
    </p:spTree>
    <p:extLst>
      <p:ext uri="{BB962C8B-B14F-4D97-AF65-F5344CB8AC3E}">
        <p14:creationId xmlns:p14="http://schemas.microsoft.com/office/powerpoint/2010/main" val="99373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1854</Words>
  <Application>Microsoft Macintosh PowerPoint</Application>
  <PresentationFormat>Widescreen</PresentationFormat>
  <Paragraphs>125</Paragraphs>
  <Slides>11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University of Portsmouth implements the use of Emotion AI in Zoom meetings to draw a better judgement on the students’ understanding</vt:lpstr>
      <vt:lpstr>Introduction to the University of Portsmouth</vt:lpstr>
      <vt:lpstr>Introduction to Emotion AI (Artificial Intelligence)</vt:lpstr>
      <vt:lpstr>Zoom &amp; Emotion AI</vt:lpstr>
      <vt:lpstr>Emotion AI implemented in Zoom meetings</vt:lpstr>
      <vt:lpstr>Gartner: Anticipated Future Development</vt:lpstr>
      <vt:lpstr>The value of using Emotion AI in Zoom meetings</vt:lpstr>
      <vt:lpstr>Sustainability, Ethical considerations and Risks</vt:lpstr>
      <vt:lpstr>Sustainability, Ethical considerations and Risks</vt:lpstr>
      <vt:lpstr>Conclusion: The mass adoption of Emotion AI</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of Portsmouth implements the use of Emotion AI in Zoom meetings to draw a better judgement on the students’ understanding</dc:title>
  <dc:creator>Mohammad  Hakki</dc:creator>
  <cp:lastModifiedBy>Mohammad  Hakki</cp:lastModifiedBy>
  <cp:revision>11</cp:revision>
  <dcterms:created xsi:type="dcterms:W3CDTF">2020-11-22T20:34:10Z</dcterms:created>
  <dcterms:modified xsi:type="dcterms:W3CDTF">2020-12-25T18:28:13Z</dcterms:modified>
</cp:coreProperties>
</file>