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12"/>
    <a:srgbClr val="F60000"/>
    <a:srgbClr val="1DA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6E57C-BEE9-43DD-A1A9-64E45B33B1E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s-ES"/>
        </a:p>
      </dgm:t>
    </dgm:pt>
    <dgm:pt modelId="{8F8A8C6B-5F6E-4E67-8A42-825679BB975E}">
      <dgm:prSet phldrT="[Texto]"/>
      <dgm:spPr>
        <a:solidFill>
          <a:schemeClr val="bg1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es-ES" dirty="0"/>
            <a:t>La duda filosófica</a:t>
          </a:r>
        </a:p>
      </dgm:t>
    </dgm:pt>
    <dgm:pt modelId="{AC28D5CF-EFEA-459B-A7F5-167F65207699}" type="parTrans" cxnId="{D7F82F4D-D27B-46F2-979C-6A6A3EE35405}">
      <dgm:prSet/>
      <dgm:spPr/>
      <dgm:t>
        <a:bodyPr/>
        <a:lstStyle/>
        <a:p>
          <a:pPr algn="ctr"/>
          <a:endParaRPr lang="es-ES"/>
        </a:p>
      </dgm:t>
    </dgm:pt>
    <dgm:pt modelId="{5910584F-3376-4E29-8F14-1408AF615320}" type="sibTrans" cxnId="{D7F82F4D-D27B-46F2-979C-6A6A3EE35405}">
      <dgm:prSet/>
      <dgm:spPr/>
      <dgm:t>
        <a:bodyPr/>
        <a:lstStyle/>
        <a:p>
          <a:pPr algn="ctr"/>
          <a:endParaRPr lang="es-ES"/>
        </a:p>
      </dgm:t>
    </dgm:pt>
    <dgm:pt modelId="{BDD17DD2-6904-4F19-A04C-7F5B2840B544}">
      <dgm:prSet phldrT="[Texto]" custT="1"/>
      <dgm:spPr>
        <a:solidFill>
          <a:srgbClr val="AE1212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s-ES" sz="2400" dirty="0">
              <a:latin typeface="Bauhaus 93" panose="04030905020B02020C02" pitchFamily="82" charset="0"/>
            </a:rPr>
            <a:t>La regla de la evidencia. </a:t>
          </a: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Aceptar como verdadero sólo aquello que se presente claramente y se pueda resolver por la intuición.</a:t>
          </a:r>
          <a:endParaRPr lang="es-ES" sz="3400" dirty="0">
            <a:latin typeface="Bauhaus 93" panose="04030905020B02020C02" pitchFamily="82" charset="0"/>
          </a:endParaRPr>
        </a:p>
      </dgm:t>
    </dgm:pt>
    <dgm:pt modelId="{64567965-6FDE-414C-8C75-397C7356C3CA}" type="parTrans" cxnId="{AAA9A5B2-62E5-4C77-867A-687D716BD561}">
      <dgm:prSet/>
      <dgm:spPr/>
      <dgm:t>
        <a:bodyPr/>
        <a:lstStyle/>
        <a:p>
          <a:pPr algn="ctr"/>
          <a:endParaRPr lang="es-ES"/>
        </a:p>
      </dgm:t>
    </dgm:pt>
    <dgm:pt modelId="{A52F1C96-1EC3-430C-B1FC-4D024001AC25}" type="sibTrans" cxnId="{AAA9A5B2-62E5-4C77-867A-687D716BD561}">
      <dgm:prSet/>
      <dgm:spPr/>
      <dgm:t>
        <a:bodyPr/>
        <a:lstStyle/>
        <a:p>
          <a:pPr algn="ctr"/>
          <a:endParaRPr lang="es-ES"/>
        </a:p>
      </dgm:t>
    </dgm:pt>
    <dgm:pt modelId="{99FC9A34-C935-4446-9739-16580650139E}">
      <dgm:prSet phldrT="[Texto]" custT="1"/>
      <dgm:spPr>
        <a:solidFill>
          <a:srgbClr val="1DAA06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s-ES" sz="2400" dirty="0">
              <a:latin typeface="Bauhaus 93" panose="04030905020B02020C02" pitchFamily="82" charset="0"/>
            </a:rPr>
            <a:t>La regla del análisis. </a:t>
          </a:r>
          <a:r>
            <a:rPr lang="es-ES" sz="2400" dirty="0">
              <a:latin typeface="Arial" panose="020B0604020202020204" pitchFamily="34" charset="0"/>
              <a:cs typeface="Arial" panose="020B0604020202020204" pitchFamily="34" charset="0"/>
            </a:rPr>
            <a:t>Dividir los argumentos en partes tan simples como sea posible.</a:t>
          </a:r>
          <a:endParaRPr lang="es-ES" sz="2400" dirty="0"/>
        </a:p>
      </dgm:t>
    </dgm:pt>
    <dgm:pt modelId="{E650F2B7-58DC-460E-94EC-96C76ADDB1F9}" type="parTrans" cxnId="{80186F44-11CE-414E-9910-D4A9786129E5}">
      <dgm:prSet/>
      <dgm:spPr/>
      <dgm:t>
        <a:bodyPr/>
        <a:lstStyle/>
        <a:p>
          <a:pPr algn="ctr"/>
          <a:endParaRPr lang="es-ES"/>
        </a:p>
      </dgm:t>
    </dgm:pt>
    <dgm:pt modelId="{575BBA68-4B7C-4889-8D87-18C166AEA056}" type="sibTrans" cxnId="{80186F44-11CE-414E-9910-D4A9786129E5}">
      <dgm:prSet/>
      <dgm:spPr/>
      <dgm:t>
        <a:bodyPr/>
        <a:lstStyle/>
        <a:p>
          <a:pPr algn="ctr"/>
          <a:endParaRPr lang="es-ES"/>
        </a:p>
      </dgm:t>
    </dgm:pt>
    <dgm:pt modelId="{2DEE716F-8834-4903-8A28-99A8C23F0B02}">
      <dgm:prSet phldrT="[Texto]" custT="1"/>
      <dgm:spPr>
        <a:solidFill>
          <a:srgbClr val="00B0F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s-ES" sz="2400" dirty="0">
              <a:latin typeface="Bauhaus 93" panose="04030905020B02020C02" pitchFamily="82" charset="0"/>
            </a:rPr>
            <a:t>La regla de la síntesis. </a:t>
          </a: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Proceder con el orden</a:t>
          </a:r>
          <a:r>
            <a:rPr lang="es-ES" sz="2400" dirty="0">
              <a:latin typeface="Bauhaus 93" panose="04030905020B02020C02" pitchFamily="82" charset="0"/>
            </a:rPr>
            <a:t> </a:t>
          </a: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de nuestros pensamientos y lógica.</a:t>
          </a:r>
          <a:endParaRPr lang="es-ES" sz="2400" dirty="0"/>
        </a:p>
      </dgm:t>
    </dgm:pt>
    <dgm:pt modelId="{BE76AAC7-0CF1-4F28-952B-419218FC8BD4}" type="parTrans" cxnId="{E90CECAB-3581-476A-A4F6-49D3D4E631BA}">
      <dgm:prSet/>
      <dgm:spPr/>
      <dgm:t>
        <a:bodyPr/>
        <a:lstStyle/>
        <a:p>
          <a:pPr algn="ctr"/>
          <a:endParaRPr lang="es-ES"/>
        </a:p>
      </dgm:t>
    </dgm:pt>
    <dgm:pt modelId="{64441F0C-9301-44C4-B346-BA2F54E594FE}" type="sibTrans" cxnId="{E90CECAB-3581-476A-A4F6-49D3D4E631BA}">
      <dgm:prSet/>
      <dgm:spPr/>
      <dgm:t>
        <a:bodyPr/>
        <a:lstStyle/>
        <a:p>
          <a:pPr algn="ctr"/>
          <a:endParaRPr lang="es-ES"/>
        </a:p>
      </dgm:t>
    </dgm:pt>
    <dgm:pt modelId="{342AAF08-372C-4B2E-936E-7EF5254073E8}">
      <dgm:prSet phldrT="[Texto]" custT="1"/>
      <dgm:spPr>
        <a:solidFill>
          <a:srgbClr val="FFC0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s-ES" sz="2400" dirty="0">
              <a:latin typeface="Bauhaus 93" panose="04030905020B02020C02" pitchFamily="82" charset="0"/>
            </a:rPr>
            <a:t>La regla de la enumeración. </a:t>
          </a:r>
          <a:r>
            <a:rPr lang="es-ES" sz="2000" dirty="0">
              <a:latin typeface="Arial" panose="020B0604020202020204" pitchFamily="34" charset="0"/>
              <a:cs typeface="Arial" panose="020B0604020202020204" pitchFamily="34" charset="0"/>
            </a:rPr>
            <a:t>Revisar que no se haya omitido </a:t>
          </a:r>
          <a:r>
            <a:rPr lang="es-ES" sz="2000">
              <a:latin typeface="Arial" panose="020B0604020202020204" pitchFamily="34" charset="0"/>
              <a:cs typeface="Arial" panose="020B0604020202020204" pitchFamily="34" charset="0"/>
            </a:rPr>
            <a:t>ningún paso.</a:t>
          </a:r>
          <a:endParaRPr lang="es-ES" sz="2400" dirty="0"/>
        </a:p>
      </dgm:t>
    </dgm:pt>
    <dgm:pt modelId="{A0FB4A66-327A-4899-8AE5-7C8B2BD97929}" type="parTrans" cxnId="{0792CA2D-2415-4C02-BEA5-B3977F7FB2BA}">
      <dgm:prSet/>
      <dgm:spPr/>
      <dgm:t>
        <a:bodyPr/>
        <a:lstStyle/>
        <a:p>
          <a:pPr algn="ctr"/>
          <a:endParaRPr lang="es-ES"/>
        </a:p>
      </dgm:t>
    </dgm:pt>
    <dgm:pt modelId="{8059A9C8-4263-4899-A202-2C83872F9169}" type="sibTrans" cxnId="{0792CA2D-2415-4C02-BEA5-B3977F7FB2BA}">
      <dgm:prSet/>
      <dgm:spPr/>
      <dgm:t>
        <a:bodyPr/>
        <a:lstStyle/>
        <a:p>
          <a:pPr algn="ctr"/>
          <a:endParaRPr lang="es-ES"/>
        </a:p>
      </dgm:t>
    </dgm:pt>
    <dgm:pt modelId="{8B7DB6C4-476E-45A9-80FC-EF65C7167D6E}" type="pres">
      <dgm:prSet presAssocID="{D1B6E57C-BEE9-43DD-A1A9-64E45B33B1E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CB6B3F-C586-4532-AC05-1276664755E5}" type="pres">
      <dgm:prSet presAssocID="{D1B6E57C-BEE9-43DD-A1A9-64E45B33B1E2}" presName="matrix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01570ED-88AA-4932-A8EA-7F0FBBC55A57}" type="pres">
      <dgm:prSet presAssocID="{D1B6E57C-BEE9-43DD-A1A9-64E45B33B1E2}" presName="tile1" presStyleLbl="node1" presStyleIdx="0" presStyleCnt="4" custLinFactNeighborX="-28885" custLinFactNeighborY="-18243"/>
      <dgm:spPr/>
    </dgm:pt>
    <dgm:pt modelId="{09854863-CA70-43A0-8BF4-DADE2DD4BE97}" type="pres">
      <dgm:prSet presAssocID="{D1B6E57C-BEE9-43DD-A1A9-64E45B33B1E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CB8B32-8A49-45DE-B065-0E0BA61A5774}" type="pres">
      <dgm:prSet presAssocID="{D1B6E57C-BEE9-43DD-A1A9-64E45B33B1E2}" presName="tile2" presStyleLbl="node1" presStyleIdx="1" presStyleCnt="4"/>
      <dgm:spPr/>
    </dgm:pt>
    <dgm:pt modelId="{160CFEFD-A705-455F-BEFF-A40D5143AB78}" type="pres">
      <dgm:prSet presAssocID="{D1B6E57C-BEE9-43DD-A1A9-64E45B33B1E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B9A190A-438D-4B95-86A6-AA7E78697802}" type="pres">
      <dgm:prSet presAssocID="{D1B6E57C-BEE9-43DD-A1A9-64E45B33B1E2}" presName="tile3" presStyleLbl="node1" presStyleIdx="2" presStyleCnt="4"/>
      <dgm:spPr/>
    </dgm:pt>
    <dgm:pt modelId="{BD1FF97F-E446-44CA-A70F-216B7E32F789}" type="pres">
      <dgm:prSet presAssocID="{D1B6E57C-BEE9-43DD-A1A9-64E45B33B1E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DC68CA-9EC3-4061-88EC-F361D5418687}" type="pres">
      <dgm:prSet presAssocID="{D1B6E57C-BEE9-43DD-A1A9-64E45B33B1E2}" presName="tile4" presStyleLbl="node1" presStyleIdx="3" presStyleCnt="4" custLinFactNeighborY="0"/>
      <dgm:spPr/>
    </dgm:pt>
    <dgm:pt modelId="{77228448-4F2A-4A96-8736-A2DC1388EE5C}" type="pres">
      <dgm:prSet presAssocID="{D1B6E57C-BEE9-43DD-A1A9-64E45B33B1E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BA4751-7B66-4D77-90D3-099628C6B9D1}" type="pres">
      <dgm:prSet presAssocID="{D1B6E57C-BEE9-43DD-A1A9-64E45B33B1E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792CA2D-2415-4C02-BEA5-B3977F7FB2BA}" srcId="{8F8A8C6B-5F6E-4E67-8A42-825679BB975E}" destId="{342AAF08-372C-4B2E-936E-7EF5254073E8}" srcOrd="3" destOrd="0" parTransId="{A0FB4A66-327A-4899-8AE5-7C8B2BD97929}" sibTransId="{8059A9C8-4263-4899-A202-2C83872F9169}"/>
    <dgm:cxn modelId="{A3255A5C-47F9-45D5-89E7-0890C42625DA}" type="presOf" srcId="{8F8A8C6B-5F6E-4E67-8A42-825679BB975E}" destId="{23BA4751-7B66-4D77-90D3-099628C6B9D1}" srcOrd="0" destOrd="0" presId="urn:microsoft.com/office/officeart/2005/8/layout/matrix1"/>
    <dgm:cxn modelId="{80186F44-11CE-414E-9910-D4A9786129E5}" srcId="{8F8A8C6B-5F6E-4E67-8A42-825679BB975E}" destId="{99FC9A34-C935-4446-9739-16580650139E}" srcOrd="1" destOrd="0" parTransId="{E650F2B7-58DC-460E-94EC-96C76ADDB1F9}" sibTransId="{575BBA68-4B7C-4889-8D87-18C166AEA056}"/>
    <dgm:cxn modelId="{D7F82F4D-D27B-46F2-979C-6A6A3EE35405}" srcId="{D1B6E57C-BEE9-43DD-A1A9-64E45B33B1E2}" destId="{8F8A8C6B-5F6E-4E67-8A42-825679BB975E}" srcOrd="0" destOrd="0" parTransId="{AC28D5CF-EFEA-459B-A7F5-167F65207699}" sibTransId="{5910584F-3376-4E29-8F14-1408AF615320}"/>
    <dgm:cxn modelId="{DD3E6C6D-6994-454D-8AD2-3F6EA02AC8FA}" type="presOf" srcId="{D1B6E57C-BEE9-43DD-A1A9-64E45B33B1E2}" destId="{8B7DB6C4-476E-45A9-80FC-EF65C7167D6E}" srcOrd="0" destOrd="0" presId="urn:microsoft.com/office/officeart/2005/8/layout/matrix1"/>
    <dgm:cxn modelId="{248C157B-C6B2-47FB-BB72-66F04507689A}" type="presOf" srcId="{BDD17DD2-6904-4F19-A04C-7F5B2840B544}" destId="{D01570ED-88AA-4932-A8EA-7F0FBBC55A57}" srcOrd="0" destOrd="0" presId="urn:microsoft.com/office/officeart/2005/8/layout/matrix1"/>
    <dgm:cxn modelId="{71C07B7D-3AC9-402E-8E90-880F8CC609D6}" type="presOf" srcId="{342AAF08-372C-4B2E-936E-7EF5254073E8}" destId="{77228448-4F2A-4A96-8736-A2DC1388EE5C}" srcOrd="1" destOrd="0" presId="urn:microsoft.com/office/officeart/2005/8/layout/matrix1"/>
    <dgm:cxn modelId="{24AAA17D-1ECD-4A79-9E48-F00A03553EB6}" type="presOf" srcId="{2DEE716F-8834-4903-8A28-99A8C23F0B02}" destId="{FB9A190A-438D-4B95-86A6-AA7E78697802}" srcOrd="0" destOrd="0" presId="urn:microsoft.com/office/officeart/2005/8/layout/matrix1"/>
    <dgm:cxn modelId="{64806D9C-E862-4DF6-8C1D-3FD9140E7066}" type="presOf" srcId="{342AAF08-372C-4B2E-936E-7EF5254073E8}" destId="{B6DC68CA-9EC3-4061-88EC-F361D5418687}" srcOrd="0" destOrd="0" presId="urn:microsoft.com/office/officeart/2005/8/layout/matrix1"/>
    <dgm:cxn modelId="{E90CECAB-3581-476A-A4F6-49D3D4E631BA}" srcId="{8F8A8C6B-5F6E-4E67-8A42-825679BB975E}" destId="{2DEE716F-8834-4903-8A28-99A8C23F0B02}" srcOrd="2" destOrd="0" parTransId="{BE76AAC7-0CF1-4F28-952B-419218FC8BD4}" sibTransId="{64441F0C-9301-44C4-B346-BA2F54E594FE}"/>
    <dgm:cxn modelId="{AAA9A5B2-62E5-4C77-867A-687D716BD561}" srcId="{8F8A8C6B-5F6E-4E67-8A42-825679BB975E}" destId="{BDD17DD2-6904-4F19-A04C-7F5B2840B544}" srcOrd="0" destOrd="0" parTransId="{64567965-6FDE-414C-8C75-397C7356C3CA}" sibTransId="{A52F1C96-1EC3-430C-B1FC-4D024001AC25}"/>
    <dgm:cxn modelId="{5F8B41B6-74EE-4E00-89BE-A9C83739EAA7}" type="presOf" srcId="{BDD17DD2-6904-4F19-A04C-7F5B2840B544}" destId="{09854863-CA70-43A0-8BF4-DADE2DD4BE97}" srcOrd="1" destOrd="0" presId="urn:microsoft.com/office/officeart/2005/8/layout/matrix1"/>
    <dgm:cxn modelId="{F89E97B8-D411-4832-97A7-81BE50883264}" type="presOf" srcId="{99FC9A34-C935-4446-9739-16580650139E}" destId="{FDCB8B32-8A49-45DE-B065-0E0BA61A5774}" srcOrd="0" destOrd="0" presId="urn:microsoft.com/office/officeart/2005/8/layout/matrix1"/>
    <dgm:cxn modelId="{28C987FB-E08E-45AF-B624-C24DBCA71DA6}" type="presOf" srcId="{2DEE716F-8834-4903-8A28-99A8C23F0B02}" destId="{BD1FF97F-E446-44CA-A70F-216B7E32F789}" srcOrd="1" destOrd="0" presId="urn:microsoft.com/office/officeart/2005/8/layout/matrix1"/>
    <dgm:cxn modelId="{C85235FE-DE4B-4D94-A7E9-EAD3CDA9B019}" type="presOf" srcId="{99FC9A34-C935-4446-9739-16580650139E}" destId="{160CFEFD-A705-455F-BEFF-A40D5143AB78}" srcOrd="1" destOrd="0" presId="urn:microsoft.com/office/officeart/2005/8/layout/matrix1"/>
    <dgm:cxn modelId="{C4DAA4AA-6A79-4FD9-91C7-C04F783BA198}" type="presParOf" srcId="{8B7DB6C4-476E-45A9-80FC-EF65C7167D6E}" destId="{DBCB6B3F-C586-4532-AC05-1276664755E5}" srcOrd="0" destOrd="0" presId="urn:microsoft.com/office/officeart/2005/8/layout/matrix1"/>
    <dgm:cxn modelId="{028BEB1C-3A34-4981-86ED-CCADDD822367}" type="presParOf" srcId="{DBCB6B3F-C586-4532-AC05-1276664755E5}" destId="{D01570ED-88AA-4932-A8EA-7F0FBBC55A57}" srcOrd="0" destOrd="0" presId="urn:microsoft.com/office/officeart/2005/8/layout/matrix1"/>
    <dgm:cxn modelId="{B6613060-65A3-4ADC-9F0E-FE8DEA3D5484}" type="presParOf" srcId="{DBCB6B3F-C586-4532-AC05-1276664755E5}" destId="{09854863-CA70-43A0-8BF4-DADE2DD4BE97}" srcOrd="1" destOrd="0" presId="urn:microsoft.com/office/officeart/2005/8/layout/matrix1"/>
    <dgm:cxn modelId="{D7F3D58C-889E-4145-B558-E7F85C86953D}" type="presParOf" srcId="{DBCB6B3F-C586-4532-AC05-1276664755E5}" destId="{FDCB8B32-8A49-45DE-B065-0E0BA61A5774}" srcOrd="2" destOrd="0" presId="urn:microsoft.com/office/officeart/2005/8/layout/matrix1"/>
    <dgm:cxn modelId="{4EDDC56D-09EF-40A1-86F4-6104ABA9E73C}" type="presParOf" srcId="{DBCB6B3F-C586-4532-AC05-1276664755E5}" destId="{160CFEFD-A705-455F-BEFF-A40D5143AB78}" srcOrd="3" destOrd="0" presId="urn:microsoft.com/office/officeart/2005/8/layout/matrix1"/>
    <dgm:cxn modelId="{08704D95-3E04-4510-8CF3-C703D0CD246E}" type="presParOf" srcId="{DBCB6B3F-C586-4532-AC05-1276664755E5}" destId="{FB9A190A-438D-4B95-86A6-AA7E78697802}" srcOrd="4" destOrd="0" presId="urn:microsoft.com/office/officeart/2005/8/layout/matrix1"/>
    <dgm:cxn modelId="{18CD7246-A627-4542-BEEB-A04B6DFEA116}" type="presParOf" srcId="{DBCB6B3F-C586-4532-AC05-1276664755E5}" destId="{BD1FF97F-E446-44CA-A70F-216B7E32F789}" srcOrd="5" destOrd="0" presId="urn:microsoft.com/office/officeart/2005/8/layout/matrix1"/>
    <dgm:cxn modelId="{56107769-1DA2-4948-BB4A-268C3AB6B62F}" type="presParOf" srcId="{DBCB6B3F-C586-4532-AC05-1276664755E5}" destId="{B6DC68CA-9EC3-4061-88EC-F361D5418687}" srcOrd="6" destOrd="0" presId="urn:microsoft.com/office/officeart/2005/8/layout/matrix1"/>
    <dgm:cxn modelId="{39C36D23-3943-4B85-B558-C62C966B0C6D}" type="presParOf" srcId="{DBCB6B3F-C586-4532-AC05-1276664755E5}" destId="{77228448-4F2A-4A96-8736-A2DC1388EE5C}" srcOrd="7" destOrd="0" presId="urn:microsoft.com/office/officeart/2005/8/layout/matrix1"/>
    <dgm:cxn modelId="{62D09B7A-DE3F-4045-80D7-0EEE0DBD9697}" type="presParOf" srcId="{8B7DB6C4-476E-45A9-80FC-EF65C7167D6E}" destId="{23BA4751-7B66-4D77-90D3-099628C6B9D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70ED-88AA-4932-A8EA-7F0FBBC55A57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rgbClr val="AE1212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Bauhaus 93" panose="04030905020B02020C02" pitchFamily="82" charset="0"/>
            </a:rPr>
            <a:t>La regla de la evidencia. 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Aceptar como verdadero sólo aquello que se presente claramente y se pueda resolver por la intuición.</a:t>
          </a:r>
          <a:endParaRPr lang="es-ES" sz="3400" kern="1200" dirty="0">
            <a:latin typeface="Bauhaus 93" panose="04030905020B02020C02" pitchFamily="82" charset="0"/>
          </a:endParaRPr>
        </a:p>
      </dsp:txBody>
      <dsp:txXfrm rot="5400000">
        <a:off x="-1" y="1"/>
        <a:ext cx="4064000" cy="2032000"/>
      </dsp:txXfrm>
    </dsp:sp>
    <dsp:sp modelId="{FDCB8B32-8A49-45DE-B065-0E0BA61A5774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rgbClr val="1DAA06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Bauhaus 93" panose="04030905020B02020C02" pitchFamily="82" charset="0"/>
            </a:rPr>
            <a:t>La regla del análisis. </a:t>
          </a:r>
          <a:r>
            <a:rPr lang="es-ES" sz="2400" kern="1200" dirty="0">
              <a:latin typeface="Arial" panose="020B0604020202020204" pitchFamily="34" charset="0"/>
              <a:cs typeface="Arial" panose="020B0604020202020204" pitchFamily="34" charset="0"/>
            </a:rPr>
            <a:t>Dividir los argumentos en partes tan simples como sea posible.</a:t>
          </a:r>
          <a:endParaRPr lang="es-ES" sz="2400" kern="1200" dirty="0"/>
        </a:p>
      </dsp:txBody>
      <dsp:txXfrm>
        <a:off x="4064000" y="0"/>
        <a:ext cx="4064000" cy="2032000"/>
      </dsp:txXfrm>
    </dsp:sp>
    <dsp:sp modelId="{FB9A190A-438D-4B95-86A6-AA7E78697802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Bauhaus 93" panose="04030905020B02020C02" pitchFamily="82" charset="0"/>
            </a:rPr>
            <a:t>La regla de la síntesis. 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Proceder con el orden</a:t>
          </a:r>
          <a:r>
            <a:rPr lang="es-ES" sz="2400" kern="1200" dirty="0">
              <a:latin typeface="Bauhaus 93" panose="04030905020B02020C02" pitchFamily="82" charset="0"/>
            </a:rPr>
            <a:t> 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de nuestros pensamientos y lógica.</a:t>
          </a:r>
          <a:endParaRPr lang="es-ES" sz="2400" kern="1200" dirty="0"/>
        </a:p>
      </dsp:txBody>
      <dsp:txXfrm rot="10800000">
        <a:off x="0" y="3386666"/>
        <a:ext cx="4064000" cy="2032000"/>
      </dsp:txXfrm>
    </dsp:sp>
    <dsp:sp modelId="{B6DC68CA-9EC3-4061-88EC-F361D5418687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Bauhaus 93" panose="04030905020B02020C02" pitchFamily="82" charset="0"/>
            </a:rPr>
            <a:t>La regla de la enumeración. </a:t>
          </a:r>
          <a:r>
            <a:rPr lang="es-ES" sz="2000" kern="1200" dirty="0">
              <a:latin typeface="Arial" panose="020B0604020202020204" pitchFamily="34" charset="0"/>
              <a:cs typeface="Arial" panose="020B0604020202020204" pitchFamily="34" charset="0"/>
            </a:rPr>
            <a:t>Revisar que no se haya omitido </a:t>
          </a:r>
          <a:r>
            <a:rPr lang="es-ES" sz="2000" kern="1200">
              <a:latin typeface="Arial" panose="020B0604020202020204" pitchFamily="34" charset="0"/>
              <a:cs typeface="Arial" panose="020B0604020202020204" pitchFamily="34" charset="0"/>
            </a:rPr>
            <a:t>ningún paso.</a:t>
          </a:r>
          <a:endParaRPr lang="es-ES" sz="2400" kern="1200" dirty="0"/>
        </a:p>
      </dsp:txBody>
      <dsp:txXfrm rot="-5400000">
        <a:off x="4063999" y="3386666"/>
        <a:ext cx="4064000" cy="2032000"/>
      </dsp:txXfrm>
    </dsp:sp>
    <dsp:sp modelId="{23BA4751-7B66-4D77-90D3-099628C6B9D1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La duda filosófica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6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23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2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5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6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77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3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06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6FB9-51EB-4A62-B91A-E291045831B9}" type="datetimeFigureOut">
              <a:rPr lang="es-MX" smtClean="0"/>
              <a:t>24/11/2017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3B30-BEBA-40A3-98A1-570D3BCB61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630385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53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D238F53-2258-427B-B101-AFBA4271180C}"/>
              </a:ext>
            </a:extLst>
          </p:cNvPr>
          <p:cNvSpPr/>
          <p:nvPr/>
        </p:nvSpPr>
        <p:spPr>
          <a:xfrm>
            <a:off x="371061" y="291548"/>
            <a:ext cx="3313043" cy="194806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MX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anose="04030905020B02020C02" pitchFamily="82" charset="0"/>
              </a:rPr>
              <a:t>Observación.</a:t>
            </a:r>
          </a:p>
          <a:p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Es aplicar atentamente los sentidos a un objeto o fenómeno para estudiarlo.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1CCB25-9322-4A36-A907-809C4E95862B}"/>
              </a:ext>
            </a:extLst>
          </p:cNvPr>
          <p:cNvSpPr/>
          <p:nvPr/>
        </p:nvSpPr>
        <p:spPr>
          <a:xfrm>
            <a:off x="3200401" y="1835426"/>
            <a:ext cx="3313043" cy="194806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MX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anose="04030905020B02020C02" pitchFamily="82" charset="0"/>
              </a:rPr>
              <a:t>Inducción.</a:t>
            </a:r>
          </a:p>
          <a:p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Extraer el principio fundamental de cada observación o experiencia.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7361A93-FF25-4BAF-9966-76C3CFC508B4}"/>
              </a:ext>
            </a:extLst>
          </p:cNvPr>
          <p:cNvSpPr/>
          <p:nvPr/>
        </p:nvSpPr>
        <p:spPr>
          <a:xfrm>
            <a:off x="6096000" y="3429000"/>
            <a:ext cx="3313043" cy="194806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MX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anose="04030905020B02020C02" pitchFamily="82" charset="0"/>
              </a:rPr>
              <a:t>Hipótesis.</a:t>
            </a:r>
          </a:p>
          <a:p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Elaborar una explicación provisional de las observaciones y experiencias; con sus causas.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E04EA7-ED48-498B-8D44-38D14BFDE0FC}"/>
              </a:ext>
            </a:extLst>
          </p:cNvPr>
          <p:cNvSpPr/>
          <p:nvPr/>
        </p:nvSpPr>
        <p:spPr>
          <a:xfrm>
            <a:off x="8647043" y="4760843"/>
            <a:ext cx="3313043" cy="1948069"/>
          </a:xfrm>
          <a:prstGeom prst="roundRect">
            <a:avLst/>
          </a:prstGeom>
          <a:solidFill>
            <a:srgbClr val="AE121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MX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anose="04030905020B02020C02" pitchFamily="82" charset="0"/>
              </a:rPr>
              <a:t>Demostración y tesis.</a:t>
            </a:r>
          </a:p>
          <a:p>
            <a:r>
              <a:rPr lang="es-MX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Después se elabora una conclusión que aplique los conocimientos adquiridos.</a:t>
            </a:r>
            <a:endParaRPr lang="es-MX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7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Alumno2</dc:creator>
  <cp:lastModifiedBy>David Emmanuel Santana Romero</cp:lastModifiedBy>
  <cp:revision>5</cp:revision>
  <dcterms:created xsi:type="dcterms:W3CDTF">2017-11-22T20:43:37Z</dcterms:created>
  <dcterms:modified xsi:type="dcterms:W3CDTF">2017-11-25T04:49:22Z</dcterms:modified>
</cp:coreProperties>
</file>