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257" r:id="rId4"/>
    <p:sldId id="264" r:id="rId5"/>
    <p:sldId id="265" r:id="rId6"/>
    <p:sldId id="267" r:id="rId7"/>
    <p:sldId id="271" r:id="rId8"/>
    <p:sldId id="270" r:id="rId9"/>
    <p:sldId id="273" r:id="rId10"/>
    <p:sldId id="272" r:id="rId11"/>
    <p:sldId id="274" r:id="rId12"/>
    <p:sldId id="258" r:id="rId13"/>
    <p:sldId id="277" r:id="rId14"/>
    <p:sldId id="278" r:id="rId15"/>
    <p:sldId id="280" r:id="rId16"/>
    <p:sldId id="281" r:id="rId17"/>
    <p:sldId id="282" r:id="rId18"/>
    <p:sldId id="283" r:id="rId19"/>
    <p:sldId id="287" r:id="rId20"/>
    <p:sldId id="286" r:id="rId21"/>
    <p:sldId id="259" r:id="rId22"/>
    <p:sldId id="288" r:id="rId23"/>
    <p:sldId id="289" r:id="rId24"/>
    <p:sldId id="290" r:id="rId25"/>
    <p:sldId id="291" r:id="rId26"/>
    <p:sldId id="292" r:id="rId27"/>
    <p:sldId id="275" r:id="rId28"/>
    <p:sldId id="293" r:id="rId29"/>
    <p:sldId id="294" r:id="rId30"/>
    <p:sldId id="296" r:id="rId31"/>
    <p:sldId id="301" r:id="rId32"/>
    <p:sldId id="300" r:id="rId33"/>
    <p:sldId id="297" r:id="rId34"/>
    <p:sldId id="302" r:id="rId35"/>
    <p:sldId id="303" r:id="rId36"/>
    <p:sldId id="298" r:id="rId37"/>
    <p:sldId id="304" r:id="rId38"/>
    <p:sldId id="299" r:id="rId39"/>
    <p:sldId id="30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BC050-6551-4A15-B1C4-51BBEE64DD7F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0E8AE-6E54-4201-AF23-A9FB5CDEC8C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0E8AE-6E54-4201-AF23-A9FB5CDEC8C4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818C-CDBC-4154-9419-BDC980384853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DD86-85B3-4D78-A19C-1E057F2383D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sql/relational-databases/replication/transactional/peer-to-peer-transactional-replication?view=sql-server-20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14311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chemeClr val="bg1"/>
                </a:solidFill>
              </a:rPr>
              <a:t>NoSQL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7181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2018.07.14 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11</a:t>
            </a:r>
            <a:r>
              <a:rPr lang="ko-KR" altLang="en-US" sz="1400" dirty="0" smtClean="0">
                <a:solidFill>
                  <a:schemeClr val="bg1"/>
                </a:solidFill>
              </a:rPr>
              <a:t>기 김현우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1.4 </a:t>
            </a:r>
            <a:r>
              <a:rPr lang="ko-KR" altLang="en-US" sz="2000" b="1" dirty="0" smtClean="0"/>
              <a:t>클러스터의 공격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2000</a:t>
            </a:r>
            <a:r>
              <a:rPr lang="ko-KR" altLang="en-US" sz="1400" dirty="0" smtClean="0"/>
              <a:t>대 초 웹 서비스가 급속하게 발전하면서 사용자가 많아지며 </a:t>
            </a:r>
            <a:r>
              <a:rPr lang="ko-KR" altLang="en-US" sz="1400" dirty="0" err="1" smtClean="0"/>
              <a:t>트래픽</a:t>
            </a:r>
            <a:r>
              <a:rPr lang="ko-KR" altLang="en-US" sz="1400" dirty="0" smtClean="0"/>
              <a:t> 양이 급증하기 시작함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클러스터 개념</a:t>
            </a:r>
            <a:r>
              <a:rPr lang="ko-KR" altLang="en-US" sz="1400" dirty="0" smtClean="0"/>
              <a:t>의 등장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-&gt; RDBMS</a:t>
            </a:r>
            <a:r>
              <a:rPr lang="ko-KR" altLang="en-US" sz="1400" dirty="0" smtClean="0"/>
              <a:t>는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클러스터에서 사용할 수 있도록 설계된 것이 아님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(</a:t>
            </a:r>
            <a:r>
              <a:rPr lang="ko-KR" altLang="en-US" sz="1400" dirty="0" smtClean="0"/>
              <a:t>실제로 분산처리 프레임워크를 보면 각종 </a:t>
            </a:r>
            <a:r>
              <a:rPr lang="en-US" altLang="ko-KR" sz="1400" dirty="0" smtClean="0"/>
              <a:t>Manager</a:t>
            </a:r>
            <a:r>
              <a:rPr lang="ko-KR" altLang="en-US" sz="1400" dirty="0" smtClean="0"/>
              <a:t>등 컴포넌트들이 복잡하게 설계됨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클러스터 </a:t>
            </a:r>
            <a:r>
              <a:rPr lang="ko-KR" altLang="en-US" sz="1400" dirty="0" err="1" smtClean="0"/>
              <a:t>관계형</a:t>
            </a:r>
            <a:r>
              <a:rPr lang="ko-KR" altLang="en-US" sz="1400" dirty="0" smtClean="0"/>
              <a:t> 데이터베이스가 등장하여 공유디스크 개념을 사용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‘</a:t>
            </a:r>
            <a:r>
              <a:rPr lang="ko-KR" altLang="en-US" sz="1400" dirty="0" smtClean="0"/>
              <a:t>공유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디스크 개념이기 때문에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단일고장점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데이터베이스 서버를 </a:t>
            </a:r>
            <a:r>
              <a:rPr lang="ko-KR" altLang="en-US" sz="1400" dirty="0" err="1" smtClean="0"/>
              <a:t>샤딩하여</a:t>
            </a:r>
            <a:r>
              <a:rPr lang="ko-KR" altLang="en-US" sz="1400" dirty="0" smtClean="0"/>
              <a:t> 안정성을 높일 수는 있지만</a:t>
            </a:r>
            <a:r>
              <a:rPr lang="en-US" altLang="ko-KR" sz="1400" dirty="0" smtClean="0"/>
              <a:t>,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샤드를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제어하는 것이 많은 리소스 필요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모든 클러스터에 </a:t>
            </a:r>
            <a:r>
              <a:rPr lang="en-US" altLang="ko-KR" sz="1400" dirty="0" smtClean="0"/>
              <a:t>RDBMS</a:t>
            </a:r>
            <a:r>
              <a:rPr lang="ko-KR" altLang="en-US" sz="1400" dirty="0" smtClean="0"/>
              <a:t>를 설치해야 하므로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라이선싱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비용이 증가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구글과</a:t>
            </a:r>
            <a:r>
              <a:rPr lang="ko-KR" altLang="en-US" sz="1400" dirty="0" smtClean="0"/>
              <a:t> 아마존이 </a:t>
            </a:r>
            <a:r>
              <a:rPr lang="ko-KR" altLang="en-US" sz="1400" dirty="0" err="1" smtClean="0"/>
              <a:t>관계형</a:t>
            </a:r>
            <a:r>
              <a:rPr lang="ko-KR" altLang="en-US" sz="1400" dirty="0" smtClean="0"/>
              <a:t> 데이터베이스를 없애기 위한 연구를 진행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클러스터에 맞는 데이터베이스 등장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1.5 </a:t>
            </a:r>
            <a:r>
              <a:rPr lang="en-US" altLang="ko-KR" sz="2000" b="1" dirty="0" err="1" smtClean="0"/>
              <a:t>NoSQL</a:t>
            </a:r>
            <a:r>
              <a:rPr lang="ko-KR" altLang="en-US" sz="2000" b="1" dirty="0" smtClean="0"/>
              <a:t>의 출현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‘</a:t>
            </a:r>
            <a:r>
              <a:rPr lang="ko-KR" altLang="en-US" sz="1400" dirty="0" smtClean="0"/>
              <a:t>오픈 소스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비관계형</a:t>
            </a:r>
            <a:r>
              <a:rPr lang="ko-KR" altLang="en-US" sz="1400" dirty="0" smtClean="0"/>
              <a:t> 데이터베이스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모임의 이름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SQL</a:t>
            </a:r>
            <a:r>
              <a:rPr lang="ko-KR" altLang="en-US" sz="1400" dirty="0" smtClean="0"/>
              <a:t>을 지원하지 않음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오픈소스</a:t>
            </a:r>
            <a:r>
              <a:rPr lang="ko-KR" altLang="en-US" sz="1400" dirty="0" smtClean="0"/>
              <a:t> 프로젝트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 클러스터에서 사용할 목적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일관성과 분산에 관해 여러 종류의 선택 사양을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스키마가 존재하지 않음</a:t>
            </a:r>
            <a:endParaRPr lang="en-US" altLang="ko-KR" sz="1400" dirty="0"/>
          </a:p>
          <a:p>
            <a:r>
              <a:rPr lang="en-US" altLang="ko-KR" sz="1400" dirty="0" smtClean="0"/>
              <a:t>	-</a:t>
            </a:r>
            <a:r>
              <a:rPr lang="ko-KR" altLang="en-US" sz="1400" dirty="0" smtClean="0"/>
              <a:t> 레코드에 자유롭게 필드를 추가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균일하지 않은 데이터 처리에 유리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모든 </a:t>
            </a:r>
            <a:r>
              <a:rPr lang="en-US" altLang="ko-KR" sz="1400" dirty="0" err="1" smtClean="0"/>
              <a:t>NoSQL</a:t>
            </a:r>
            <a:r>
              <a:rPr lang="ko-KR" altLang="en-US" sz="1400" dirty="0" smtClean="0"/>
              <a:t>이 다 다름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다중저장소 지속성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상황에 따른 데이터 저장소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4311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2</a:t>
            </a:r>
            <a:r>
              <a:rPr lang="ko-KR" altLang="en-US" sz="4800" dirty="0" smtClean="0">
                <a:solidFill>
                  <a:schemeClr val="bg1"/>
                </a:solidFill>
              </a:rPr>
              <a:t>장</a:t>
            </a:r>
            <a:r>
              <a:rPr lang="en-US" altLang="ko-KR" sz="4800" dirty="0" smtClean="0">
                <a:solidFill>
                  <a:schemeClr val="bg1"/>
                </a:solidFill>
              </a:rPr>
              <a:t>. </a:t>
            </a:r>
            <a:r>
              <a:rPr lang="ko-KR" altLang="en-US" sz="4800" dirty="0" smtClean="0">
                <a:solidFill>
                  <a:schemeClr val="bg1"/>
                </a:solidFill>
              </a:rPr>
              <a:t>집합적 데이터 모델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2.0 </a:t>
            </a:r>
            <a:r>
              <a:rPr lang="ko-KR" altLang="en-US" sz="2000" b="1" dirty="0" smtClean="0"/>
              <a:t>집합적 데이터 모델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데이터 모델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데이터를 인식하고 조작하는 데 사용되는 모델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데이터와 상호작용하는 방법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지난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년간 가장 지배적인 데이터 모델은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관계형</a:t>
            </a:r>
            <a:r>
              <a:rPr lang="ko-KR" altLang="en-US" sz="1400" dirty="0" smtClean="0"/>
              <a:t> 모델</a:t>
            </a:r>
            <a:r>
              <a:rPr lang="en-US" altLang="ko-KR" sz="1400" dirty="0" smtClean="0"/>
              <a:t>’</a:t>
            </a:r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테이블의 집합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테이블의 각 행은 개체</a:t>
            </a:r>
            <a:r>
              <a:rPr lang="en-US" altLang="ko-KR" sz="1400" dirty="0" smtClean="0"/>
              <a:t>(entity)</a:t>
            </a:r>
            <a:r>
              <a:rPr lang="ko-KR" altLang="en-US" sz="1400" dirty="0" smtClean="0"/>
              <a:t>를 표현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개체는 여러 개의 열로 기술하며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열은 하나의 값만 가짐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2.0 </a:t>
            </a:r>
            <a:r>
              <a:rPr lang="ko-KR" altLang="en-US" sz="2000" b="1" dirty="0" smtClean="0"/>
              <a:t>집합적 데이터 모델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NoSQL</a:t>
            </a:r>
            <a:r>
              <a:rPr lang="ko-KR" altLang="en-US" sz="1400" dirty="0" smtClean="0"/>
              <a:t>의 대표적인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개의 모델</a:t>
            </a:r>
            <a:endParaRPr lang="en-US" altLang="ko-KR" sz="1400" dirty="0" smtClean="0"/>
          </a:p>
          <a:p>
            <a:r>
              <a:rPr lang="en-US" altLang="ko-KR" sz="1400" dirty="0" smtClean="0"/>
              <a:t>	- key-value </a:t>
            </a:r>
            <a:r>
              <a:rPr lang="ko-KR" altLang="en-US" sz="1400" dirty="0" smtClean="0"/>
              <a:t>모델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문서 데이터 모델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column family </a:t>
            </a:r>
            <a:r>
              <a:rPr lang="ko-KR" altLang="en-US" sz="1400" dirty="0" smtClean="0"/>
              <a:t>모</a:t>
            </a:r>
            <a:r>
              <a:rPr lang="ko-KR" altLang="en-US" sz="1400" dirty="0"/>
              <a:t>델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그래프 모</a:t>
            </a:r>
            <a:r>
              <a:rPr lang="ko-KR" altLang="en-US" sz="1400" dirty="0"/>
              <a:t>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집</a:t>
            </a:r>
            <a:r>
              <a:rPr lang="ko-KR" altLang="en-US" sz="2000" b="1" dirty="0"/>
              <a:t>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관계형</a:t>
            </a:r>
            <a:r>
              <a:rPr lang="ko-KR" altLang="en-US" sz="1400" dirty="0" smtClean="0"/>
              <a:t> 모델에서는 저장하고자 하는 정보를 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나누어 저장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제한적인 데이터 구조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여러 개의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단순한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값을 모아놓은 것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중첩 레코드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리스트 불가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집합지향 모델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복잡한 구조를 데이터로 사용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중첩 레코드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리스트 가능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en-US" altLang="ko-KR" sz="1400" dirty="0" smtClean="0"/>
              <a:t>key-value DB, </a:t>
            </a:r>
            <a:r>
              <a:rPr lang="ko-KR" altLang="en-US" sz="1400" dirty="0" smtClean="0"/>
              <a:t>문서 </a:t>
            </a:r>
            <a:r>
              <a:rPr lang="en-US" altLang="ko-KR" sz="1400" dirty="0" smtClean="0"/>
              <a:t>DB, column family DB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등이 집합지향 모델 사용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json</a:t>
            </a:r>
            <a:r>
              <a:rPr lang="ko-KR" altLang="en-US" sz="1400" dirty="0" smtClean="0"/>
              <a:t>형식을 많이 사용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같은 데이터에 여러 가지 집합형식이 존재할 수 있음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데이터의 조작 방식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목적에 따라 집합의 형태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경계가 달라짐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예시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100" dirty="0" smtClean="0"/>
              <a:t>//</a:t>
            </a:r>
            <a:r>
              <a:rPr lang="ko-KR" altLang="en-US" sz="1100" dirty="0" smtClean="0"/>
              <a:t>고객</a:t>
            </a:r>
            <a:r>
              <a:rPr lang="en-US" altLang="ko-KR" sz="1100" dirty="0" smtClean="0"/>
              <a:t>				//</a:t>
            </a:r>
            <a:r>
              <a:rPr lang="ko-KR" altLang="en-US" sz="1100" dirty="0" smtClean="0"/>
              <a:t>고객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{				 { 	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“id”:1,				</a:t>
            </a:r>
            <a:r>
              <a:rPr lang="en-US" altLang="ko-KR" sz="1100" dirty="0" smtClean="0"/>
              <a:t> “id”:1, </a:t>
            </a:r>
            <a:r>
              <a:rPr lang="en-US" altLang="ko-KR" sz="1100" dirty="0" smtClean="0"/>
              <a:t>				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“name”:”Martin”,			</a:t>
            </a:r>
            <a:r>
              <a:rPr lang="en-US" altLang="ko-KR" sz="1100" dirty="0" smtClean="0"/>
              <a:t> “name”:”Martin”,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“</a:t>
            </a:r>
            <a:r>
              <a:rPr lang="en-US" altLang="ko-KR" sz="1100" dirty="0" err="1" smtClean="0"/>
              <a:t>billingAddress</a:t>
            </a:r>
            <a:r>
              <a:rPr lang="en-US" altLang="ko-KR" sz="1100" dirty="0" smtClean="0"/>
              <a:t>”:[{“city”:”Chicago”}],		</a:t>
            </a:r>
            <a:r>
              <a:rPr lang="en-US" altLang="ko-KR" sz="1100" dirty="0" smtClean="0"/>
              <a:t> “</a:t>
            </a:r>
            <a:r>
              <a:rPr lang="en-US" altLang="ko-KR" sz="1100" dirty="0" err="1" smtClean="0"/>
              <a:t>billingAddress</a:t>
            </a:r>
            <a:r>
              <a:rPr lang="en-US" altLang="ko-KR" sz="1100" dirty="0" smtClean="0"/>
              <a:t>”:[{“city”:”Chicago”}],</a:t>
            </a:r>
            <a:endParaRPr lang="en-US" altLang="ko-KR" sz="1100" dirty="0" smtClean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				 “orders”:[</a:t>
            </a:r>
          </a:p>
          <a:p>
            <a:r>
              <a:rPr lang="en-US" altLang="ko-KR" sz="1100" dirty="0" smtClean="0"/>
              <a:t>					   {</a:t>
            </a:r>
            <a:endParaRPr lang="en-US" altLang="ko-KR" sz="1100" dirty="0"/>
          </a:p>
          <a:p>
            <a:r>
              <a:rPr lang="en-US" altLang="ko-KR" sz="1100" dirty="0" smtClean="0"/>
              <a:t>	//</a:t>
            </a:r>
            <a:r>
              <a:rPr lang="ko-KR" altLang="en-US" sz="1100" dirty="0" smtClean="0"/>
              <a:t>주문</a:t>
            </a:r>
            <a:r>
              <a:rPr lang="en-US" altLang="ko-KR" sz="1100" dirty="0" smtClean="0"/>
              <a:t>				     “id”:99,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{				      ...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“id”:99,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...				    }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집</a:t>
            </a:r>
            <a:r>
              <a:rPr lang="ko-KR" altLang="en-US" sz="2000" b="1" dirty="0"/>
              <a:t>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관계형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모델은 외부 키 등의 방식으로 다른 테이블과 연계하여 </a:t>
            </a:r>
            <a:r>
              <a:rPr lang="en-US" altLang="ko-KR" sz="1400" dirty="0" smtClean="0"/>
              <a:t>column</a:t>
            </a:r>
            <a:r>
              <a:rPr lang="ko-KR" altLang="en-US" sz="1400" dirty="0" smtClean="0"/>
              <a:t>들의 구조를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파악할 수 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집합지향 모델은 구조를 가지기 때문에 명확한 의미를 가진다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같은 이름의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column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이라도 집합지향 모델에서는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column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의 위계를 더 잘 표현할 수 있다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집</a:t>
            </a:r>
            <a:r>
              <a:rPr lang="ko-KR" altLang="en-US" sz="2000" b="1" dirty="0"/>
              <a:t>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집합 무지</a:t>
            </a:r>
            <a:r>
              <a:rPr lang="en-US" altLang="ko-KR" sz="1400" b="1" dirty="0" smtClean="0"/>
              <a:t>(aggregate ignorant)</a:t>
            </a:r>
          </a:p>
          <a:p>
            <a:r>
              <a:rPr lang="en-US" altLang="ko-KR" sz="1400" dirty="0" smtClean="0"/>
              <a:t>	- </a:t>
            </a:r>
            <a:r>
              <a:rPr lang="ko-KR" altLang="en-US" sz="1400" dirty="0" err="1" smtClean="0"/>
              <a:t>관계형</a:t>
            </a:r>
            <a:r>
              <a:rPr lang="ko-KR" altLang="en-US" sz="1400" dirty="0" smtClean="0"/>
              <a:t> 모델과 같이 </a:t>
            </a:r>
            <a:r>
              <a:rPr lang="ko-KR" altLang="en-US" sz="1400" dirty="0" smtClean="0"/>
              <a:t>집합의 개념이 없는 것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데이터를 찾는 것에 편리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다양한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 조작이 필요한 경우에 유리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집</a:t>
            </a:r>
            <a:r>
              <a:rPr lang="ko-KR" altLang="en-US" sz="2000" b="1" dirty="0"/>
              <a:t>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집합 지향이 중요한 이유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클러스터에서 동작하기가 좋기 때문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한 집합으로 구성된 데이터는 모두 한 </a:t>
            </a:r>
            <a:r>
              <a:rPr lang="ko-KR" altLang="en-US" sz="1400" dirty="0" err="1" smtClean="0"/>
              <a:t>노드에</a:t>
            </a:r>
            <a:r>
              <a:rPr lang="ko-KR" altLang="en-US" sz="1400" dirty="0" smtClean="0"/>
              <a:t> 저장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query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문을 사용할 때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방문하는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노드를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최소화 해야 하는데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한 집합을 한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노드에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b="1" dirty="0">
                <a:solidFill>
                  <a:srgbClr val="002060"/>
                </a:solidFill>
              </a:rPr>
              <a:t>	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모두 저장하게 되면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집합의 구조에 따라서 방문해야 하는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노드를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줄일 수 있음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b="1" dirty="0">
                <a:solidFill>
                  <a:srgbClr val="002060"/>
                </a:solidFill>
              </a:rPr>
              <a:t>	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  (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어느 집합이 어느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노드에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있다는 것을 명시해 놓으면 되므로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집합 지향의 특징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한 번에 여러 집합에 대한 조작을 지원하지 않음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집합지향을 하기 위한 태도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어떻게 데이터 집합을 구성할지 고민해야 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2.2 key-value </a:t>
            </a:r>
            <a:r>
              <a:rPr lang="ko-KR" altLang="en-US" sz="2000" b="1" dirty="0" smtClean="0"/>
              <a:t>모델과 문서 데이터 모델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공통점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강력하게 집합 지향적인 모델</a:t>
            </a:r>
            <a:endParaRPr lang="en-US" altLang="ko-KR" sz="1400" dirty="0" smtClean="0"/>
          </a:p>
          <a:p>
            <a:r>
              <a:rPr lang="en-US" altLang="ko-KR" sz="1400" dirty="0" smtClean="0"/>
              <a:t>	- key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사용하여 원하는 데이터를 사용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차이점</a:t>
            </a:r>
            <a:endParaRPr lang="en-US" altLang="ko-KR" sz="1400" dirty="0" smtClean="0"/>
          </a:p>
          <a:p>
            <a:r>
              <a:rPr lang="en-US" altLang="ko-KR" sz="1400" dirty="0" smtClean="0"/>
              <a:t>	- key-value</a:t>
            </a:r>
            <a:r>
              <a:rPr lang="ko-KR" altLang="en-US" sz="1400" dirty="0" smtClean="0"/>
              <a:t>모델은 집합에 구체적인 구조가 없어서 각 데이터가 그냥 바이너리 데이터이지만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	  </a:t>
            </a:r>
            <a:r>
              <a:rPr lang="ko-KR" altLang="en-US" sz="1400" dirty="0" smtClean="0"/>
              <a:t>문서 데이터 모델은 타입과 크기를 제한하는 방식으로 집합 구조를 정의할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문서 데이터 모델은 필드이름을 이용하여 쿼리를 사용할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실제로는 두 모델의 경계가 모호하다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4311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</a:rPr>
              <a:t>1</a:t>
            </a:r>
            <a:r>
              <a:rPr lang="ko-KR" altLang="en-US" sz="4800" dirty="0" smtClean="0">
                <a:solidFill>
                  <a:schemeClr val="bg1"/>
                </a:solidFill>
              </a:rPr>
              <a:t>장</a:t>
            </a:r>
            <a:r>
              <a:rPr lang="en-US" altLang="ko-KR" sz="4800" dirty="0" smtClean="0">
                <a:solidFill>
                  <a:schemeClr val="bg1"/>
                </a:solidFill>
              </a:rPr>
              <a:t>. </a:t>
            </a:r>
            <a:r>
              <a:rPr lang="ko-KR" altLang="en-US" sz="4800" dirty="0" smtClean="0">
                <a:solidFill>
                  <a:schemeClr val="bg1"/>
                </a:solidFill>
              </a:rPr>
              <a:t>왜 </a:t>
            </a:r>
            <a:r>
              <a:rPr lang="en-US" altLang="ko-KR" sz="4800" dirty="0" err="1" smtClean="0">
                <a:solidFill>
                  <a:schemeClr val="bg1"/>
                </a:solidFill>
              </a:rPr>
              <a:t>NoSQL</a:t>
            </a:r>
            <a:r>
              <a:rPr lang="ko-KR" altLang="en-US" sz="4800" dirty="0" smtClean="0">
                <a:solidFill>
                  <a:schemeClr val="bg1"/>
                </a:solidFill>
              </a:rPr>
              <a:t>인가</a:t>
            </a:r>
            <a:r>
              <a:rPr lang="en-US" altLang="ko-KR" sz="4800" dirty="0" smtClean="0">
                <a:solidFill>
                  <a:schemeClr val="bg1"/>
                </a:solidFill>
              </a:rPr>
              <a:t>?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2.3 column family </a:t>
            </a:r>
            <a:r>
              <a:rPr lang="ko-KR" altLang="en-US" sz="2000" b="1" dirty="0" smtClean="0"/>
              <a:t>모델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하나의 행으로 데이터가 구성</a:t>
            </a:r>
            <a:endParaRPr lang="en-US" altLang="ko-KR" sz="1400" dirty="0" smtClean="0"/>
          </a:p>
          <a:p>
            <a:r>
              <a:rPr lang="en-US" altLang="ko-KR" sz="1400" dirty="0" smtClean="0"/>
              <a:t>	- row key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column key</a:t>
            </a:r>
            <a:r>
              <a:rPr lang="ko-KR" altLang="en-US" sz="1400" dirty="0" smtClean="0"/>
              <a:t>가 존재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row key</a:t>
            </a:r>
            <a:r>
              <a:rPr lang="ko-KR" altLang="en-US" sz="1400" dirty="0" smtClean="0"/>
              <a:t>로 행에 접근을 하면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들로 다시 복잡한 구조의 </a:t>
            </a:r>
            <a:r>
              <a:rPr lang="en-US" altLang="ko-KR" sz="1400" dirty="0" smtClean="0"/>
              <a:t>column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column key</a:t>
            </a:r>
            <a:r>
              <a:rPr lang="ko-KR" altLang="en-US" sz="1400" dirty="0" smtClean="0"/>
              <a:t>로 접근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571744"/>
            <a:ext cx="44196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4311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3</a:t>
            </a:r>
            <a:r>
              <a:rPr lang="ko-KR" altLang="en-US" sz="4800" dirty="0" smtClean="0">
                <a:solidFill>
                  <a:schemeClr val="bg1"/>
                </a:solidFill>
              </a:rPr>
              <a:t>장</a:t>
            </a:r>
            <a:r>
              <a:rPr lang="en-US" altLang="ko-KR" sz="4800" dirty="0" smtClean="0">
                <a:solidFill>
                  <a:schemeClr val="bg1"/>
                </a:solidFill>
              </a:rPr>
              <a:t>. </a:t>
            </a:r>
            <a:r>
              <a:rPr lang="ko-KR" altLang="en-US" sz="4800" dirty="0" smtClean="0">
                <a:solidFill>
                  <a:schemeClr val="bg1"/>
                </a:solidFill>
              </a:rPr>
              <a:t>데이터 모델 상세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3.1 </a:t>
            </a:r>
            <a:r>
              <a:rPr lang="ko-KR" altLang="en-US" sz="2000" b="1" dirty="0" smtClean="0"/>
              <a:t>관계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집합은 일반적으로 함께 접근하는 데이터를 한 덩어리로 모아놓기 때문에 유용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용도에 따라서는 분리되어 있는 것이 편할 수도 있음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반대로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집합이 분리되어 있다면 두 집합에 동시에 접근하기 위해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등을 통해서 링크를 제공해야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사용자는 이러한 링크를 통해 집합들의 관계에 대해서 알 수 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데이터베이스는 집합 사이의 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관계를 알 수 없으며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관계가 복잡해질 경우에는 처리하는 것이 어려워짐</a:t>
            </a:r>
            <a:endParaRPr lang="en-US" altLang="ko-KR" sz="1400" dirty="0" smtClean="0"/>
          </a:p>
          <a:p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여러 집합에 접근하는 것은 </a:t>
            </a:r>
            <a:r>
              <a:rPr lang="en-US" altLang="ko-KR" sz="1400" dirty="0" err="1" smtClean="0"/>
              <a:t>NoSQL</a:t>
            </a:r>
            <a:r>
              <a:rPr lang="ko-KR" altLang="en-US" sz="1400" dirty="0" smtClean="0"/>
              <a:t>에서 지원하지 않으므로 차라리 관계형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을 사용하는 것이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편해 보이지만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이럴 경우에는 </a:t>
            </a:r>
            <a:r>
              <a:rPr lang="en-US" altLang="ko-KR" sz="1400" dirty="0" smtClean="0"/>
              <a:t>join</a:t>
            </a:r>
            <a:r>
              <a:rPr lang="ko-KR" altLang="en-US" sz="1400" dirty="0" smtClean="0"/>
              <a:t>의 횟수가 많아져 너무 좋지않은 연산을 만들어 냄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그래프 모델의 등장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3.2 </a:t>
            </a:r>
            <a:r>
              <a:rPr lang="ko-KR" altLang="en-US" sz="2000" b="1" dirty="0" smtClean="0"/>
              <a:t>그래프 모델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노드와</a:t>
            </a:r>
            <a:r>
              <a:rPr lang="ko-KR" altLang="en-US" sz="1400" dirty="0" smtClean="0"/>
              <a:t> 간선으로 그려진 그래프 구조를 생성한 데이터 모델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그래프 구조를 고려해 설계된 쿼리 연산으로 네트워크를 검색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 간의 관계가 파악되어 있으므로 비용이 적게 소모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72390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3.3 </a:t>
            </a:r>
            <a:r>
              <a:rPr lang="ko-KR" altLang="en-US" sz="2000" b="1" dirty="0" smtClean="0"/>
              <a:t>스키마 없는 데이터베이스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NoSQL</a:t>
            </a:r>
            <a:r>
              <a:rPr lang="ko-KR" altLang="en-US" sz="1400" dirty="0" smtClean="0"/>
              <a:t>에는 관계형 모델과는 달리 스키마가 존재하지 않음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어떤 값이든 자유롭게 저장 가능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융통적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무엇을 어떻게 저장할지 미리 고민해야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나중에 수정하는 것이 힘듦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균일하지 않은 데이터를 처리하는 것이 쉬움</a:t>
            </a:r>
            <a:endParaRPr lang="en-US" altLang="ko-KR" sz="1400" b="1" dirty="0">
              <a:solidFill>
                <a:srgbClr val="002060"/>
              </a:solidFill>
            </a:endParaRPr>
          </a:p>
          <a:p>
            <a:r>
              <a:rPr lang="en-US" altLang="ko-KR" sz="1400" dirty="0" smtClean="0"/>
              <a:t>	  </a:t>
            </a:r>
            <a:r>
              <a:rPr lang="ko-KR" altLang="en-US" sz="1400" dirty="0" smtClean="0"/>
              <a:t>예를 들면</a:t>
            </a:r>
            <a:r>
              <a:rPr lang="en-US" altLang="ko-KR" sz="1400" dirty="0" smtClean="0"/>
              <a:t>, Null</a:t>
            </a:r>
            <a:r>
              <a:rPr lang="ko-KR" altLang="en-US" sz="1400" dirty="0" smtClean="0"/>
              <a:t>값을 굳이 입력할 필요가 없으므로 꼭 필요한 데이터만 포함되도록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너무 자유로운 데이터베이스는 데이터를 검색하는 것이 불가능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기본적인 룰에 의거한 암묵적인 스키마</a:t>
            </a:r>
            <a:r>
              <a:rPr lang="ko-KR" altLang="en-US" sz="1400" dirty="0" smtClean="0"/>
              <a:t>를 생각하며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데이터베이스를 구성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여러 어플리케이션에서 접근할 경우에는 여러 팀이 또 다시 스키마를 조율해야 함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그러므로 각 어플리케이션마다 데이터베이스를 만들고 웹 서비스로 통신하는 것이 유리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3.4 </a:t>
            </a:r>
            <a:r>
              <a:rPr lang="ko-KR" altLang="en-US" sz="2000" b="1" dirty="0" smtClean="0"/>
              <a:t>구체화 </a:t>
            </a:r>
            <a:r>
              <a:rPr lang="ko-KR" altLang="en-US" sz="2000" b="1" dirty="0" err="1" smtClean="0"/>
              <a:t>뷰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만약 특정 </a:t>
            </a:r>
            <a:r>
              <a:rPr lang="en-US" altLang="ko-KR" sz="1400" dirty="0" smtClean="0"/>
              <a:t>key </a:t>
            </a:r>
            <a:r>
              <a:rPr lang="ko-KR" altLang="en-US" sz="1400" dirty="0" smtClean="0"/>
              <a:t>혹은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보유한 데이터만 조사하고 싶다면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데이터베이스의 데이터를 읽어야 함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이럴 경우에는 </a:t>
            </a:r>
            <a:r>
              <a:rPr lang="ko-KR" altLang="en-US" sz="1400" dirty="0" err="1" smtClean="0"/>
              <a:t>관계형</a:t>
            </a:r>
            <a:r>
              <a:rPr lang="ko-KR" altLang="en-US" sz="1400" dirty="0" smtClean="0"/>
              <a:t> 데이터베이스가 유리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구체화 </a:t>
            </a:r>
            <a:r>
              <a:rPr lang="ko-KR" altLang="en-US" sz="1400" b="1" dirty="0" err="1" smtClean="0"/>
              <a:t>뷰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쿼리 결과를 미리 계산해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캐시해두는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것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구체화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만드는 법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- </a:t>
            </a:r>
            <a:r>
              <a:rPr lang="ko-KR" altLang="en-US" sz="1400" dirty="0" smtClean="0"/>
              <a:t>기본 데이터가 바뀔 때 </a:t>
            </a:r>
            <a:r>
              <a:rPr lang="ko-KR" altLang="en-US" sz="1400" dirty="0" err="1" smtClean="0"/>
              <a:t>뷰도</a:t>
            </a:r>
            <a:r>
              <a:rPr lang="ko-KR" altLang="en-US" sz="1400" dirty="0" smtClean="0"/>
              <a:t> 함께 바뀌도록 하는 방법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	- </a:t>
            </a:r>
            <a:r>
              <a:rPr lang="ko-KR" altLang="en-US" sz="1400" dirty="0" smtClean="0"/>
              <a:t>데이터를 읽어 </a:t>
            </a:r>
            <a:r>
              <a:rPr lang="ko-KR" altLang="en-US" sz="1400" dirty="0" err="1" smtClean="0"/>
              <a:t>뷰를</a:t>
            </a:r>
            <a:r>
              <a:rPr lang="ko-KR" altLang="en-US" sz="1400" dirty="0" smtClean="0"/>
              <a:t> 계산하고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결과를 데이터베이스에 저장하는 방법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뷰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	- SQL</a:t>
            </a:r>
            <a:r>
              <a:rPr lang="ko-KR" altLang="en-US" sz="1400" dirty="0" smtClean="0"/>
              <a:t>문에서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미리 저장하여 가상적인 테이블을 만드는 것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3.5 </a:t>
            </a:r>
            <a:r>
              <a:rPr lang="ko-KR" altLang="en-US" sz="2000" b="1" dirty="0" smtClean="0"/>
              <a:t>데이터 접근을 위한 모델링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집합을 만들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어떻게 사용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분석할 것인지에 대해서도 미리 생각을 하고 만들어야 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  <p:pic>
        <p:nvPicPr>
          <p:cNvPr id="5" name="그림 4" descr="KakaoTalk_20180713_0447233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7304" y="2554475"/>
            <a:ext cx="3843972" cy="2878381"/>
          </a:xfrm>
          <a:prstGeom prst="rect">
            <a:avLst/>
          </a:prstGeom>
        </p:spPr>
      </p:pic>
      <p:pic>
        <p:nvPicPr>
          <p:cNvPr id="7" name="그림 6" descr="KakaoTalk_20180713_0447460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34257" y="2309487"/>
            <a:ext cx="2928960" cy="331059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4311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</a:rPr>
              <a:t>4</a:t>
            </a:r>
            <a:r>
              <a:rPr lang="ko-KR" altLang="en-US" sz="4800" dirty="0" smtClean="0">
                <a:solidFill>
                  <a:schemeClr val="bg1"/>
                </a:solidFill>
              </a:rPr>
              <a:t>장</a:t>
            </a:r>
            <a:r>
              <a:rPr lang="en-US" altLang="ko-KR" sz="4800" dirty="0" smtClean="0">
                <a:solidFill>
                  <a:schemeClr val="bg1"/>
                </a:solidFill>
              </a:rPr>
              <a:t>. </a:t>
            </a:r>
            <a:r>
              <a:rPr lang="ko-KR" altLang="en-US" sz="4800" dirty="0" smtClean="0">
                <a:solidFill>
                  <a:schemeClr val="bg1"/>
                </a:solidFill>
              </a:rPr>
              <a:t>분산 모델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4.0 </a:t>
            </a:r>
            <a:r>
              <a:rPr lang="ko-KR" altLang="en-US" sz="2000" b="1" dirty="0" smtClean="0"/>
              <a:t>분산모</a:t>
            </a:r>
            <a:r>
              <a:rPr lang="ko-KR" altLang="en-US" sz="2000" b="1" dirty="0"/>
              <a:t>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NoSQL</a:t>
            </a:r>
            <a:r>
              <a:rPr lang="ko-KR" altLang="en-US" sz="1400" dirty="0" smtClean="0"/>
              <a:t>이 관심 받는 이유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대규모 클러스터에서 데이터베이스를 실행 할 수 있는 능력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4.1 </a:t>
            </a:r>
            <a:r>
              <a:rPr lang="ko-KR" altLang="en-US" sz="2000" b="1" dirty="0" smtClean="0"/>
              <a:t>단일 서버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데이터베이스를 단일 장비에서 실행하고 데이터 저장소에 대한 읽기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쓰기 권한을 모두 한 대에서 처리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가장 단순한 방법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모든 복잡성이 사라짐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관리하기 편함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그래프 모델의 경우는 단일 서버에서 가장 잘 작동함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데이터를 분산하지 않고도 문제를 해결할 수 있다면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단일 서버를 사용하는 것이 훨씬 </a:t>
            </a:r>
            <a:r>
              <a:rPr lang="ko-KR" altLang="en-US" sz="1400" dirty="0" err="1" smtClean="0"/>
              <a:t>효율적ㄴ</a:t>
            </a:r>
            <a:r>
              <a:rPr lang="en-US" altLang="ko-KR" sz="1400" dirty="0"/>
              <a:t>	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1.1 </a:t>
            </a:r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데이터베이스의 가치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데이터 저장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많은 양의 데이터를 저장할 때 파일시스템보다 뛰어난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융통성</a:t>
            </a:r>
            <a:r>
              <a:rPr lang="ko-KR" altLang="en-US" sz="1400" dirty="0" smtClean="0"/>
              <a:t>을 제공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정보를 빠르고 쉽게 얻을 수 있음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4.2 </a:t>
            </a:r>
            <a:r>
              <a:rPr lang="ko-KR" altLang="en-US" sz="2000" b="1" dirty="0" err="1" smtClean="0"/>
              <a:t>샤</a:t>
            </a:r>
            <a:r>
              <a:rPr lang="ko-KR" altLang="en-US" sz="2000" b="1" dirty="0" err="1"/>
              <a:t>딩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데이터 저장소가 바쁜 이유는 보통 많은 사람이 데이터 집합의 다른 부분에 접근하기 때문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이상적 상황이라면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데이터의 다른 부분을 다른 서버에 저장하여 각각 접근하는 것이 좋음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이를 </a:t>
            </a:r>
            <a:r>
              <a:rPr lang="en-US" altLang="ko-KR" sz="1400" b="1" i="1" dirty="0" smtClean="0">
                <a:solidFill>
                  <a:srgbClr val="002060"/>
                </a:solidFill>
              </a:rPr>
              <a:t>‘</a:t>
            </a:r>
            <a:r>
              <a:rPr lang="ko-KR" altLang="en-US" sz="1400" b="1" i="1" dirty="0" err="1" smtClean="0">
                <a:solidFill>
                  <a:srgbClr val="002060"/>
                </a:solidFill>
              </a:rPr>
              <a:t>샤딩</a:t>
            </a:r>
            <a:r>
              <a:rPr lang="en-US" altLang="ko-KR" sz="1400" b="1" i="1" dirty="0" smtClean="0">
                <a:solidFill>
                  <a:srgbClr val="002060"/>
                </a:solidFill>
              </a:rPr>
              <a:t>’</a:t>
            </a:r>
            <a:r>
              <a:rPr lang="ko-KR" altLang="en-US" sz="1400" dirty="0" smtClean="0"/>
              <a:t>이라고 부름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각 사용자는 원하는 </a:t>
            </a:r>
            <a:r>
              <a:rPr lang="ko-KR" altLang="en-US" sz="1400" dirty="0" err="1" smtClean="0"/>
              <a:t>노드와</a:t>
            </a:r>
            <a:r>
              <a:rPr lang="ko-KR" altLang="en-US" sz="1400" dirty="0" smtClean="0"/>
              <a:t> 통신하므로 빠르게 원하는 결과를 얻게 됨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4.2 </a:t>
            </a:r>
            <a:r>
              <a:rPr lang="ko-KR" altLang="en-US" sz="2000" b="1" dirty="0" err="1" smtClean="0"/>
              <a:t>샤</a:t>
            </a:r>
            <a:r>
              <a:rPr lang="ko-KR" altLang="en-US" sz="2000" b="1" dirty="0" err="1"/>
              <a:t>딩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사용자가 원하는 데이터를 한 </a:t>
            </a:r>
            <a:r>
              <a:rPr lang="ko-KR" altLang="en-US" sz="1400" dirty="0" err="1" smtClean="0"/>
              <a:t>노드에서</a:t>
            </a:r>
            <a:r>
              <a:rPr lang="ko-KR" altLang="en-US" sz="1400" dirty="0" smtClean="0"/>
              <a:t> 대부분 얻게 하는 방법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사용자가 방문해야 하는 </a:t>
            </a:r>
            <a:r>
              <a:rPr lang="ko-KR" altLang="en-US" sz="1400" dirty="0" err="1" smtClean="0"/>
              <a:t>노드를</a:t>
            </a:r>
            <a:r>
              <a:rPr lang="ko-KR" altLang="en-US" sz="1400" dirty="0" smtClean="0"/>
              <a:t> 최소화하는 방법 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‘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집합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’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의 형태로 분산하는 것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4.2 </a:t>
            </a:r>
            <a:r>
              <a:rPr lang="ko-KR" altLang="en-US" sz="2000" b="1" dirty="0" err="1" smtClean="0"/>
              <a:t>샤</a:t>
            </a:r>
            <a:r>
              <a:rPr lang="ko-KR" altLang="en-US" sz="2000" b="1" dirty="0" err="1"/>
              <a:t>딩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샤딩의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성능 향상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데이터베이스 서버의 위치를 사용자에게 물리적으로 가까이 두는 것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집합을 배치하여 부하를 균등하게 분배하는 것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순차적으로 읽힐 집합을 함께 두는 것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캐시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데이터 복제</a:t>
            </a:r>
            <a:endParaRPr lang="en-US" altLang="ko-KR" sz="1400" dirty="0" smtClean="0"/>
          </a:p>
          <a:p>
            <a:r>
              <a:rPr lang="en-US" altLang="ko-KR" sz="1400" dirty="0" smtClean="0"/>
              <a:t>	- ‘</a:t>
            </a:r>
            <a:r>
              <a:rPr lang="ko-KR" altLang="en-US" sz="1400" dirty="0" smtClean="0"/>
              <a:t>읽기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성능 향상에 효과적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샤딩</a:t>
            </a:r>
            <a:endParaRPr lang="en-US" altLang="ko-KR" sz="1400" dirty="0" smtClean="0"/>
          </a:p>
          <a:p>
            <a:r>
              <a:rPr lang="en-US" altLang="ko-KR" sz="1400" dirty="0" smtClean="0"/>
              <a:t>	-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‘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읽기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’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와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‘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쓰기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’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성능 향상에 효과적</a:t>
            </a: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4.3 </a:t>
            </a:r>
            <a:r>
              <a:rPr lang="ko-KR" altLang="en-US" sz="2000" b="1" dirty="0" smtClean="0"/>
              <a:t>마스터</a:t>
            </a:r>
            <a:r>
              <a:rPr lang="en-US" altLang="ko-KR" sz="2000" b="1" dirty="0" smtClean="0"/>
              <a:t>-</a:t>
            </a:r>
            <a:r>
              <a:rPr lang="ko-KR" altLang="en-US" sz="2000" b="1" dirty="0" err="1" smtClean="0"/>
              <a:t>슬레이브</a:t>
            </a:r>
            <a:r>
              <a:rPr lang="ko-KR" altLang="en-US" sz="2000" b="1" dirty="0" smtClean="0"/>
              <a:t> 복제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071546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읽기는 마스터와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슬레이브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모두에서 처리 가능하지만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쓰기 및 업데이트는 마스터가 모두 담당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읽기가 많이 발생하는 데이터 집합을 가진 경우를 확장할 때 효과적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err="1" smtClean="0"/>
              <a:t>슬레이브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노드를</a:t>
            </a:r>
            <a:r>
              <a:rPr lang="ko-KR" altLang="en-US" sz="1400" dirty="0" smtClean="0"/>
              <a:t> 추가하고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읽기 요청을 각 </a:t>
            </a:r>
            <a:r>
              <a:rPr lang="ko-KR" altLang="en-US" sz="1400" dirty="0" err="1" smtClean="0"/>
              <a:t>슬레이브에서</a:t>
            </a:r>
            <a:r>
              <a:rPr lang="ko-KR" altLang="en-US" sz="1400" dirty="0" smtClean="0"/>
              <a:t> 처리하면 되기 때문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쓰기가 많은 데이터일 경우는 마스터의 능력에 제한 받음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마스터가 명령을 받은 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슬레이브로부터</a:t>
            </a:r>
            <a:r>
              <a:rPr lang="ko-KR" altLang="en-US" sz="1400" dirty="0" smtClean="0"/>
              <a:t> 해당 데이터를 받아와</a:t>
            </a:r>
            <a:endParaRPr lang="en-US" altLang="ko-KR" sz="1400" dirty="0" smtClean="0"/>
          </a:p>
          <a:p>
            <a:r>
              <a:rPr lang="en-US" altLang="ko-KR" sz="1400" dirty="0"/>
              <a:t>	 </a:t>
            </a:r>
            <a:r>
              <a:rPr lang="ko-KR" altLang="en-US" sz="1400" dirty="0" smtClean="0"/>
              <a:t> 업데이트를 해서 해당 </a:t>
            </a:r>
            <a:r>
              <a:rPr lang="ko-KR" altLang="en-US" sz="1400" dirty="0" err="1" smtClean="0"/>
              <a:t>노드로</a:t>
            </a:r>
            <a:r>
              <a:rPr lang="ko-KR" altLang="en-US" sz="1400" dirty="0" smtClean="0"/>
              <a:t> 다시 전파하기 때문에 많은 명령을 동시에 처리할 수 없음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929066"/>
            <a:ext cx="52673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4.3 </a:t>
            </a:r>
            <a:r>
              <a:rPr lang="ko-KR" altLang="en-US" sz="2000" b="1" dirty="0" smtClean="0"/>
              <a:t>마스터</a:t>
            </a:r>
            <a:r>
              <a:rPr lang="en-US" altLang="ko-KR" sz="2000" b="1" dirty="0" smtClean="0"/>
              <a:t>-</a:t>
            </a:r>
            <a:r>
              <a:rPr lang="ko-KR" altLang="en-US" sz="2000" b="1" dirty="0" err="1" smtClean="0"/>
              <a:t>슬레이브</a:t>
            </a:r>
            <a:r>
              <a:rPr lang="ko-KR" altLang="en-US" sz="2000" b="1" dirty="0" smtClean="0"/>
              <a:t> 복제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071546"/>
            <a:ext cx="8501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읽기 복원력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마스터가 읽기를 실패하더라도 </a:t>
            </a:r>
            <a:r>
              <a:rPr lang="ko-KR" altLang="en-US" sz="1400" dirty="0" err="1" smtClean="0"/>
              <a:t>슬레이브가</a:t>
            </a:r>
            <a:r>
              <a:rPr lang="ko-KR" altLang="en-US" sz="1400" dirty="0" smtClean="0"/>
              <a:t> 읽기 요청을 처리 가능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보조 마스터 </a:t>
            </a:r>
            <a:r>
              <a:rPr lang="ko-KR" altLang="en-US" sz="1400" dirty="0" err="1" smtClean="0"/>
              <a:t>노드가</a:t>
            </a:r>
            <a:r>
              <a:rPr lang="ko-KR" altLang="en-US" sz="1400" dirty="0" smtClean="0"/>
              <a:t> 있기 때문에 새로운 마스터를 빠르게 지정가능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대신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마스터가 없는 동안에는 쓰기를 처리할 수 없음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읽기 복원력을 위해서는 읽는 경로와 쓰는 경로가 달라야 함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4.3 </a:t>
            </a:r>
            <a:r>
              <a:rPr lang="ko-KR" altLang="en-US" sz="2000" b="1" dirty="0" smtClean="0"/>
              <a:t>마스터</a:t>
            </a:r>
            <a:r>
              <a:rPr lang="en-US" altLang="ko-KR" sz="2000" b="1" dirty="0" smtClean="0"/>
              <a:t>-</a:t>
            </a:r>
            <a:r>
              <a:rPr lang="ko-KR" altLang="en-US" sz="2000" b="1" dirty="0" err="1" smtClean="0"/>
              <a:t>슬레이브</a:t>
            </a:r>
            <a:r>
              <a:rPr lang="ko-KR" altLang="en-US" sz="2000" b="1" dirty="0" smtClean="0"/>
              <a:t> 복제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071546"/>
            <a:ext cx="8501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err="1" smtClean="0"/>
              <a:t>비일관</a:t>
            </a:r>
            <a:r>
              <a:rPr lang="ko-KR" altLang="en-US" sz="1400" b="1" dirty="0" err="1"/>
              <a:t>성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마스터</a:t>
            </a: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슬레이브</a:t>
            </a:r>
            <a:r>
              <a:rPr lang="ko-KR" altLang="en-US" sz="1400" dirty="0" smtClean="0"/>
              <a:t> 복제의 단점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변경사항을 전파하기 전에 </a:t>
            </a:r>
            <a:r>
              <a:rPr lang="ko-KR" altLang="en-US" sz="1400" dirty="0" err="1" smtClean="0"/>
              <a:t>슬레이브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노드에서</a:t>
            </a:r>
            <a:r>
              <a:rPr lang="ko-KR" altLang="en-US" sz="1400" dirty="0" smtClean="0"/>
              <a:t> 읽기를 처리하면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변경되지 않은 정보를 읽음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같은 데이터가 여러 곳에 있다면 서로 다른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슬레이브에서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다른 값을 볼 수도 있음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마스터가 업데이트에 실패하면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백업되지 않은 정보는 모두 사라지게 됨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4.4 </a:t>
            </a:r>
            <a:r>
              <a:rPr lang="ko-KR" altLang="en-US" sz="2000" b="1" dirty="0" smtClean="0"/>
              <a:t>피어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투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피어 복제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071546"/>
            <a:ext cx="85011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마스터</a:t>
            </a: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슬레이브의</a:t>
            </a:r>
            <a:r>
              <a:rPr lang="ko-KR" altLang="en-US" sz="1400" dirty="0" smtClean="0"/>
              <a:t> 단점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읽기 확장성에 효과적이지만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쓰기 확장성에는 비효율적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err="1" smtClean="0"/>
              <a:t>슬레이브가</a:t>
            </a:r>
            <a:r>
              <a:rPr lang="ko-KR" altLang="en-US" sz="1400" dirty="0" smtClean="0"/>
              <a:t> 실패하면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다른 곳에서 데이터를 복사하여 복원이 가능하지만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마스터가 실패하면 복원할 수 있는 방법이 없</a:t>
            </a:r>
            <a:r>
              <a:rPr lang="ko-KR" altLang="en-US" sz="1400" dirty="0"/>
              <a:t>음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피어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투</a:t>
            </a: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피터</a:t>
            </a:r>
            <a:r>
              <a:rPr lang="ko-KR" altLang="en-US" sz="1400" dirty="0" smtClean="0"/>
              <a:t> 복제는 마스터를 두지 않는 구조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928934"/>
            <a:ext cx="2624150" cy="232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4.4 </a:t>
            </a:r>
            <a:r>
              <a:rPr lang="ko-KR" altLang="en-US" sz="2000" b="1" dirty="0" smtClean="0"/>
              <a:t>피어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투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피어 복제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071546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노드에서</a:t>
            </a:r>
            <a:r>
              <a:rPr lang="ko-KR" altLang="en-US" sz="1400" dirty="0" smtClean="0"/>
              <a:t> 쓰기 요청을 처리하고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중 어떤 것이 실패하더라도 데이터 저장소에 대한 접근이</a:t>
            </a:r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중지되지 않음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일관성이 너무 약해진다는 단점이 존재한다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여러 사람이 각각의 </a:t>
            </a:r>
            <a:r>
              <a:rPr lang="ko-KR" altLang="en-US" sz="1400" dirty="0" err="1" smtClean="0"/>
              <a:t>노드에서</a:t>
            </a:r>
            <a:r>
              <a:rPr lang="ko-KR" altLang="en-US" sz="1400" dirty="0" smtClean="0"/>
              <a:t> 같은 데이터에 대해서 작업할 수 있기 때문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백업을 하는 방식으로 충돌을 방지하는 방법이 존재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비일관적 쓰기 방법도 존재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나중에 처리를 합하는 방식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4.5 </a:t>
            </a:r>
            <a:r>
              <a:rPr lang="ko-KR" altLang="en-US" sz="2000" b="1" dirty="0" err="1" smtClean="0"/>
              <a:t>샤딩과</a:t>
            </a:r>
            <a:r>
              <a:rPr lang="ko-KR" altLang="en-US" sz="2000" b="1" dirty="0" smtClean="0"/>
              <a:t> 복제의 결합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071546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마스터</a:t>
            </a:r>
            <a:r>
              <a:rPr lang="en-US" altLang="ko-KR" sz="1400" b="1" dirty="0" smtClean="0"/>
              <a:t>-</a:t>
            </a:r>
            <a:r>
              <a:rPr lang="ko-KR" altLang="en-US" sz="1400" b="1" dirty="0" err="1" smtClean="0"/>
              <a:t>슬레이브</a:t>
            </a:r>
            <a:r>
              <a:rPr lang="ko-KR" altLang="en-US" sz="1400" b="1" dirty="0" smtClean="0"/>
              <a:t> 복제 </a:t>
            </a:r>
            <a:r>
              <a:rPr lang="en-US" altLang="ko-KR" sz="1400" b="1" dirty="0" smtClean="0"/>
              <a:t>+ </a:t>
            </a:r>
            <a:r>
              <a:rPr lang="ko-KR" altLang="en-US" sz="1400" b="1" dirty="0" err="1" smtClean="0"/>
              <a:t>샤딩</a:t>
            </a:r>
            <a:endParaRPr lang="en-US" altLang="ko-KR" sz="1400" b="1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여러 개의 마스터가 존재하지만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데이터 항목마다 마스터를 하나만 두는 방식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설정에 따라 어떤 </a:t>
            </a:r>
            <a:r>
              <a:rPr lang="ko-KR" altLang="en-US" sz="1400" dirty="0" err="1" smtClean="0"/>
              <a:t>노드는</a:t>
            </a:r>
            <a:r>
              <a:rPr lang="ko-KR" altLang="en-US" sz="1400" dirty="0" smtClean="0"/>
              <a:t> 특정 데이터에 대해서는 마스터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	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다른 데이터에 대해서는 </a:t>
            </a:r>
            <a:r>
              <a:rPr lang="ko-KR" altLang="en-US" sz="1400" dirty="0" err="1" smtClean="0"/>
              <a:t>슬레이브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노드가</a:t>
            </a:r>
            <a:r>
              <a:rPr lang="ko-KR" altLang="en-US" sz="1400" dirty="0" smtClean="0"/>
              <a:t> 되도록 지정할 수 있음</a:t>
            </a:r>
            <a:endParaRPr lang="en-US" altLang="ko-KR" sz="1400" dirty="0" smtClean="0"/>
          </a:p>
          <a:p>
            <a:r>
              <a:rPr lang="en-US" altLang="ko-KR" sz="1400" dirty="0"/>
              <a:t>	 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모든 데이터에 대해서 </a:t>
            </a:r>
            <a:r>
              <a:rPr lang="ko-KR" altLang="en-US" sz="1400" dirty="0" err="1" smtClean="0"/>
              <a:t>슬레이브가</a:t>
            </a:r>
            <a:r>
              <a:rPr lang="ko-KR" altLang="en-US" sz="1400" dirty="0" smtClean="0"/>
              <a:t> 되도록 할 수도 있음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피어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투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피어 복제 </a:t>
            </a:r>
            <a:r>
              <a:rPr lang="en-US" altLang="ko-KR" sz="1400" b="1" dirty="0" smtClean="0"/>
              <a:t>+ </a:t>
            </a:r>
            <a:r>
              <a:rPr lang="ko-KR" altLang="en-US" sz="1400" b="1" dirty="0" err="1" smtClean="0"/>
              <a:t>샤딩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column family </a:t>
            </a:r>
            <a:r>
              <a:rPr lang="ko-KR" altLang="en-US" sz="1400" dirty="0" smtClean="0"/>
              <a:t>모델에서는 흔한 전략</a:t>
            </a:r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기본적으로 각 데이터 </a:t>
            </a:r>
            <a:r>
              <a:rPr lang="ko-KR" altLang="en-US" sz="1400" dirty="0" err="1" smtClean="0"/>
              <a:t>샤드를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개씩 복사하여 다른 </a:t>
            </a:r>
            <a:r>
              <a:rPr lang="ko-KR" altLang="en-US" sz="1400" dirty="0" err="1" smtClean="0"/>
              <a:t>노드에</a:t>
            </a:r>
            <a:r>
              <a:rPr lang="ko-KR" altLang="en-US" sz="1400" dirty="0" smtClean="0"/>
              <a:t> 저장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7" name="그림 6" descr="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3357562"/>
            <a:ext cx="2786082" cy="324906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50004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</a:rPr>
              <a:t>Reference</a:t>
            </a:r>
          </a:p>
          <a:p>
            <a:pPr algn="ctr"/>
            <a:endParaRPr lang="en-US" altLang="ko-KR" sz="48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NoSQL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빅데이터</a:t>
            </a:r>
            <a:r>
              <a:rPr lang="ko-KR" altLang="en-US" sz="1600" dirty="0" smtClean="0">
                <a:solidFill>
                  <a:schemeClr val="bg1"/>
                </a:solidFill>
              </a:rPr>
              <a:t> 세상으로 떠나는 간결한 안내서</a:t>
            </a:r>
            <a:r>
              <a:rPr lang="en-US" altLang="ko-KR" sz="1600" dirty="0" smtClean="0">
                <a:solidFill>
                  <a:schemeClr val="bg1"/>
                </a:solidFill>
              </a:rPr>
              <a:t>),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인사이트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</a:t>
            </a:r>
            <a:r>
              <a:rPr lang="en-US" altLang="ko-KR" sz="1600" dirty="0" smtClean="0">
                <a:solidFill>
                  <a:schemeClr val="bg1"/>
                </a:solidFill>
                <a:hlinkClick r:id="rId2"/>
              </a:rPr>
              <a:t>https://docs.microsoft.com/ko-kr/sql/relational-databases/replication/transactional/peer-to-peer-transactional-replication?view=sql-server-2017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https://www.slideshare.net/WonchangSong1/no-sqlsimpleintro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http://sungsoo.github.io/2014/05/19/column-family-stores.html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https://neo4j.com/developer/guide-data-modeling/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1.1 </a:t>
            </a:r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데이터베이스의 가치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동시성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엔터프라이즈 애플리케이션은 많은 사람들이 동시에 사용하기 때문에 같은 데이터에 대한</a:t>
            </a:r>
            <a:endParaRPr lang="en-US" altLang="ko-KR" sz="1400" dirty="0" smtClean="0"/>
          </a:p>
          <a:p>
            <a:r>
              <a:rPr lang="en-US" altLang="ko-KR" sz="1400" dirty="0" smtClean="0"/>
              <a:t>	  </a:t>
            </a:r>
            <a:r>
              <a:rPr lang="ko-KR" altLang="en-US" sz="1400" dirty="0" smtClean="0"/>
              <a:t>많은 접근 및 수정이 이루어짐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호텔방이 동시에 예약되는 등의 사태를 예방하기 위해서는 접근에 대한 통제가 필요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-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‘</a:t>
            </a:r>
            <a:r>
              <a:rPr lang="ko-KR" altLang="en-US" sz="1400" b="1" i="1" dirty="0" smtClean="0">
                <a:solidFill>
                  <a:srgbClr val="002060"/>
                </a:solidFill>
              </a:rPr>
              <a:t>트랜잭션</a:t>
            </a:r>
            <a:r>
              <a:rPr lang="en-US" altLang="ko-KR" sz="1400" b="1" i="1" dirty="0" smtClean="0">
                <a:solidFill>
                  <a:srgbClr val="002060"/>
                </a:solidFill>
              </a:rPr>
              <a:t>’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을 통해 데이터에 대한 접근을 통제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1.1 </a:t>
            </a:r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데이터베이스의 가치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통</a:t>
            </a:r>
            <a:r>
              <a:rPr lang="ko-KR" altLang="en-US" sz="1400" b="1" dirty="0"/>
              <a:t>합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하나의 엔터프라이즈 애플리케이션은 여러 애플리케이션으로 구성되어 있음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경우에 따라서는 하나의 작업을 처리하기 위해서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여러 애플리케이션의 협업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필요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dirty="0" smtClean="0"/>
              <a:t>	-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여러 애플리케이션이 똑같은 데이터를 사용하거나 다른 애플리케이션에서 수정한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데이터를 가져다 사용할 수 있어야 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-&gt; </a:t>
            </a:r>
            <a:r>
              <a:rPr lang="en-US" altLang="ko-KR" sz="1400" b="1" i="1" dirty="0" smtClean="0">
                <a:solidFill>
                  <a:srgbClr val="FFC000"/>
                </a:solidFill>
              </a:rPr>
              <a:t>‘</a:t>
            </a:r>
            <a:r>
              <a:rPr lang="ko-KR" altLang="en-US" sz="1400" b="1" i="1" dirty="0" smtClean="0">
                <a:solidFill>
                  <a:srgbClr val="002060"/>
                </a:solidFill>
              </a:rPr>
              <a:t>통합 데이터베이스 공유</a:t>
            </a:r>
            <a:r>
              <a:rPr lang="en-US" altLang="ko-KR" sz="1400" b="1" i="1" dirty="0" smtClean="0">
                <a:solidFill>
                  <a:srgbClr val="002060"/>
                </a:solidFill>
              </a:rPr>
              <a:t>’</a:t>
            </a:r>
          </a:p>
          <a:p>
            <a:r>
              <a:rPr lang="en-US" altLang="ko-KR" sz="1400" dirty="0" smtClean="0"/>
              <a:t>		- </a:t>
            </a:r>
            <a:r>
              <a:rPr lang="ko-KR" altLang="en-US" sz="1400" dirty="0" smtClean="0"/>
              <a:t>한 데이터베이스를 사용하면 다른 애플리케이션의 데이터에 쉽게 접근 </a:t>
            </a:r>
            <a:endParaRPr lang="en-US" altLang="ko-KR" sz="1400" dirty="0" smtClean="0"/>
          </a:p>
          <a:p>
            <a:r>
              <a:rPr lang="en-US" altLang="ko-KR" sz="1400" dirty="0" smtClean="0"/>
              <a:t>		-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애플리케이션의 접근을 통제</a:t>
            </a:r>
            <a:r>
              <a:rPr lang="ko-KR" altLang="en-US" sz="1400" dirty="0" smtClean="0"/>
              <a:t>하는</a:t>
            </a:r>
            <a:r>
              <a:rPr lang="ko-KR" altLang="en-US" sz="1400" b="1" dirty="0" smtClean="0"/>
              <a:t> </a:t>
            </a:r>
            <a:r>
              <a:rPr lang="ko-KR" altLang="en-US" sz="1400" dirty="0" smtClean="0"/>
              <a:t>방식으로 여러 애플리케이션의 동시성 처리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1.1 </a:t>
            </a:r>
            <a:r>
              <a:rPr lang="ko-KR" altLang="en-US" sz="2000" b="1" dirty="0" err="1" smtClean="0"/>
              <a:t>관계형</a:t>
            </a:r>
            <a:r>
              <a:rPr lang="ko-KR" altLang="en-US" sz="2000" b="1" dirty="0" smtClean="0"/>
              <a:t> 데이터베이스의 가치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표준모델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RDBMS</a:t>
            </a:r>
            <a:r>
              <a:rPr lang="ko-KR" altLang="en-US" sz="1400" dirty="0" smtClean="0"/>
              <a:t>마다 조금씩 차이는 있어도 핵심 매커니즘과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구문은 모두 </a:t>
            </a:r>
            <a:r>
              <a:rPr lang="ko-KR" altLang="en-US" sz="1400" dirty="0" err="1" smtClean="0"/>
              <a:t>비슷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관계 불일치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err="1" smtClean="0"/>
              <a:t>관계형</a:t>
            </a:r>
            <a:r>
              <a:rPr lang="ko-KR" altLang="en-US" sz="1400" b="1" dirty="0" smtClean="0"/>
              <a:t> 모델</a:t>
            </a:r>
            <a:endParaRPr lang="en-US" altLang="ko-KR" sz="1400" b="1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과 행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데이터를 구조화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객체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관계 불일치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err="1" smtClean="0"/>
              <a:t>관계형</a:t>
            </a:r>
            <a:r>
              <a:rPr lang="ko-KR" altLang="en-US" sz="1400" dirty="0" smtClean="0"/>
              <a:t> 모델과 메모리 내 데이터 구조의 차이를 의미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객체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관계 불일치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 err="1" smtClean="0"/>
              <a:t>관계형</a:t>
            </a:r>
            <a:r>
              <a:rPr lang="ko-KR" altLang="en-US" sz="1400" b="1" dirty="0" smtClean="0"/>
              <a:t> 모델</a:t>
            </a:r>
            <a:endParaRPr lang="en-US" altLang="ko-KR" sz="1400" b="1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테이블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과 행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데이터를 구조화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b="1" dirty="0" smtClean="0"/>
              <a:t>객체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관계 불일치</a:t>
            </a:r>
            <a:endParaRPr lang="en-US" altLang="ko-KR" sz="1400" b="1" dirty="0" smtClean="0"/>
          </a:p>
          <a:p>
            <a:r>
              <a:rPr lang="en-US" altLang="ko-KR" sz="1400" dirty="0" smtClean="0"/>
              <a:t>	- </a:t>
            </a:r>
            <a:r>
              <a:rPr lang="ko-KR" altLang="en-US" sz="1400" dirty="0" err="1" smtClean="0"/>
              <a:t>관계형</a:t>
            </a:r>
            <a:r>
              <a:rPr lang="ko-KR" altLang="en-US" sz="1400" dirty="0" smtClean="0"/>
              <a:t> 모델과 메모리 내 데이터 구조의 차이를 의미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-&gt; RDBMS</a:t>
            </a:r>
            <a:r>
              <a:rPr lang="ko-KR" altLang="en-US" sz="1400" dirty="0" smtClean="0"/>
              <a:t>는 테이블에 기반을 두고 있기 때문에 단순함을 제공하지만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행 안의 데이터에 다시 행이나 리스트 등의 구조를 포함할 수 없는 등 다른 구조를 포함</a:t>
            </a:r>
            <a:r>
              <a:rPr lang="en-US" altLang="ko-KR" sz="1400" dirty="0" smtClean="0"/>
              <a:t>X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복잡한 데이터 내 데이터 구조를 데이터베이스에 저장되려면 먼저 테이블로 변환해야 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en-US" sz="1400" b="1" i="1" dirty="0" smtClean="0">
                <a:solidFill>
                  <a:srgbClr val="002060"/>
                </a:solidFill>
              </a:rPr>
              <a:t>객체의 특성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을 잘 반영할 수 없음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예를 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객체는 그 자체의 필드 이외에도 </a:t>
            </a:r>
            <a:r>
              <a:rPr lang="ko-KR" altLang="en-US" sz="1400" dirty="0" err="1" smtClean="0"/>
              <a:t>메소드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상속을 통한 정보 등 다양한 정보가 존재 </a:t>
            </a:r>
            <a:r>
              <a:rPr lang="en-US" altLang="ko-KR" sz="1400" dirty="0" smtClean="0"/>
              <a:t>	</a:t>
            </a:r>
            <a:endParaRPr lang="en-US" altLang="ko-KR" sz="1400" dirty="0"/>
          </a:p>
          <a:p>
            <a:r>
              <a:rPr lang="en-US" altLang="ko-KR" sz="1400" dirty="0" smtClean="0"/>
              <a:t>                  </a:t>
            </a:r>
            <a:r>
              <a:rPr lang="ko-KR" altLang="en-US" sz="1400" dirty="0" smtClean="0"/>
              <a:t>객체는 </a:t>
            </a:r>
            <a:r>
              <a:rPr lang="en-US" altLang="ko-KR" sz="1400" dirty="0" smtClean="0"/>
              <a:t>java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equals()</a:t>
            </a:r>
            <a:r>
              <a:rPr lang="ko-KR" altLang="en-US" sz="1400" dirty="0" smtClean="0"/>
              <a:t>처럼 동일성의 개념을 정의가능 하지만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관계</a:t>
            </a:r>
            <a:r>
              <a:rPr lang="ko-KR" altLang="en-US" sz="1400" dirty="0" err="1" smtClean="0"/>
              <a:t>형</a:t>
            </a:r>
            <a:r>
              <a:rPr lang="ko-KR" altLang="en-US" sz="1400" dirty="0" smtClean="0"/>
              <a:t> 모델에서는 불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07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1.3 </a:t>
            </a:r>
            <a:r>
              <a:rPr lang="ko-KR" altLang="en-US" sz="2000" b="1" dirty="0" smtClean="0"/>
              <a:t>애플리케이션 데이터베이스와 통합 데이터베이스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071546"/>
            <a:ext cx="85011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400" dirty="0" smtClean="0"/>
              <a:t> </a:t>
            </a:r>
            <a:r>
              <a:rPr lang="ko-KR" altLang="en-US" sz="1400" b="1" dirty="0" smtClean="0"/>
              <a:t>애플리케이션 데이터베이스</a:t>
            </a:r>
            <a:endParaRPr lang="en-US" altLang="ko-KR" sz="1400" b="1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기존에는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문을 통해서 여러 애플리케이션의 데이터베이스를 통합하여 사용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팀이 테이블을 저장하는 방식과 형태를 조율해야 한다는 불편함이 존재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- 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HTTP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의 등장으</a:t>
            </a:r>
            <a:r>
              <a:rPr lang="ko-KR" altLang="en-US" sz="1400" b="1" dirty="0">
                <a:solidFill>
                  <a:srgbClr val="002060"/>
                </a:solidFill>
              </a:rPr>
              <a:t>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통합 데이터베이스 없이 애플리케이션끼리 통신</a:t>
            </a:r>
            <a:r>
              <a:rPr lang="ko-KR" altLang="en-US" sz="1400" dirty="0" smtClean="0"/>
              <a:t>할 수 있게 되었음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xml, </a:t>
            </a:r>
            <a:r>
              <a:rPr lang="en-US" altLang="ko-KR" sz="1400" dirty="0" err="1" smtClean="0"/>
              <a:t>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등의 방식으로 데이터를 다른 애플리케이션으로 보내기만 하면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각 팀의 방식으로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r>
              <a:rPr lang="en-US" altLang="ko-KR" sz="1400" b="1" dirty="0">
                <a:solidFill>
                  <a:srgbClr val="002060"/>
                </a:solidFill>
              </a:rPr>
              <a:t>	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  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알아서 데이터를 정리 </a:t>
            </a:r>
            <a:r>
              <a:rPr lang="ko-KR" altLang="en-US" sz="1400" dirty="0" smtClean="0"/>
              <a:t>할 수 있게 되므로 편리해짐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-  </a:t>
            </a:r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데이터베이스를 통합형식으로 사용하는 것이 아니라 각 애플리케이션에만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사용하는 애플리케이션 데이터베이스 형태로 사용하게 됨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718</Words>
  <Application>Microsoft Office PowerPoint</Application>
  <PresentationFormat>화면 슬라이드 쇼(4:3)</PresentationFormat>
  <Paragraphs>402</Paragraphs>
  <Slides>39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김기호</dc:creator>
  <cp:lastModifiedBy>김기호</cp:lastModifiedBy>
  <cp:revision>217</cp:revision>
  <dcterms:created xsi:type="dcterms:W3CDTF">2018-07-12T15:08:21Z</dcterms:created>
  <dcterms:modified xsi:type="dcterms:W3CDTF">2018-07-12T20:48:08Z</dcterms:modified>
</cp:coreProperties>
</file>