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F%D0%B8%D1%81%D0%BE%D0%BA_%D1%80%D0%B0%D0%B9%D0%BE%D0%BD%D0%BE%D0%B2_%D0%B8_%D0%BF%D0%BE%D1%81%D0%B5%D0%BB%D0%B5%D0%BD%D0%B8%D0%B9_%D0%9C%D0%BE%D1%81%D0%BA%D0%B2%D1%8B" TargetMode="External"/><Relationship Id="rId2" Type="http://schemas.openxmlformats.org/officeDocument/2006/relationships/hyperlink" Target="https://gis-lab.info/qa/moscow-at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rkvartir.ru/journal/analytics/2018/02/25/reiting-raionov-moskvi-po-stoimosti-kvarti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Venues Data Analysis of Moscow City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5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elbow method</a:t>
            </a:r>
            <a:endParaRPr lang="en-US" dirty="0"/>
          </a:p>
        </p:txBody>
      </p:sp>
      <p:pic>
        <p:nvPicPr>
          <p:cNvPr id="4" name="Объект 3" descr="'Elbow_Method_Distortion'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94" y="2339181"/>
            <a:ext cx="4895850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8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elbow method</a:t>
            </a:r>
            <a:endParaRPr lang="en-US" dirty="0"/>
          </a:p>
        </p:txBody>
      </p:sp>
      <p:pic>
        <p:nvPicPr>
          <p:cNvPr id="5" name="Объект 4" descr="'Elbow_Method_Inertia'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81" y="2339181"/>
            <a:ext cx="4943475" cy="352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13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using boxplots visualization</a:t>
            </a:r>
            <a:endParaRPr lang="en-US" dirty="0"/>
          </a:p>
        </p:txBody>
      </p:sp>
      <p:pic>
        <p:nvPicPr>
          <p:cNvPr id="4" name="Объект 3" descr="'Cluster_Borough_Population_boxplot'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9" y="2434431"/>
            <a:ext cx="51816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6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using boxplots visualization</a:t>
            </a:r>
            <a:endParaRPr lang="en-US" dirty="0"/>
          </a:p>
        </p:txBody>
      </p:sp>
      <p:pic>
        <p:nvPicPr>
          <p:cNvPr id="5" name="Объект 4" descr="'Cluster_Borough_Housing_Price_boxplot'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9" y="2429669"/>
            <a:ext cx="518160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Vizualize</a:t>
            </a:r>
            <a:r>
              <a:rPr lang="en-US" dirty="0"/>
              <a:t> clusters on choropleth map</a:t>
            </a:r>
            <a:endParaRPr lang="en-US" dirty="0"/>
          </a:p>
        </p:txBody>
      </p:sp>
      <p:pic>
        <p:nvPicPr>
          <p:cNvPr id="4" name="Объект 3" descr="'Moscow_Clustering_map'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30" y="2160588"/>
            <a:ext cx="3663378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04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Dataset </a:t>
            </a:r>
            <a:r>
              <a:rPr lang="en-US" dirty="0"/>
              <a:t>of the optimal Boroughs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of the optimal Boroughs for the location of fitness centers, according to the main </a:t>
            </a:r>
            <a:r>
              <a:rPr lang="en-US" dirty="0" err="1"/>
              <a:t>criterias</a:t>
            </a:r>
            <a:endParaRPr lang="en-US" sz="2000" dirty="0"/>
          </a:p>
          <a:p>
            <a:pPr lvl="1"/>
            <a:r>
              <a:rPr lang="ru-RU" dirty="0" err="1"/>
              <a:t>high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borough</a:t>
            </a:r>
            <a:endParaRPr lang="en-US" sz="1800" dirty="0"/>
          </a:p>
          <a:p>
            <a:pPr lvl="1"/>
            <a:r>
              <a:rPr lang="en-US" dirty="0"/>
              <a:t>low cost of real estate in the borough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Рисунок 3" descr="Moscow_Recomended_Borough_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14" y="3819929"/>
            <a:ext cx="6743700" cy="171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the optimal places for the location of fitness centers in Moscow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Owners of cafes, fitness centers and other social facilities are expected to prefer boroughs with a high population density. Investors will prefer areas with low housing costs and low competitiveness.</a:t>
            </a:r>
          </a:p>
          <a:p>
            <a:r>
              <a:rPr lang="en-US" sz="2800" dirty="0"/>
              <a:t>On the part of residents, the preference is expected for a boroughs with a low cost of housing and good accessibility of social places.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Moscow Boroughs dataset were downloaded from multiple HTTP page combined into one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List of Moscow District and they Boroughs were downloaded from the page </a:t>
            </a:r>
            <a:r>
              <a:rPr lang="en-US" u="sng" dirty="0">
                <a:hlinkClick r:id="rId2" tooltip="https://gis-lab.info/qa/moscow-atd.html"/>
              </a:rPr>
              <a:t>Moscow Boroughs</a:t>
            </a:r>
            <a:endParaRPr lang="en-US" dirty="0"/>
          </a:p>
          <a:p>
            <a:pPr lvl="0"/>
            <a:r>
              <a:rPr lang="en-US" dirty="0"/>
              <a:t>Information about area of the each Moscow Borough in square kilometers, their population and housing area in square meters were downloaded from the page </a:t>
            </a:r>
            <a:r>
              <a:rPr lang="en-US" u="sng" dirty="0">
                <a:hlinkClick r:id="rId3" tooltip="https://ru.wikipedia.org/wiki/%D0%A1%D0%BF%D0%B8%D1%81%D0%BE%D0%BA_%D1%80%D0%B0%D0%B9%D0%BE%D0%BD%D0%BE%D0%B2_%D0%B8_%D0%BF%D0%BE%D1%81%D0%B5%D0%BB%D0%B5%D0%BD%D0%B8%D0%B9_%D0%9C%D0%BE%D1%81%D0%BA%D0%B2%D1%8B"/>
              </a:rPr>
              <a:t>Moscow Boroughs Population Density</a:t>
            </a:r>
            <a:endParaRPr lang="en-US" dirty="0"/>
          </a:p>
          <a:p>
            <a:pPr lvl="0"/>
            <a:r>
              <a:rPr lang="en-US" dirty="0"/>
              <a:t>Information about housing price of the each Moscow Borough were downloaded from the page </a:t>
            </a:r>
            <a:r>
              <a:rPr lang="en-US" u="sng" dirty="0">
                <a:hlinkClick r:id="rId4" tooltip="https://www.mirkvartir.ru/journal/analytics/2018/02/25/reiting-raionov-moskvi-po-stoimosti-kvartir"/>
              </a:rPr>
              <a:t>Moscow Boroughs Housing 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 </a:t>
            </a:r>
            <a:r>
              <a:rPr lang="en-US" b="1" dirty="0"/>
              <a:t>venues</a:t>
            </a:r>
            <a:r>
              <a:rPr lang="en-US" dirty="0"/>
              <a:t> the service </a:t>
            </a:r>
            <a:r>
              <a:rPr lang="en-US" b="1" dirty="0" err="1"/>
              <a:t>Forsquare</a:t>
            </a:r>
            <a:r>
              <a:rPr lang="en-US" b="1" dirty="0"/>
              <a:t> API</a:t>
            </a:r>
            <a:r>
              <a:rPr lang="en-US" dirty="0"/>
              <a:t> was used.</a:t>
            </a:r>
          </a:p>
          <a:p>
            <a:r>
              <a:rPr lang="en-US" dirty="0"/>
              <a:t>The API of </a:t>
            </a:r>
            <a:r>
              <a:rPr lang="en-US" b="1" dirty="0" err="1"/>
              <a:t>Forsquare</a:t>
            </a:r>
            <a:r>
              <a:rPr lang="en-US" dirty="0"/>
              <a:t> service have the restriction of 100 </a:t>
            </a:r>
            <a:r>
              <a:rPr lang="en-US" b="1" dirty="0"/>
              <a:t>venues</a:t>
            </a:r>
            <a:r>
              <a:rPr lang="en-US" dirty="0"/>
              <a:t>, which it can return in one request.</a:t>
            </a:r>
          </a:p>
          <a:p>
            <a:r>
              <a:rPr lang="en-US" dirty="0"/>
              <a:t>To obtain list of all </a:t>
            </a:r>
            <a:r>
              <a:rPr lang="en-US" b="1" dirty="0"/>
              <a:t>venues</a:t>
            </a:r>
            <a:r>
              <a:rPr lang="en-US" dirty="0"/>
              <a:t> I used the following approach:</a:t>
            </a:r>
          </a:p>
          <a:p>
            <a:pPr lvl="0"/>
            <a:r>
              <a:rPr lang="en-US" dirty="0"/>
              <a:t>present Moscow area in the form of a regular grid of circles of quite small diameter, no more than 100 </a:t>
            </a:r>
            <a:r>
              <a:rPr lang="en-US" b="1" dirty="0"/>
              <a:t>venues</a:t>
            </a:r>
            <a:r>
              <a:rPr lang="en-US" dirty="0"/>
              <a:t> in each circle</a:t>
            </a:r>
          </a:p>
          <a:p>
            <a:pPr lvl="0"/>
            <a:r>
              <a:rPr lang="en-US" dirty="0"/>
              <a:t>perform exploration using </a:t>
            </a:r>
            <a:r>
              <a:rPr lang="en-US" b="1" dirty="0" err="1"/>
              <a:t>Forsquare</a:t>
            </a:r>
            <a:r>
              <a:rPr lang="en-US" b="1" dirty="0"/>
              <a:t> API</a:t>
            </a:r>
            <a:r>
              <a:rPr lang="en-US" dirty="0"/>
              <a:t> with quite bigger radius than circle of a grid to make sure it overlaps/full coverage to don't miss any venues</a:t>
            </a:r>
          </a:p>
          <a:p>
            <a:pPr lvl="0"/>
            <a:r>
              <a:rPr lang="en-US" dirty="0"/>
              <a:t>cleaning list of venues from duplicates.</a:t>
            </a:r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Data acquisition and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Boroughs population in Moscow City map</a:t>
            </a:r>
            <a:endParaRPr lang="en-US" dirty="0"/>
          </a:p>
        </p:txBody>
      </p:sp>
      <p:pic>
        <p:nvPicPr>
          <p:cNvPr id="4" name="Объект 3" descr="Boroughs Population in Moscow Cit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86" y="2160588"/>
            <a:ext cx="4126065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1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Moscow Boroughs and their venues</a:t>
            </a:r>
            <a:endParaRPr lang="en-US" dirty="0"/>
          </a:p>
        </p:txBody>
      </p:sp>
      <p:pic>
        <p:nvPicPr>
          <p:cNvPr id="4" name="Объект 3" descr="Example of the some Moscow Boroughs and theis venu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87" y="2160588"/>
            <a:ext cx="3278864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19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istributions </a:t>
            </a:r>
            <a:r>
              <a:rPr lang="en-US" dirty="0"/>
              <a:t>of Population between Boroughs in the different Districts </a:t>
            </a:r>
            <a:endParaRPr lang="en-US" dirty="0"/>
          </a:p>
        </p:txBody>
      </p:sp>
      <p:pic>
        <p:nvPicPr>
          <p:cNvPr id="4" name="Объект 3" descr="'District' and 'Population'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9" y="2434431"/>
            <a:ext cx="51816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5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'District' and 'Housing Price'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9" y="2429669"/>
            <a:ext cx="518160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istributions </a:t>
            </a:r>
            <a:r>
              <a:rPr lang="en-US" dirty="0"/>
              <a:t>of </a:t>
            </a:r>
            <a:r>
              <a:rPr lang="en-US" dirty="0" smtClean="0"/>
              <a:t>House pricing </a:t>
            </a:r>
            <a:r>
              <a:rPr lang="en-US" dirty="0"/>
              <a:t>between Boroughs in the different Districts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orrelation </a:t>
            </a:r>
            <a:r>
              <a:rPr lang="en-US" dirty="0"/>
              <a:t>matrix</a:t>
            </a:r>
            <a:endParaRPr lang="en-US" dirty="0"/>
          </a:p>
        </p:txBody>
      </p:sp>
      <p:pic>
        <p:nvPicPr>
          <p:cNvPr id="4" name="Объект 3" descr="Correlation matrix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79" y="2160588"/>
            <a:ext cx="5572680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0887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204</Words>
  <Application>Microsoft Office PowerPoint</Application>
  <PresentationFormat>Широкоэкранный</PresentationFormat>
  <Paragraphs>30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Venues Data Analysis of Moscow City </vt:lpstr>
      <vt:lpstr>Determine the optimal places for the location of fitness centers in Moscow</vt:lpstr>
      <vt:lpstr>Data acquisition and cleaning</vt:lpstr>
      <vt:lpstr>Презентация PowerPoint</vt:lpstr>
      <vt:lpstr>Boroughs population in Moscow City map</vt:lpstr>
      <vt:lpstr>Some Moscow Boroughs and their venues</vt:lpstr>
      <vt:lpstr>Distributions of Population between Boroughs in the different Districts </vt:lpstr>
      <vt:lpstr>Distributions of House pricing between Boroughs in the different Districts </vt:lpstr>
      <vt:lpstr>Correlation matrix</vt:lpstr>
      <vt:lpstr>K-Means Clustering with elbow method</vt:lpstr>
      <vt:lpstr>K-Means Clustering with elbow method</vt:lpstr>
      <vt:lpstr>Clusters using boxplots visualization</vt:lpstr>
      <vt:lpstr>Clusters using boxplots visualization</vt:lpstr>
      <vt:lpstr>Vizualize clusters on choropleth map</vt:lpstr>
      <vt:lpstr>Result: Dataset of the optimal Boroughs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Venues Data Analysis of Moscow City</dc:title>
  <dc:creator>User</dc:creator>
  <cp:lastModifiedBy>User</cp:lastModifiedBy>
  <cp:revision>2</cp:revision>
  <dcterms:created xsi:type="dcterms:W3CDTF">2020-08-29T10:06:43Z</dcterms:created>
  <dcterms:modified xsi:type="dcterms:W3CDTF">2020-08-29T10:26:03Z</dcterms:modified>
</cp:coreProperties>
</file>