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8"/>
  </p:notesMasterIdLst>
  <p:handoutMasterIdLst>
    <p:handoutMasterId r:id="rId19"/>
  </p:handoutMasterIdLst>
  <p:sldIdLst>
    <p:sldId id="279" r:id="rId4"/>
    <p:sldId id="280" r:id="rId5"/>
    <p:sldId id="281" r:id="rId6"/>
    <p:sldId id="284" r:id="rId7"/>
    <p:sldId id="292" r:id="rId8"/>
    <p:sldId id="301" r:id="rId9"/>
    <p:sldId id="297" r:id="rId10"/>
    <p:sldId id="298" r:id="rId11"/>
    <p:sldId id="299" r:id="rId12"/>
    <p:sldId id="291" r:id="rId13"/>
    <p:sldId id="300" r:id="rId14"/>
    <p:sldId id="303" r:id="rId15"/>
    <p:sldId id="286" r:id="rId16"/>
    <p:sldId id="282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2373EE-2411-4AF8-9077-43B12DC2CF74}">
          <p14:sldIdLst>
            <p14:sldId id="279"/>
            <p14:sldId id="280"/>
            <p14:sldId id="281"/>
            <p14:sldId id="284"/>
            <p14:sldId id="292"/>
            <p14:sldId id="301"/>
          </p14:sldIdLst>
        </p14:section>
        <p14:section name="Untitled Section" id="{34102ACF-1A84-40B2-ACDB-CBBA4B36E018}">
          <p14:sldIdLst>
            <p14:sldId id="297"/>
            <p14:sldId id="298"/>
            <p14:sldId id="299"/>
            <p14:sldId id="291"/>
            <p14:sldId id="300"/>
            <p14:sldId id="303"/>
            <p14:sldId id="28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i" initials="E" lastIdx="1" clrIdx="0">
    <p:extLst>
      <p:ext uri="{19B8F6BF-5375-455C-9EA6-DF929625EA0E}">
        <p15:presenceInfo xmlns:p15="http://schemas.microsoft.com/office/powerpoint/2012/main" userId="S::Evgenii_Kozlov1@epam.com::fce3f82a-75f1-44d5-a483-e058208c3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5:48:12.643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Зачем мне это нужно?</a:t>
            </a:r>
            <a:endParaRPr lang="en-US" dirty="0"/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84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64392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Системы виртуализации. </a:t>
            </a:r>
            <a:r>
              <a:rPr lang="en-US" dirty="0"/>
              <a:t>Docker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8" r:id="rId3"/>
    <p:sldLayoutId id="2147483696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4785" y="1412416"/>
            <a:ext cx="4372649" cy="2503092"/>
          </a:xfrm>
        </p:spPr>
        <p:txBody>
          <a:bodyPr/>
          <a:lstStyle/>
          <a:p>
            <a:pPr algn="ctr"/>
            <a:r>
              <a:rPr lang="en-US" dirty="0"/>
              <a:t>Angular.</a:t>
            </a:r>
            <a:br>
              <a:rPr lang="en-US" dirty="0"/>
            </a:br>
            <a:r>
              <a:rPr lang="en-US" dirty="0"/>
              <a:t>Unit-Testing Advanced</a:t>
            </a:r>
          </a:p>
        </p:txBody>
      </p:sp>
    </p:spTree>
    <p:extLst>
      <p:ext uri="{BB962C8B-B14F-4D97-AF65-F5344CB8AC3E}">
        <p14:creationId xmlns:p14="http://schemas.microsoft.com/office/powerpoint/2010/main" val="93904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Бонд. Джеймс бонд.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291498" y="808605"/>
            <a:ext cx="3224212" cy="159902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fit('test  submethod ', () =&gt;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spyOn(component, ' submethod 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</a:t>
            </a:r>
            <a:r>
              <a:rPr lang="en-US" dirty="0" err="1"/>
              <a:t>component.method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</a:t>
            </a:r>
            <a:r>
              <a:rPr lang="en-US" dirty="0" err="1"/>
              <a:t>component.submethod</a:t>
            </a:r>
            <a:r>
              <a:rPr lang="en-US" dirty="0"/>
              <a:t>).</a:t>
            </a:r>
            <a:r>
              <a:rPr lang="en-US" dirty="0" err="1"/>
              <a:t>toHaveBeenCalled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});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9BBBC32-38B1-4535-8268-7484CF21EA5F}"/>
              </a:ext>
            </a:extLst>
          </p:cNvPr>
          <p:cNvSpPr txBox="1">
            <a:spLocks/>
          </p:cNvSpPr>
          <p:nvPr/>
        </p:nvSpPr>
        <p:spPr>
          <a:xfrm>
            <a:off x="360364" y="808605"/>
            <a:ext cx="1931134" cy="1448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Component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method()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submethod();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submethod(){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E0494A3-36FF-45F7-9CA3-82A4251BB1F1}"/>
              </a:ext>
            </a:extLst>
          </p:cNvPr>
          <p:cNvSpPr txBox="1">
            <a:spLocks/>
          </p:cNvSpPr>
          <p:nvPr/>
        </p:nvSpPr>
        <p:spPr>
          <a:xfrm>
            <a:off x="360364" y="2256692"/>
            <a:ext cx="6362821" cy="24911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spyOn(component, ' submethod ');  - </a:t>
            </a:r>
            <a:r>
              <a:rPr lang="ru-RU" dirty="0"/>
              <a:t>метод будет вызван но не будет исполнен.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spyOn(component, ' submethod ') .</a:t>
            </a:r>
            <a:r>
              <a:rPr lang="en-US" dirty="0" err="1"/>
              <a:t>and.callFake</a:t>
            </a:r>
            <a:r>
              <a:rPr lang="en-US" dirty="0"/>
              <a:t>(() =&gt; {}); </a:t>
            </a:r>
            <a:r>
              <a:rPr lang="ru-RU" dirty="0"/>
              <a:t>- вместо вызова будет вызван </a:t>
            </a:r>
            <a:r>
              <a:rPr lang="ru-RU" dirty="0" err="1"/>
              <a:t>коллбэк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spyOn(component, ' submethod ') .and. </a:t>
            </a:r>
            <a:r>
              <a:rPr lang="en-US" dirty="0" err="1"/>
              <a:t>callThrough</a:t>
            </a:r>
            <a:r>
              <a:rPr lang="en-US" dirty="0"/>
              <a:t>();</a:t>
            </a:r>
            <a:r>
              <a:rPr lang="ru-RU" dirty="0"/>
              <a:t> - метод будет выполнен.</a:t>
            </a:r>
          </a:p>
          <a:p>
            <a:pPr marL="0" indent="0">
              <a:buNone/>
            </a:pPr>
            <a:r>
              <a:rPr lang="en-US" dirty="0"/>
              <a:t>spyOn(component, ' submethod ') .</a:t>
            </a:r>
            <a:r>
              <a:rPr lang="en-US" dirty="0" err="1"/>
              <a:t>and.returnValue</a:t>
            </a:r>
            <a:r>
              <a:rPr lang="en-US" dirty="0"/>
              <a:t>(value);</a:t>
            </a:r>
            <a:r>
              <a:rPr lang="ru-RU" dirty="0"/>
              <a:t> - метод вернет заданное значение.</a:t>
            </a:r>
          </a:p>
          <a:p>
            <a:pPr marL="0" indent="0">
              <a:buNone/>
            </a:pPr>
            <a:r>
              <a:rPr lang="en-US" dirty="0"/>
              <a:t>spyOn(component, ' submethod ') .</a:t>
            </a:r>
            <a:r>
              <a:rPr lang="en-US" dirty="0" err="1"/>
              <a:t>and.returnValues</a:t>
            </a:r>
            <a:r>
              <a:rPr lang="en-US" dirty="0"/>
              <a:t>(…values);</a:t>
            </a:r>
            <a:r>
              <a:rPr lang="ru-RU" dirty="0"/>
              <a:t> - метод будет возвращать значения по цепочке.</a:t>
            </a:r>
          </a:p>
          <a:p>
            <a:pPr marL="0" indent="0">
              <a:buNone/>
            </a:pPr>
            <a:r>
              <a:rPr lang="en-US" dirty="0"/>
              <a:t>spyOn(component, 'method').</a:t>
            </a:r>
            <a:r>
              <a:rPr lang="en-US" dirty="0" err="1"/>
              <a:t>and.throwError</a:t>
            </a:r>
            <a:r>
              <a:rPr lang="en-US" dirty="0"/>
              <a:t>('error’);</a:t>
            </a:r>
            <a:r>
              <a:rPr lang="ru-RU" dirty="0"/>
              <a:t> - возврат ошибки.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spyOn(component, 'method').</a:t>
            </a:r>
            <a:r>
              <a:rPr lang="en-US" dirty="0" err="1"/>
              <a:t>and.stub</a:t>
            </a:r>
            <a:r>
              <a:rPr lang="en-US" dirty="0"/>
              <a:t>();</a:t>
            </a:r>
            <a:r>
              <a:rPr lang="ru-RU" dirty="0"/>
              <a:t> - отключаем шпиона.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spyOn(component, 'method').</a:t>
            </a:r>
            <a:r>
              <a:rPr lang="en-US" dirty="0" err="1"/>
              <a:t>and.exec</a:t>
            </a:r>
            <a:r>
              <a:rPr lang="en-US" dirty="0"/>
              <a:t>();</a:t>
            </a:r>
            <a:r>
              <a:rPr lang="ru-RU" dirty="0"/>
              <a:t> - запускаем шпиона.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30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58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</a:t>
            </a:r>
            <a:r>
              <a:rPr lang="ru-RU" dirty="0"/>
              <a:t>или изолированный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0"/>
          </p:nvPr>
        </p:nvSpPr>
        <p:spPr>
          <a:xfrm>
            <a:off x="360364" y="886069"/>
            <a:ext cx="3986211" cy="3017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Тесты могут проводится в изолированном режиме или в </a:t>
            </a:r>
            <a:r>
              <a:rPr lang="en-US" dirty="0" err="1"/>
              <a:t>TestBed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38">
            <a:extLst>
              <a:ext uri="{FF2B5EF4-FFF2-40B4-BE49-F238E27FC236}">
                <a16:creationId xmlns:a16="http://schemas.microsoft.com/office/drawing/2014/main" id="{043FCA3B-E0F3-46E6-A5F8-A82E3676A781}"/>
              </a:ext>
            </a:extLst>
          </p:cNvPr>
          <p:cNvSpPr txBox="1">
            <a:spLocks/>
          </p:cNvSpPr>
          <p:nvPr/>
        </p:nvSpPr>
        <p:spPr>
          <a:xfrm>
            <a:off x="360364" y="1241785"/>
            <a:ext cx="3986211" cy="3195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Изолированный режим.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ru-RU" dirty="0">
                <a:highlight>
                  <a:srgbClr val="00FF00"/>
                </a:highlight>
              </a:rPr>
              <a:t>Больше подходит для классов без зависимостей.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ru-RU" dirty="0">
                <a:highlight>
                  <a:srgbClr val="00FF00"/>
                </a:highlight>
              </a:rPr>
              <a:t>Работает быстрее.</a:t>
            </a:r>
            <a:endParaRPr lang="en-US" dirty="0">
              <a:highlight>
                <a:srgbClr val="00FF00"/>
              </a:highlight>
            </a:endParaRPr>
          </a:p>
          <a:p>
            <a:pPr>
              <a:buFont typeface="Calibri Light" panose="020F0302020204030204" pitchFamily="34" charset="0"/>
              <a:buChar char="+"/>
            </a:pPr>
            <a:r>
              <a:rPr lang="ru-RU" dirty="0">
                <a:highlight>
                  <a:srgbClr val="00FF00"/>
                </a:highlight>
              </a:rPr>
              <a:t>Проще в написании и поддержке.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0BDA1667-F042-48DA-ADC4-C171121DDAAC}"/>
              </a:ext>
            </a:extLst>
          </p:cNvPr>
          <p:cNvSpPr txBox="1">
            <a:spLocks/>
          </p:cNvSpPr>
          <p:nvPr/>
        </p:nvSpPr>
        <p:spPr>
          <a:xfrm>
            <a:off x="4346575" y="1241784"/>
            <a:ext cx="3986211" cy="3195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TestBed</a:t>
            </a:r>
            <a:r>
              <a:rPr lang="ru-RU" dirty="0"/>
              <a:t> режим.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ru-RU" dirty="0">
                <a:highlight>
                  <a:srgbClr val="00FF00"/>
                </a:highlight>
              </a:rPr>
              <a:t>Позволяет собрать класс с любыми зависимостями.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ru-RU" dirty="0">
                <a:highlight>
                  <a:srgbClr val="00FF00"/>
                </a:highlight>
              </a:rPr>
              <a:t>Классы можно обернуть в компонент.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ru-RU" dirty="0">
                <a:highlight>
                  <a:srgbClr val="00FF00"/>
                </a:highlight>
              </a:rPr>
              <a:t>Можно работать с </a:t>
            </a:r>
            <a:r>
              <a:rPr lang="en-US" dirty="0">
                <a:highlight>
                  <a:srgbClr val="00FF00"/>
                </a:highlight>
              </a:rPr>
              <a:t>HTML</a:t>
            </a:r>
            <a:r>
              <a:rPr lang="ru-RU" dirty="0">
                <a:highlight>
                  <a:srgbClr val="00FF00"/>
                </a:highlight>
              </a:rPr>
              <a:t> шаблоном.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ru-RU" dirty="0">
                <a:highlight>
                  <a:srgbClr val="00FF00"/>
                </a:highlight>
              </a:rPr>
              <a:t>Можно инжектировать зависимости.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9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Дополнительная информация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https://jasmine.github.io/</a:t>
            </a:r>
            <a:r>
              <a:rPr lang="ru-RU" dirty="0"/>
              <a:t> - </a:t>
            </a:r>
            <a:r>
              <a:rPr lang="en-US" dirty="0"/>
              <a:t>Jasmine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Karma + Jasmine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7189" y="1079499"/>
            <a:ext cx="3986212" cy="32521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Karma</a:t>
            </a:r>
            <a:r>
              <a:rPr lang="ru-RU" dirty="0"/>
              <a:t> – это консольный инструмент для запуска тестов, который умеет следить за изменениями исходного кода и отображать процент покрытия кода тестами. Настраивается с помощью конфигурационного файла </a:t>
            </a:r>
            <a:r>
              <a:rPr lang="ru-RU" b="1" dirty="0"/>
              <a:t>karma.conf.js</a:t>
            </a:r>
            <a:r>
              <a:rPr lang="ru-RU" dirty="0"/>
              <a:t>, в котором нужно указать пути к файлам, которые будут тестироваться, и пути к файлам, содержащие тесты.</a:t>
            </a:r>
            <a:endParaRPr lang="en-US" dirty="0"/>
          </a:p>
          <a:p>
            <a:pPr marL="0" indent="0">
              <a:buNone/>
            </a:pPr>
            <a:r>
              <a:rPr lang="ru-RU" b="1" dirty="0" err="1"/>
              <a:t>Jasmine</a:t>
            </a:r>
            <a:r>
              <a:rPr lang="ru-RU" dirty="0"/>
              <a:t> – это фреймворк для тестирования JS-кода с уклоном в BDD (</a:t>
            </a:r>
            <a:r>
              <a:rPr lang="ru-RU" dirty="0" err="1"/>
              <a:t>Behaviour-Driven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). Идея BDD в том, что мы до разработки описываются требования (спецификация) к коду в виде тестов. Запускать тесты можно через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и через браузер. Отладка тестов допустима только в браузере (средствами браузера).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AC4CBAF-EF08-4927-992B-DD57B65F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27" y="1644724"/>
            <a:ext cx="3986213" cy="1854052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ACED8B39-2A8D-4A56-9BD8-BA12B708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D466E9C-7791-470E-A165-BC1D332F9F86}"/>
              </a:ext>
            </a:extLst>
          </p:cNvPr>
          <p:cNvSpPr txBox="1">
            <a:spLocks/>
          </p:cNvSpPr>
          <p:nvPr/>
        </p:nvSpPr>
        <p:spPr>
          <a:xfrm>
            <a:off x="4378569" y="1079500"/>
            <a:ext cx="4021381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08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800601" y="816965"/>
            <a:ext cx="3986213" cy="3397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Karma.conf.js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port: 9876,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colors: true,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</a:t>
            </a:r>
            <a:r>
              <a:rPr lang="en-US" dirty="0" err="1"/>
              <a:t>logLevel</a:t>
            </a:r>
            <a:r>
              <a:rPr lang="en-US" dirty="0"/>
              <a:t>: </a:t>
            </a:r>
            <a:r>
              <a:rPr lang="en-US" dirty="0" err="1"/>
              <a:t>config.LOG_INFO</a:t>
            </a:r>
            <a:r>
              <a:rPr lang="en-US" dirty="0"/>
              <a:t>,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autoWatch: true,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browsers: ['Chrome'],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</a:t>
            </a:r>
            <a:r>
              <a:rPr lang="en-US" dirty="0" err="1"/>
              <a:t>singleRun</a:t>
            </a:r>
            <a:r>
              <a:rPr lang="en-US" dirty="0"/>
              <a:t>: false,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restartOnFileChange: true</a:t>
            </a:r>
          </a:p>
          <a:p>
            <a:pPr marL="0" indent="0">
              <a:buNone/>
            </a:pPr>
            <a:r>
              <a:rPr lang="en-US" b="1" dirty="0" err="1"/>
              <a:t>Test.ts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const context = </a:t>
            </a:r>
            <a:r>
              <a:rPr lang="en-US" dirty="0" err="1"/>
              <a:t>require.context</a:t>
            </a:r>
            <a:r>
              <a:rPr lang="en-US" dirty="0"/>
              <a:t>('./app/&lt;path-to&gt;', true,</a:t>
            </a:r>
          </a:p>
          <a:p>
            <a:pPr marL="0" indent="0">
              <a:buNone/>
            </a:pPr>
            <a:r>
              <a:rPr lang="en-US" dirty="0"/>
              <a:t> /&lt;file-name&gt;\.spec\.</a:t>
            </a:r>
            <a:r>
              <a:rPr lang="en-US" dirty="0" err="1"/>
              <a:t>ts</a:t>
            </a:r>
            <a:r>
              <a:rPr lang="en-US" dirty="0"/>
              <a:t>$/);</a:t>
            </a:r>
          </a:p>
          <a:p>
            <a:pPr marL="0" indent="0">
              <a:buNone/>
            </a:pPr>
            <a:r>
              <a:rPr lang="ru-RU" dirty="0"/>
              <a:t>Маска: </a:t>
            </a:r>
            <a:r>
              <a:rPr lang="en-US" dirty="0"/>
              <a:t>search-bar.*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905B6CB-CA62-4569-90F5-0EB4145C588B}"/>
              </a:ext>
            </a:extLst>
          </p:cNvPr>
          <p:cNvSpPr txBox="1">
            <a:spLocks/>
          </p:cNvSpPr>
          <p:nvPr/>
        </p:nvSpPr>
        <p:spPr>
          <a:xfrm>
            <a:off x="357189" y="816965"/>
            <a:ext cx="3986212" cy="17821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Конфигурация:</a:t>
            </a:r>
            <a:endParaRPr lang="en-US" b="1" dirty="0"/>
          </a:p>
          <a:p>
            <a:r>
              <a:rPr lang="en-US" dirty="0"/>
              <a:t>karma.conf.js</a:t>
            </a:r>
          </a:p>
          <a:p>
            <a:r>
              <a:rPr lang="en-US" dirty="0" err="1"/>
              <a:t>test.ts</a:t>
            </a:r>
            <a:endParaRPr lang="en-US" dirty="0"/>
          </a:p>
          <a:p>
            <a:r>
              <a:rPr lang="en-US" dirty="0" err="1"/>
              <a:t>tsconfig.spec.json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443BF0A9-D229-4CCA-A75D-F5DBC6F58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65" y="912592"/>
            <a:ext cx="165758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8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5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теста.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4012" y="744170"/>
            <a:ext cx="8429625" cy="400367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describe( </a:t>
            </a:r>
            <a:r>
              <a:rPr lang="en-US" b="1" dirty="0"/>
              <a:t>‘name ’, () =&gt; { }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оборачивает тесты в </a:t>
            </a:r>
            <a:r>
              <a:rPr lang="ru-RU" dirty="0" err="1"/>
              <a:t>test-suite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ru-RU" b="1" dirty="0"/>
              <a:t>describe( </a:t>
            </a:r>
            <a:r>
              <a:rPr lang="en-US" b="1" dirty="0"/>
              <a:t>‘name ’, () =&gt; { }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 </a:t>
            </a:r>
            <a:r>
              <a:rPr lang="ru-RU" dirty="0" err="1"/>
              <a:t>test-suite</a:t>
            </a:r>
            <a:r>
              <a:rPr lang="en-US" dirty="0"/>
              <a:t> </a:t>
            </a:r>
            <a:r>
              <a:rPr lang="ru-RU" dirty="0"/>
              <a:t>-- </a:t>
            </a:r>
            <a:r>
              <a:rPr lang="en-US" dirty="0"/>
              <a:t>focused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x</a:t>
            </a:r>
            <a:r>
              <a:rPr lang="ru-RU" b="1" dirty="0"/>
              <a:t>describe( </a:t>
            </a:r>
            <a:r>
              <a:rPr lang="en-US" b="1" dirty="0"/>
              <a:t>‘name ’, () =&gt; { }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dirty="0" err="1"/>
              <a:t>test-suite</a:t>
            </a:r>
            <a:r>
              <a:rPr lang="en-US" dirty="0"/>
              <a:t> --</a:t>
            </a:r>
            <a:r>
              <a:rPr lang="ru-RU" dirty="0"/>
              <a:t> </a:t>
            </a:r>
            <a:r>
              <a:rPr lang="en-US" dirty="0"/>
              <a:t>not execute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async</a:t>
            </a:r>
            <a:r>
              <a:rPr lang="ru-RU" b="1" dirty="0"/>
              <a:t>()</a:t>
            </a:r>
            <a:r>
              <a:rPr lang="en-US" b="1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функция обертка для асинхронного запуска.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beforeAll(() =&gt; {}, timeout) </a:t>
            </a:r>
            <a:r>
              <a:rPr lang="en-US" dirty="0"/>
              <a:t>– </a:t>
            </a:r>
            <a:r>
              <a:rPr lang="ru-RU" dirty="0"/>
              <a:t>код выполняющийся перед тестом.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beforeEach(() =&gt; {}, timeout) </a:t>
            </a:r>
            <a:r>
              <a:rPr lang="en-US" dirty="0"/>
              <a:t>– </a:t>
            </a:r>
            <a:r>
              <a:rPr lang="ru-RU" dirty="0"/>
              <a:t>код выполняющийся перед каждым прогоном.</a:t>
            </a:r>
          </a:p>
          <a:p>
            <a:pPr marL="0" indent="0">
              <a:buNone/>
            </a:pPr>
            <a:r>
              <a:rPr lang="en-US" b="1" dirty="0" err="1"/>
              <a:t>afterAll</a:t>
            </a:r>
            <a:r>
              <a:rPr lang="en-US" b="1" dirty="0"/>
              <a:t>(() =&gt; {}, timeout) </a:t>
            </a:r>
            <a:r>
              <a:rPr lang="en-US" dirty="0"/>
              <a:t>– </a:t>
            </a:r>
            <a:r>
              <a:rPr lang="ru-RU" dirty="0"/>
              <a:t>код выполняющийся после тестов.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afterEach(() =&gt; {}, timeout) </a:t>
            </a:r>
            <a:r>
              <a:rPr lang="en-US" dirty="0"/>
              <a:t>– </a:t>
            </a:r>
            <a:r>
              <a:rPr lang="ru-RU" dirty="0"/>
              <a:t>код выполняющийся после каждого прогона.</a:t>
            </a:r>
          </a:p>
          <a:p>
            <a:pPr marL="0" indent="0">
              <a:buNone/>
            </a:pPr>
            <a:r>
              <a:rPr lang="en-US" b="1" dirty="0"/>
              <a:t>it(‘name’, () =&gt; {}, timeout) </a:t>
            </a:r>
            <a:r>
              <a:rPr lang="en-US" dirty="0"/>
              <a:t>– </a:t>
            </a:r>
            <a:r>
              <a:rPr lang="ru-RU" dirty="0"/>
              <a:t>тест кейс.</a:t>
            </a:r>
          </a:p>
          <a:p>
            <a:pPr marL="0" indent="0">
              <a:buNone/>
            </a:pPr>
            <a:r>
              <a:rPr lang="en-US" b="1" dirty="0"/>
              <a:t>fit(‘name’, () =&gt; {}, timeout) </a:t>
            </a:r>
            <a:r>
              <a:rPr lang="en-US" dirty="0"/>
              <a:t>– </a:t>
            </a:r>
            <a:r>
              <a:rPr lang="ru-RU" dirty="0"/>
              <a:t>тест кейс</a:t>
            </a:r>
            <a:r>
              <a:rPr lang="en-US" dirty="0"/>
              <a:t> </a:t>
            </a:r>
            <a:r>
              <a:rPr lang="ru-RU" dirty="0"/>
              <a:t>-- </a:t>
            </a:r>
            <a:r>
              <a:rPr lang="en-US" dirty="0"/>
              <a:t>focused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xit</a:t>
            </a:r>
            <a:r>
              <a:rPr lang="en-US" b="1" dirty="0"/>
              <a:t>(‘name’, () =&gt; {}, timeout) </a:t>
            </a:r>
            <a:r>
              <a:rPr lang="en-US" dirty="0"/>
              <a:t>– </a:t>
            </a:r>
            <a:r>
              <a:rPr lang="ru-RU" dirty="0"/>
              <a:t>тест кейс</a:t>
            </a:r>
            <a:r>
              <a:rPr lang="en-US" dirty="0"/>
              <a:t> --</a:t>
            </a:r>
            <a:r>
              <a:rPr lang="ru-RU" dirty="0"/>
              <a:t> </a:t>
            </a:r>
            <a:r>
              <a:rPr lang="en-US" dirty="0"/>
              <a:t>not execute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expect(class) – </a:t>
            </a:r>
            <a:r>
              <a:rPr lang="ru-RU" dirty="0"/>
              <a:t>сравнение.</a:t>
            </a:r>
          </a:p>
          <a:p>
            <a:pPr marL="0" indent="0">
              <a:buNone/>
            </a:pPr>
            <a:r>
              <a:rPr lang="en-US" b="1" dirty="0" err="1"/>
              <a:t>expectAsync</a:t>
            </a:r>
            <a:r>
              <a:rPr lang="en-US" b="1" dirty="0"/>
              <a:t>(class) </a:t>
            </a:r>
            <a:r>
              <a:rPr lang="ru-RU" b="1" dirty="0"/>
              <a:t>– </a:t>
            </a:r>
            <a:r>
              <a:rPr lang="ru-RU" dirty="0"/>
              <a:t>сравнение для работы с </a:t>
            </a:r>
            <a:r>
              <a:rPr lang="ru-RU" dirty="0" err="1"/>
              <a:t>асинхронщиной</a:t>
            </a:r>
            <a:r>
              <a:rPr lang="ru-RU" dirty="0"/>
              <a:t>.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fail(‘error message’) – </a:t>
            </a:r>
            <a:r>
              <a:rPr lang="ru-RU" dirty="0"/>
              <a:t>выброс ошибки.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9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to</a:t>
            </a:r>
            <a:r>
              <a:rPr lang="en-US" dirty="0"/>
              <a:t>Be || !</a:t>
            </a:r>
            <a:r>
              <a:rPr lang="en-US" sz="1200" dirty="0"/>
              <a:t>to</a:t>
            </a:r>
            <a:r>
              <a:rPr lang="en-US" dirty="0"/>
              <a:t>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8775" y="865642"/>
            <a:ext cx="8426449" cy="30956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expect(class)</a:t>
            </a:r>
            <a:r>
              <a:rPr lang="ru-RU" b="1" dirty="0"/>
              <a:t>.</a:t>
            </a:r>
          </a:p>
          <a:p>
            <a:r>
              <a:rPr lang="en-US" b="1" dirty="0"/>
              <a:t>toBe - ===</a:t>
            </a:r>
          </a:p>
          <a:p>
            <a:r>
              <a:rPr lang="en-US" dirty="0" err="1"/>
              <a:t>toBeFalsy</a:t>
            </a:r>
            <a:r>
              <a:rPr lang="en-US" dirty="0"/>
              <a:t> / </a:t>
            </a:r>
            <a:r>
              <a:rPr lang="en-US" dirty="0" err="1"/>
              <a:t>toBeTruthy</a:t>
            </a:r>
            <a:r>
              <a:rPr lang="en-US" dirty="0"/>
              <a:t> – </a:t>
            </a:r>
            <a:r>
              <a:rPr lang="ru-RU" dirty="0"/>
              <a:t>приведение к </a:t>
            </a:r>
            <a:r>
              <a:rPr lang="en-US" dirty="0"/>
              <a:t>Boolean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toBeUndefined</a:t>
            </a:r>
            <a:r>
              <a:rPr lang="en-US" dirty="0"/>
              <a:t> / </a:t>
            </a:r>
            <a:r>
              <a:rPr lang="en-US" dirty="0" err="1"/>
              <a:t>toBeDefined</a:t>
            </a:r>
            <a:r>
              <a:rPr lang="en-US" dirty="0"/>
              <a:t> / </a:t>
            </a:r>
            <a:r>
              <a:rPr lang="en-US" dirty="0" err="1"/>
              <a:t>toBeNaN</a:t>
            </a:r>
            <a:r>
              <a:rPr lang="en-US" dirty="0"/>
              <a:t> / </a:t>
            </a:r>
            <a:r>
              <a:rPr lang="en-US" dirty="0" err="1"/>
              <a:t>toBeNull</a:t>
            </a:r>
            <a:r>
              <a:rPr lang="en-US" dirty="0"/>
              <a:t> – </a:t>
            </a:r>
            <a:r>
              <a:rPr lang="ru-RU" dirty="0"/>
              <a:t>соответствие типу.</a:t>
            </a:r>
            <a:endParaRPr lang="en-US" dirty="0"/>
          </a:p>
          <a:p>
            <a:r>
              <a:rPr lang="en-US" dirty="0" err="1"/>
              <a:t>toBeGreaterThan</a:t>
            </a:r>
            <a:r>
              <a:rPr lang="en-US" dirty="0"/>
              <a:t> / </a:t>
            </a:r>
            <a:r>
              <a:rPr lang="en-US" dirty="0" err="1"/>
              <a:t>toBeGreaterThanOrEqual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 err="1"/>
              <a:t>toBeLessThan</a:t>
            </a:r>
            <a:r>
              <a:rPr lang="en-US" dirty="0"/>
              <a:t> / </a:t>
            </a:r>
            <a:r>
              <a:rPr lang="en-US" dirty="0" err="1"/>
              <a:t>toBeLessThanOrEqual</a:t>
            </a:r>
            <a:endParaRPr lang="en-US" dirty="0"/>
          </a:p>
          <a:p>
            <a:r>
              <a:rPr lang="en-US" dirty="0" err="1"/>
              <a:t>toHaveBeenCalled</a:t>
            </a:r>
            <a:r>
              <a:rPr lang="en-US" dirty="0"/>
              <a:t> / </a:t>
            </a:r>
            <a:r>
              <a:rPr lang="en-US" dirty="0" err="1"/>
              <a:t>toHaveBeenCalledTimes</a:t>
            </a:r>
            <a:r>
              <a:rPr lang="en-US" dirty="0"/>
              <a:t> / </a:t>
            </a:r>
            <a:r>
              <a:rPr lang="en-US" dirty="0" err="1"/>
              <a:t>toHaveBeenCalledWith</a:t>
            </a:r>
            <a:r>
              <a:rPr lang="en-US" dirty="0"/>
              <a:t> / </a:t>
            </a:r>
            <a:r>
              <a:rPr lang="en-US" dirty="0" err="1"/>
              <a:t>toHaveBeenCalledBefore</a:t>
            </a:r>
            <a:r>
              <a:rPr lang="ru-RU" dirty="0"/>
              <a:t> – для работы со шпионами.</a:t>
            </a:r>
            <a:endParaRPr lang="en-US" dirty="0"/>
          </a:p>
          <a:p>
            <a:r>
              <a:rPr lang="en-US" dirty="0" err="1"/>
              <a:t>toContain</a:t>
            </a:r>
            <a:endParaRPr lang="en-US" dirty="0"/>
          </a:p>
          <a:p>
            <a:r>
              <a:rPr lang="en-US" dirty="0" err="1"/>
              <a:t>toEqual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3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toContain</a:t>
            </a:r>
            <a:r>
              <a:rPr lang="en-US" dirty="0"/>
              <a:t>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0364" y="758952"/>
            <a:ext cx="2787282" cy="170875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     fit('contain string', () =&gt;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a1 = 'Welcome to my project';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('project');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('Welcome’); // </a:t>
            </a:r>
            <a:r>
              <a:rPr lang="ru-RU" dirty="0"/>
              <a:t>Регистр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('my');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('to');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})//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12C110E-4C54-4EA7-B9C0-FDA01D53C452}"/>
              </a:ext>
            </a:extLst>
          </p:cNvPr>
          <p:cNvSpPr txBox="1">
            <a:spLocks/>
          </p:cNvSpPr>
          <p:nvPr/>
        </p:nvSpPr>
        <p:spPr>
          <a:xfrm>
            <a:off x="3220795" y="758952"/>
            <a:ext cx="2845897" cy="1708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fit('contain array', () =&gt;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a1 = ['Welcome', 1, ['my'], {v: 'project'}];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({v: 'project'});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('Welcome');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(['my']);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});</a:t>
            </a:r>
            <a:r>
              <a:rPr lang="ru-RU" dirty="0"/>
              <a:t> </a:t>
            </a:r>
            <a:r>
              <a:rPr lang="en-US" dirty="0"/>
              <a:t>//TRUE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021AB1C-E51B-4EB1-A445-48AE022B1BCF}"/>
              </a:ext>
            </a:extLst>
          </p:cNvPr>
          <p:cNvSpPr txBox="1">
            <a:spLocks/>
          </p:cNvSpPr>
          <p:nvPr/>
        </p:nvSpPr>
        <p:spPr>
          <a:xfrm>
            <a:off x="6210179" y="758952"/>
            <a:ext cx="2388698" cy="1708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fit('contain number &amp; </a:t>
            </a:r>
            <a:r>
              <a:rPr lang="en-US" dirty="0" err="1"/>
              <a:t>boolean</a:t>
            </a:r>
            <a:r>
              <a:rPr lang="en-US" dirty="0"/>
              <a:t>', () =&gt;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a1 = 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(1); //FALSE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a2 = 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expect(a2).</a:t>
            </a:r>
            <a:r>
              <a:rPr lang="en-US" dirty="0" err="1"/>
              <a:t>toContain</a:t>
            </a:r>
            <a:r>
              <a:rPr lang="en-US" dirty="0"/>
              <a:t>(false); //FALSE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});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1F48411-A4C7-4F52-986F-55BDC9715846}"/>
              </a:ext>
            </a:extLst>
          </p:cNvPr>
          <p:cNvSpPr txBox="1">
            <a:spLocks/>
          </p:cNvSpPr>
          <p:nvPr/>
        </p:nvSpPr>
        <p:spPr>
          <a:xfrm>
            <a:off x="152158" y="2789859"/>
            <a:ext cx="3071687" cy="1708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fit('contain object', () =&gt;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a1 = { v1: 'v1', 'v2': 'v2' 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('v2’); //FALSE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({ v1: 'v1', v2: 'v2’}); //FALSE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toContain</a:t>
            </a:r>
            <a:r>
              <a:rPr lang="en-US" dirty="0"/>
              <a:t>(a1); //FALSE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});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1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toEqual</a:t>
            </a:r>
            <a:r>
              <a:rPr lang="en-US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CF9E56-CA2C-4916-9BF1-DFE0CBBA78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758951"/>
            <a:ext cx="2681774" cy="396544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fit('equal', () =&gt;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a1 = 'string';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toEqual</a:t>
            </a:r>
            <a:r>
              <a:rPr lang="en-US" dirty="0"/>
              <a:t>('string');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a2 = 45;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expect(a2).</a:t>
            </a:r>
            <a:r>
              <a:rPr lang="en-US" dirty="0" err="1"/>
              <a:t>toEqual</a:t>
            </a:r>
            <a:r>
              <a:rPr lang="en-US" dirty="0"/>
              <a:t>(45);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a3 = undefined;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expect(a3).</a:t>
            </a:r>
            <a:r>
              <a:rPr lang="en-US" dirty="0" err="1"/>
              <a:t>toEqual</a:t>
            </a:r>
            <a:r>
              <a:rPr lang="en-US" dirty="0"/>
              <a:t>(undefined);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a4 = </a:t>
            </a:r>
            <a:r>
              <a:rPr lang="en-US" dirty="0" err="1"/>
              <a:t>NaN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expect(a4).</a:t>
            </a:r>
            <a:r>
              <a:rPr lang="en-US" dirty="0" err="1"/>
              <a:t>toEqual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a5 = 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expect(a5).</a:t>
            </a:r>
            <a:r>
              <a:rPr lang="en-US" dirty="0" err="1"/>
              <a:t>toEqual</a:t>
            </a:r>
            <a:r>
              <a:rPr lang="en-US" dirty="0"/>
              <a:t>(false);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a6 = [1, '2'];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expect(a6).</a:t>
            </a:r>
            <a:r>
              <a:rPr lang="en-US" dirty="0" err="1"/>
              <a:t>toEqual</a:t>
            </a:r>
            <a:r>
              <a:rPr lang="en-US" dirty="0"/>
              <a:t>([1, '2']);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a7 = {v: '7'};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expect(a7).</a:t>
            </a:r>
            <a:r>
              <a:rPr lang="en-US" dirty="0" err="1"/>
              <a:t>toEqual</a:t>
            </a:r>
            <a:r>
              <a:rPr lang="en-US" dirty="0"/>
              <a:t>({v: '7'});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});//TRUE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AB74D47-AEFF-4FA7-8DFC-086685F2B8D6}"/>
              </a:ext>
            </a:extLst>
          </p:cNvPr>
          <p:cNvSpPr txBox="1">
            <a:spLocks/>
          </p:cNvSpPr>
          <p:nvPr/>
        </p:nvSpPr>
        <p:spPr>
          <a:xfrm>
            <a:off x="3042138" y="758951"/>
            <a:ext cx="2681774" cy="181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fit('equal array', () =&gt;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a1 = ['string1', 'string2'];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a2 = ['string1', 'string2'];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toEqual</a:t>
            </a:r>
            <a:r>
              <a:rPr lang="en-US" dirty="0"/>
              <a:t>(a2);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 === a2).</a:t>
            </a:r>
            <a:r>
              <a:rPr lang="en-US" dirty="0" err="1"/>
              <a:t>toBeFalsy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not.toBe</a:t>
            </a:r>
            <a:r>
              <a:rPr lang="en-US" dirty="0"/>
              <a:t>(a2);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}); //TRUE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09FAC94-4F33-415B-9470-0A0E0289F6A1}"/>
              </a:ext>
            </a:extLst>
          </p:cNvPr>
          <p:cNvSpPr txBox="1">
            <a:spLocks/>
          </p:cNvSpPr>
          <p:nvPr/>
        </p:nvSpPr>
        <p:spPr>
          <a:xfrm>
            <a:off x="3042138" y="2571750"/>
            <a:ext cx="2681774" cy="2035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fit('equal object', () =&gt;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a1 = { v1: 'string1', v2: 'string2'};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const a2 = { v1: 'string1', v2: 'string2'};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toEqual</a:t>
            </a:r>
            <a:r>
              <a:rPr lang="en-US" dirty="0"/>
              <a:t>(a2);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 === a2).</a:t>
            </a:r>
            <a:r>
              <a:rPr lang="en-US" dirty="0" err="1"/>
              <a:t>toBeFalsy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       expect(a1).</a:t>
            </a:r>
            <a:r>
              <a:rPr lang="en-US" dirty="0" err="1"/>
              <a:t>not.toBe</a:t>
            </a:r>
            <a:r>
              <a:rPr lang="en-US" dirty="0"/>
              <a:t>(a2);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}); //TRUE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606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1599</Words>
  <Application>Microsoft Office PowerPoint</Application>
  <PresentationFormat>On-screen Show (16:9)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Covers</vt:lpstr>
      <vt:lpstr>General</vt:lpstr>
      <vt:lpstr>Breakers</vt:lpstr>
      <vt:lpstr>Angular. Unit-Testing Advanced</vt:lpstr>
      <vt:lpstr>Karma + Jasmine</vt:lpstr>
      <vt:lpstr>Конфигурация.</vt:lpstr>
      <vt:lpstr>Jasmine</vt:lpstr>
      <vt:lpstr>Структура теста.</vt:lpstr>
      <vt:lpstr>toBe || !tobe</vt:lpstr>
      <vt:lpstr>Сравнение.</vt:lpstr>
      <vt:lpstr>toContain()</vt:lpstr>
      <vt:lpstr>toEqual()</vt:lpstr>
      <vt:lpstr>Бонд. Джеймс бонд.</vt:lpstr>
      <vt:lpstr>spyOn</vt:lpstr>
      <vt:lpstr>TestBed.</vt:lpstr>
      <vt:lpstr>TestBed или изолированный</vt:lpstr>
      <vt:lpstr>Дополнительная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Angular. Unit-Testing Advanced</dc:title>
  <dc:creator>Evgenii</dc:creator>
  <cp:lastModifiedBy>Evgenii</cp:lastModifiedBy>
  <cp:revision>32</cp:revision>
  <dcterms:created xsi:type="dcterms:W3CDTF">2020-02-18T10:08:37Z</dcterms:created>
  <dcterms:modified xsi:type="dcterms:W3CDTF">2020-02-20T08:32:14Z</dcterms:modified>
</cp:coreProperties>
</file>