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dddc92855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dddc92855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dddc92855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dddc92855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cbe4891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cbe4891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c70e254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c70e254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c70e254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70e254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dddc928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dddc928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dddc928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dddc928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dddc928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dddc928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70e250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70e250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dddc9285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dddc9285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ddc9285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ddc9285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dddc92855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dddc92855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Weekly Progress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Maurice - Week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TD3: Target Policy Smoothing + Delayed Pol Update</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Add clipped mean-zero uniform noise to target action (used to form Q-learning target) and clip result to a_low &lt;= a &lt;= a_high:</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342900" lvl="0" marL="457200" rtl="0" algn="l">
              <a:spcBef>
                <a:spcPts val="1600"/>
              </a:spcBef>
              <a:spcAft>
                <a:spcPts val="0"/>
              </a:spcAft>
              <a:buClr>
                <a:schemeClr val="dk1"/>
              </a:buClr>
              <a:buSzPts val="1800"/>
              <a:buChar char="●"/>
            </a:pPr>
            <a:r>
              <a:rPr b="1" lang="en">
                <a:solidFill>
                  <a:schemeClr val="dk1"/>
                </a:solidFill>
              </a:rPr>
              <a:t>Update policy parameters once for each Q-fcn update to encourage faster critic training.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29" name="Google Shape;129;p22"/>
          <p:cNvPicPr preferRelativeResize="0"/>
          <p:nvPr/>
        </p:nvPicPr>
        <p:blipFill>
          <a:blip r:embed="rId3">
            <a:alphaModFix/>
          </a:blip>
          <a:stretch>
            <a:fillRect/>
          </a:stretch>
        </p:blipFill>
        <p:spPr>
          <a:xfrm>
            <a:off x="1204300" y="1938325"/>
            <a:ext cx="5207124" cy="371225"/>
          </a:xfrm>
          <a:prstGeom prst="rect">
            <a:avLst/>
          </a:prstGeom>
          <a:noFill/>
          <a:ln>
            <a:noFill/>
          </a:ln>
        </p:spPr>
      </p:pic>
      <p:sp>
        <p:nvSpPr>
          <p:cNvPr id="130" name="Google Shape;130;p22"/>
          <p:cNvSpPr txBox="1"/>
          <p:nvPr/>
        </p:nvSpPr>
        <p:spPr>
          <a:xfrm>
            <a:off x="411100" y="2309550"/>
            <a:ext cx="8211900" cy="7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rPr>
              <a:t>S</a:t>
            </a:r>
            <a:r>
              <a:rPr lang="en" sz="1200">
                <a:solidFill>
                  <a:schemeClr val="dk2"/>
                </a:solidFill>
              </a:rPr>
              <a:t>mooths Q fcn along similar actions and makes it harder for policy to exploit Q-fcn errors and avoids overestimation. Otherwise, Q-fcn develops false sharp peaks for some actions, which the policy will exploit erroneously.</a:t>
            </a:r>
            <a:endParaRPr sz="1200">
              <a:solidFill>
                <a:schemeClr val="dk2"/>
              </a:solidFill>
            </a:endParaRPr>
          </a:p>
          <a:p>
            <a:pPr indent="0" lvl="0" marL="0" rtl="0" algn="l">
              <a:lnSpc>
                <a:spcPct val="115000"/>
              </a:lnSpc>
              <a:spcBef>
                <a:spcPts val="1600"/>
              </a:spcBef>
              <a:spcAft>
                <a:spcPts val="0"/>
              </a:spcAft>
              <a:buNone/>
            </a:pPr>
            <a:r>
              <a:rPr lang="en" sz="1200">
                <a:solidFill>
                  <a:schemeClr val="dk2"/>
                </a:solidFill>
              </a:rPr>
              <a:t>Note action is a’(s’) since the part of the Bellman Eqn (target) it will be inserted in estimates all future rewards if policy is followed forever. In other words, we add noise to the actions which we use to estimate all future rewards to smooth the Q fcn and avoid exploiting errors.</a:t>
            </a:r>
            <a:endParaRPr sz="1200">
              <a:solidFill>
                <a:schemeClr val="dk2"/>
              </a:solidFill>
            </a:endParaRPr>
          </a:p>
          <a:p>
            <a:pPr indent="0" lvl="0" marL="0" rtl="0" algn="l">
              <a:lnSpc>
                <a:spcPct val="115000"/>
              </a:lnSpc>
              <a:spcBef>
                <a:spcPts val="1600"/>
              </a:spcBef>
              <a:spcAft>
                <a:spcPts val="0"/>
              </a:spcAft>
              <a:buNone/>
            </a:pPr>
            <a:r>
              <a:t/>
            </a:r>
            <a:endParaRPr sz="1200">
              <a:solidFill>
                <a:schemeClr val="dk2"/>
              </a:solidFill>
            </a:endParaRPr>
          </a:p>
          <a:p>
            <a:pPr indent="0" lvl="0" marL="0" rtl="0" algn="l">
              <a:lnSpc>
                <a:spcPct val="115000"/>
              </a:lnSpc>
              <a:spcBef>
                <a:spcPts val="1600"/>
              </a:spcBef>
              <a:spcAft>
                <a:spcPts val="1600"/>
              </a:spcAft>
              <a:buNone/>
            </a:pPr>
            <a:r>
              <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TD3: Algorithm &amp; Results in OpenAI Gym</a:t>
            </a:r>
            <a:endParaRPr/>
          </a:p>
        </p:txBody>
      </p:sp>
      <p:pic>
        <p:nvPicPr>
          <p:cNvPr id="136" name="Google Shape;136;p23"/>
          <p:cNvPicPr preferRelativeResize="0"/>
          <p:nvPr/>
        </p:nvPicPr>
        <p:blipFill>
          <a:blip r:embed="rId3">
            <a:alphaModFix/>
          </a:blip>
          <a:stretch>
            <a:fillRect/>
          </a:stretch>
        </p:blipFill>
        <p:spPr>
          <a:xfrm>
            <a:off x="311700" y="1017725"/>
            <a:ext cx="3540400" cy="4072325"/>
          </a:xfrm>
          <a:prstGeom prst="rect">
            <a:avLst/>
          </a:prstGeom>
          <a:noFill/>
          <a:ln>
            <a:noFill/>
          </a:ln>
        </p:spPr>
      </p:pic>
      <p:pic>
        <p:nvPicPr>
          <p:cNvPr id="137" name="Google Shape;137;p23"/>
          <p:cNvPicPr preferRelativeResize="0"/>
          <p:nvPr/>
        </p:nvPicPr>
        <p:blipFill>
          <a:blip r:embed="rId4">
            <a:alphaModFix/>
          </a:blip>
          <a:stretch>
            <a:fillRect/>
          </a:stretch>
        </p:blipFill>
        <p:spPr>
          <a:xfrm>
            <a:off x="4021075" y="1916638"/>
            <a:ext cx="4987099" cy="2274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Experimenting with Bullet/Gazebo</a:t>
            </a:r>
            <a:endParaRPr/>
          </a:p>
          <a:p>
            <a:pPr indent="0" lvl="0" marL="0" rtl="0" algn="l">
              <a:spcBef>
                <a:spcPts val="0"/>
              </a:spcBef>
              <a:spcAft>
                <a:spcPts val="0"/>
              </a:spcAft>
              <a:buNone/>
            </a:pPr>
            <a:r>
              <a:rPr lang="en"/>
              <a:t>	</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Position Control in Bullet to work well, 0.3sec from give command to move, about 2.5x slower than rated motor speed (unweighted), which seems reasonable.</a:t>
            </a:r>
            <a:endParaRPr/>
          </a:p>
          <a:p>
            <a:pPr indent="0" lvl="0" marL="0" rtl="0" algn="l">
              <a:spcBef>
                <a:spcPts val="1600"/>
              </a:spcBef>
              <a:spcAft>
                <a:spcPts val="0"/>
              </a:spcAft>
              <a:buNone/>
            </a:pPr>
            <a:r>
              <a:rPr lang="en"/>
              <a:t>Looking into Gazebo ROS Control to do the same.</a:t>
            </a:r>
            <a:endParaRPr/>
          </a:p>
          <a:p>
            <a:pPr indent="0" lvl="0" marL="0" rtl="0" algn="l">
              <a:spcBef>
                <a:spcPts val="1600"/>
              </a:spcBef>
              <a:spcAft>
                <a:spcPts val="0"/>
              </a:spcAft>
              <a:buNone/>
            </a:pPr>
            <a:r>
              <a:rPr lang="en"/>
              <a:t>Bullet seems more lightweight, but has difficulty reading URDF params, and STL meshes. Also looking into setting parameters like friction/damping.</a:t>
            </a:r>
            <a:endParaRPr/>
          </a:p>
          <a:p>
            <a:pPr indent="0" lvl="0" marL="0" rtl="0" algn="l">
              <a:spcBef>
                <a:spcPts val="1600"/>
              </a:spcBef>
              <a:spcAft>
                <a:spcPts val="0"/>
              </a:spcAft>
              <a:buNone/>
            </a:pPr>
            <a:r>
              <a:rPr lang="en"/>
              <a:t>Found ROS pkg which interfaces with OpenAI Gym.</a:t>
            </a:r>
            <a:endParaRPr/>
          </a:p>
          <a:p>
            <a:pPr indent="0" lvl="0" marL="0" rtl="0" algn="l">
              <a:spcBef>
                <a:spcPts val="1600"/>
              </a:spcBef>
              <a:spcAft>
                <a:spcPts val="1600"/>
              </a:spcAft>
              <a:buNone/>
            </a:pPr>
            <a:r>
              <a:rPr lang="en"/>
              <a:t>Learning curve for Gym applies to both Gazebo and Bullet, so minimal time wasted, possible reach goal to retrain in Bullet later and compare.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 by next meeting:</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Building Environment + Reward Fcn.</a:t>
            </a:r>
            <a:endParaRPr/>
          </a:p>
          <a:p>
            <a:pPr indent="-342900" lvl="0" marL="457200" rtl="0" algn="l">
              <a:spcBef>
                <a:spcPts val="0"/>
              </a:spcBef>
              <a:spcAft>
                <a:spcPts val="0"/>
              </a:spcAft>
              <a:buSzPts val="1800"/>
              <a:buChar char="●"/>
            </a:pPr>
            <a:r>
              <a:rPr lang="en"/>
              <a:t>Start Coding Agent.</a:t>
            </a:r>
            <a:endParaRPr/>
          </a:p>
          <a:p>
            <a:pPr indent="-342900" lvl="0" marL="457200" rtl="0" algn="l">
              <a:spcBef>
                <a:spcPts val="0"/>
              </a:spcBef>
              <a:spcAft>
                <a:spcPts val="0"/>
              </a:spcAft>
              <a:buSzPts val="1800"/>
              <a:buChar char="●"/>
            </a:pPr>
            <a:r>
              <a:rPr lang="en"/>
              <a:t>Start Assembly.</a:t>
            </a:r>
            <a:endParaRPr/>
          </a:p>
          <a:p>
            <a:pPr indent="0" lvl="0" marL="0" rtl="0" algn="l">
              <a:spcBef>
                <a:spcPts val="1600"/>
              </a:spcBef>
              <a:spcAft>
                <a:spcPts val="1600"/>
              </a:spcAft>
              <a:buNone/>
            </a:pPr>
            <a:r>
              <a:rPr lang="en"/>
              <a:t>New Reach Goal: Repeat Learning in Pybullet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Finished URDF in Gazebo - COM, Inertia</a:t>
            </a:r>
            <a:endParaRPr/>
          </a:p>
        </p:txBody>
      </p:sp>
      <p:pic>
        <p:nvPicPr>
          <p:cNvPr id="61" name="Google Shape;61;p14"/>
          <p:cNvPicPr preferRelativeResize="0"/>
          <p:nvPr/>
        </p:nvPicPr>
        <p:blipFill>
          <a:blip r:embed="rId3">
            <a:alphaModFix/>
          </a:blip>
          <a:stretch>
            <a:fillRect/>
          </a:stretch>
        </p:blipFill>
        <p:spPr>
          <a:xfrm>
            <a:off x="311700" y="1017725"/>
            <a:ext cx="3040121" cy="3820975"/>
          </a:xfrm>
          <a:prstGeom prst="rect">
            <a:avLst/>
          </a:prstGeom>
          <a:noFill/>
          <a:ln>
            <a:noFill/>
          </a:ln>
        </p:spPr>
      </p:pic>
      <p:pic>
        <p:nvPicPr>
          <p:cNvPr id="62" name="Google Shape;62;p14"/>
          <p:cNvPicPr preferRelativeResize="0"/>
          <p:nvPr/>
        </p:nvPicPr>
        <p:blipFill>
          <a:blip r:embed="rId4">
            <a:alphaModFix/>
          </a:blip>
          <a:stretch>
            <a:fillRect/>
          </a:stretch>
        </p:blipFill>
        <p:spPr>
          <a:xfrm>
            <a:off x="3708721" y="1017725"/>
            <a:ext cx="2224871" cy="3820974"/>
          </a:xfrm>
          <a:prstGeom prst="rect">
            <a:avLst/>
          </a:prstGeom>
          <a:noFill/>
          <a:ln>
            <a:noFill/>
          </a:ln>
        </p:spPr>
      </p:pic>
      <p:pic>
        <p:nvPicPr>
          <p:cNvPr id="63" name="Google Shape;63;p14"/>
          <p:cNvPicPr preferRelativeResize="0"/>
          <p:nvPr/>
        </p:nvPicPr>
        <p:blipFill>
          <a:blip r:embed="rId5">
            <a:alphaModFix/>
          </a:blip>
          <a:stretch>
            <a:fillRect/>
          </a:stretch>
        </p:blipFill>
        <p:spPr>
          <a:xfrm>
            <a:off x="6290468" y="1017725"/>
            <a:ext cx="2541826" cy="3820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Finished URDF - Contact, Collision Boxes</a:t>
            </a:r>
            <a:endParaRPr/>
          </a:p>
        </p:txBody>
      </p:sp>
      <p:pic>
        <p:nvPicPr>
          <p:cNvPr id="69" name="Google Shape;69;p15"/>
          <p:cNvPicPr preferRelativeResize="0"/>
          <p:nvPr/>
        </p:nvPicPr>
        <p:blipFill>
          <a:blip r:embed="rId3">
            <a:alphaModFix/>
          </a:blip>
          <a:stretch>
            <a:fillRect/>
          </a:stretch>
        </p:blipFill>
        <p:spPr>
          <a:xfrm>
            <a:off x="311700" y="1017725"/>
            <a:ext cx="2480634" cy="3820976"/>
          </a:xfrm>
          <a:prstGeom prst="rect">
            <a:avLst/>
          </a:prstGeom>
          <a:noFill/>
          <a:ln>
            <a:noFill/>
          </a:ln>
        </p:spPr>
      </p:pic>
      <p:pic>
        <p:nvPicPr>
          <p:cNvPr id="70" name="Google Shape;70;p15"/>
          <p:cNvPicPr preferRelativeResize="0"/>
          <p:nvPr/>
        </p:nvPicPr>
        <p:blipFill>
          <a:blip r:embed="rId4">
            <a:alphaModFix/>
          </a:blip>
          <a:stretch>
            <a:fillRect/>
          </a:stretch>
        </p:blipFill>
        <p:spPr>
          <a:xfrm>
            <a:off x="6440009" y="1017725"/>
            <a:ext cx="2292585"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Modified CAD, Testing custom Servo Horn...</a:t>
            </a:r>
            <a:endParaRPr/>
          </a:p>
        </p:txBody>
      </p:sp>
      <p:sp>
        <p:nvSpPr>
          <p:cNvPr id="76" name="Google Shape;76;p16"/>
          <p:cNvSpPr txBox="1"/>
          <p:nvPr/>
        </p:nvSpPr>
        <p:spPr>
          <a:xfrm>
            <a:off x="414825" y="1053950"/>
            <a:ext cx="828300" cy="6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a:off x="1151975" y="1269300"/>
            <a:ext cx="5946900" cy="21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Still messing with tolerances, forgot about PLA shrink.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DDPG: Target Networks not shown for simplicity</a:t>
            </a:r>
            <a:endParaRPr>
              <a:solidFill>
                <a:srgbClr val="FF0000"/>
              </a:solidFill>
            </a:endParaRPr>
          </a:p>
        </p:txBody>
      </p:sp>
      <p:pic>
        <p:nvPicPr>
          <p:cNvPr id="83" name="Google Shape;83;p17"/>
          <p:cNvPicPr preferRelativeResize="0"/>
          <p:nvPr/>
        </p:nvPicPr>
        <p:blipFill>
          <a:blip r:embed="rId3">
            <a:alphaModFix/>
          </a:blip>
          <a:stretch>
            <a:fillRect/>
          </a:stretch>
        </p:blipFill>
        <p:spPr>
          <a:xfrm>
            <a:off x="939250" y="1017725"/>
            <a:ext cx="7333693" cy="3820976"/>
          </a:xfrm>
          <a:prstGeom prst="rect">
            <a:avLst/>
          </a:prstGeom>
          <a:noFill/>
          <a:ln>
            <a:noFill/>
          </a:ln>
        </p:spPr>
      </p:pic>
      <p:sp>
        <p:nvSpPr>
          <p:cNvPr id="84" name="Google Shape;84;p17"/>
          <p:cNvSpPr txBox="1"/>
          <p:nvPr/>
        </p:nvSpPr>
        <p:spPr>
          <a:xfrm>
            <a:off x="7720075" y="115700"/>
            <a:ext cx="13584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lucidchart.com</a:t>
            </a:r>
            <a:endParaRPr/>
          </a:p>
        </p:txBody>
      </p:sp>
      <p:sp>
        <p:nvSpPr>
          <p:cNvPr id="85" name="Google Shape;85;p17"/>
          <p:cNvSpPr txBox="1"/>
          <p:nvPr/>
        </p:nvSpPr>
        <p:spPr>
          <a:xfrm>
            <a:off x="1209950" y="1161625"/>
            <a:ext cx="6510000" cy="16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UPDATE THIS FOR PROPER S,A,S’,A’,R USAGE!!!!!!!!!!!!</a:t>
            </a:r>
            <a:endParaRPr b="1" sz="18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DDPG: Detail</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00FF"/>
              </a:buClr>
              <a:buSzPts val="1800"/>
              <a:buChar char="●"/>
            </a:pPr>
            <a:r>
              <a:rPr b="1" lang="en">
                <a:solidFill>
                  <a:srgbClr val="000000"/>
                </a:solidFill>
              </a:rPr>
              <a:t>Critic Training:</a:t>
            </a:r>
            <a:r>
              <a:rPr b="1" lang="en"/>
              <a:t> </a:t>
            </a:r>
            <a:r>
              <a:rPr lang="en" sz="1400"/>
              <a:t>minimize Mean Squared Bellman Eq. Loss using stochastic </a:t>
            </a:r>
            <a:r>
              <a:rPr lang="en" sz="1400">
                <a:solidFill>
                  <a:srgbClr val="9900FF"/>
                </a:solidFill>
              </a:rPr>
              <a:t>gradient descent</a:t>
            </a:r>
            <a:endParaRPr sz="1400">
              <a:solidFill>
                <a:srgbClr val="9900FF"/>
              </a:solidFill>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Target Networks updated by trailing main network using polyak averaging:</a:t>
            </a:r>
            <a:endParaRPr sz="1400"/>
          </a:p>
          <a:p>
            <a:pPr indent="457200" lvl="0" marL="5943600" rtl="0" algn="l">
              <a:spcBef>
                <a:spcPts val="1600"/>
              </a:spcBef>
              <a:spcAft>
                <a:spcPts val="0"/>
              </a:spcAft>
              <a:buNone/>
            </a:pPr>
            <a:r>
              <a:rPr lang="en" sz="1400"/>
              <a:t>0 &lt; p &lt; 1</a:t>
            </a:r>
            <a:endParaRPr sz="1400"/>
          </a:p>
          <a:p>
            <a:pPr indent="-342900" lvl="0" marL="457200" rtl="0" algn="l">
              <a:spcBef>
                <a:spcPts val="1600"/>
              </a:spcBef>
              <a:spcAft>
                <a:spcPts val="0"/>
              </a:spcAft>
              <a:buClr>
                <a:srgbClr val="9900FF"/>
              </a:buClr>
              <a:buSzPts val="1800"/>
              <a:buChar char="●"/>
            </a:pPr>
            <a:r>
              <a:rPr b="1" lang="en">
                <a:solidFill>
                  <a:srgbClr val="000000"/>
                </a:solidFill>
              </a:rPr>
              <a:t>Actor Training: </a:t>
            </a:r>
            <a:r>
              <a:rPr lang="en" sz="1400"/>
              <a:t>assume Q-fcn differentiable wrt actions, perform </a:t>
            </a:r>
            <a:r>
              <a:rPr lang="en" sz="1400">
                <a:solidFill>
                  <a:srgbClr val="9900FF"/>
                </a:solidFill>
              </a:rPr>
              <a:t>gradient ascent</a:t>
            </a:r>
            <a:r>
              <a:rPr lang="en" sz="1400"/>
              <a:t> wrt policy parameters, taking Q-fcn parameters as constants.</a:t>
            </a:r>
            <a:r>
              <a:rPr lang="en" sz="1400"/>
              <a:t> </a:t>
            </a:r>
            <a:r>
              <a:rPr lang="en" sz="1400">
                <a:solidFill>
                  <a:srgbClr val="9900FF"/>
                </a:solidFill>
              </a:rPr>
              <a:t>‘i’ </a:t>
            </a:r>
            <a:r>
              <a:rPr lang="en" sz="1400"/>
              <a:t>is an sample from the minibatch.</a:t>
            </a:r>
            <a:endParaRPr b="1">
              <a:solidFill>
                <a:srgbClr val="000000"/>
              </a:solidFill>
            </a:endParaRPr>
          </a:p>
        </p:txBody>
      </p:sp>
      <p:pic>
        <p:nvPicPr>
          <p:cNvPr id="92" name="Google Shape;92;p18"/>
          <p:cNvPicPr preferRelativeResize="0"/>
          <p:nvPr/>
        </p:nvPicPr>
        <p:blipFill>
          <a:blip r:embed="rId3">
            <a:alphaModFix/>
          </a:blip>
          <a:stretch>
            <a:fillRect/>
          </a:stretch>
        </p:blipFill>
        <p:spPr>
          <a:xfrm>
            <a:off x="2046502" y="1585325"/>
            <a:ext cx="5050975" cy="673450"/>
          </a:xfrm>
          <a:prstGeom prst="rect">
            <a:avLst/>
          </a:prstGeom>
          <a:noFill/>
          <a:ln>
            <a:noFill/>
          </a:ln>
        </p:spPr>
      </p:pic>
      <p:cxnSp>
        <p:nvCxnSpPr>
          <p:cNvPr id="93" name="Google Shape;93;p18"/>
          <p:cNvCxnSpPr>
            <a:stCxn id="92" idx="2"/>
          </p:cNvCxnSpPr>
          <p:nvPr/>
        </p:nvCxnSpPr>
        <p:spPr>
          <a:xfrm flipH="1" rot="10800000">
            <a:off x="4571990" y="2248275"/>
            <a:ext cx="2237100" cy="105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8"/>
          <p:cNvSpPr txBox="1"/>
          <p:nvPr/>
        </p:nvSpPr>
        <p:spPr>
          <a:xfrm>
            <a:off x="4597200" y="2166525"/>
            <a:ext cx="2186700" cy="1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00FF"/>
                </a:solidFill>
              </a:rPr>
              <a:t>Target calc. using target networks</a:t>
            </a:r>
            <a:endParaRPr sz="1000">
              <a:solidFill>
                <a:srgbClr val="9900FF"/>
              </a:solidFill>
            </a:endParaRPr>
          </a:p>
        </p:txBody>
      </p:sp>
      <p:pic>
        <p:nvPicPr>
          <p:cNvPr id="95" name="Google Shape;95;p18"/>
          <p:cNvPicPr preferRelativeResize="0"/>
          <p:nvPr/>
        </p:nvPicPr>
        <p:blipFill>
          <a:blip r:embed="rId4">
            <a:alphaModFix/>
          </a:blip>
          <a:stretch>
            <a:fillRect/>
          </a:stretch>
        </p:blipFill>
        <p:spPr>
          <a:xfrm>
            <a:off x="6256700" y="2634075"/>
            <a:ext cx="1898079" cy="269825"/>
          </a:xfrm>
          <a:prstGeom prst="rect">
            <a:avLst/>
          </a:prstGeom>
          <a:noFill/>
          <a:ln>
            <a:noFill/>
          </a:ln>
        </p:spPr>
      </p:pic>
      <p:pic>
        <p:nvPicPr>
          <p:cNvPr id="96" name="Google Shape;96;p18"/>
          <p:cNvPicPr preferRelativeResize="0"/>
          <p:nvPr/>
        </p:nvPicPr>
        <p:blipFill>
          <a:blip r:embed="rId5">
            <a:alphaModFix/>
          </a:blip>
          <a:stretch>
            <a:fillRect/>
          </a:stretch>
        </p:blipFill>
        <p:spPr>
          <a:xfrm>
            <a:off x="2130750" y="4218350"/>
            <a:ext cx="4882512" cy="673450"/>
          </a:xfrm>
          <a:prstGeom prst="rect">
            <a:avLst/>
          </a:prstGeom>
          <a:noFill/>
          <a:ln>
            <a:noFill/>
          </a:ln>
        </p:spPr>
      </p:pic>
      <p:cxnSp>
        <p:nvCxnSpPr>
          <p:cNvPr id="97" name="Google Shape;97;p18"/>
          <p:cNvCxnSpPr/>
          <p:nvPr/>
        </p:nvCxnSpPr>
        <p:spPr>
          <a:xfrm flipH="1" rot="10800000">
            <a:off x="389975" y="4148675"/>
            <a:ext cx="414000" cy="6573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8"/>
          <p:cNvSpPr txBox="1"/>
          <p:nvPr/>
        </p:nvSpPr>
        <p:spPr>
          <a:xfrm>
            <a:off x="216025" y="4739750"/>
            <a:ext cx="47709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Policy gradient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DDPG: Algorithm</a:t>
            </a:r>
            <a:endParaRPr/>
          </a:p>
        </p:txBody>
      </p:sp>
      <p:pic>
        <p:nvPicPr>
          <p:cNvPr id="104" name="Google Shape;104;p19"/>
          <p:cNvPicPr preferRelativeResize="0"/>
          <p:nvPr/>
        </p:nvPicPr>
        <p:blipFill>
          <a:blip r:embed="rId3">
            <a:alphaModFix/>
          </a:blip>
          <a:stretch>
            <a:fillRect/>
          </a:stretch>
        </p:blipFill>
        <p:spPr>
          <a:xfrm>
            <a:off x="417450" y="1017725"/>
            <a:ext cx="5559022" cy="4125776"/>
          </a:xfrm>
          <a:prstGeom prst="rect">
            <a:avLst/>
          </a:prstGeom>
          <a:noFill/>
          <a:ln>
            <a:noFill/>
          </a:ln>
        </p:spPr>
      </p:pic>
      <p:sp>
        <p:nvSpPr>
          <p:cNvPr id="105" name="Google Shape;105;p19"/>
          <p:cNvSpPr txBox="1"/>
          <p:nvPr/>
        </p:nvSpPr>
        <p:spPr>
          <a:xfrm>
            <a:off x="6204350" y="2958950"/>
            <a:ext cx="2628000" cy="10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00FF"/>
                </a:solidFill>
              </a:rPr>
              <a:t>Notice y_i (target) includes Q’ term, since target also approximates all future rewards - assuming policy is followed forever - discounted by gamma.</a:t>
            </a:r>
            <a:endParaRPr sz="1200">
              <a:solidFill>
                <a:srgbClr val="9900FF"/>
              </a:solidFill>
            </a:endParaRPr>
          </a:p>
        </p:txBody>
      </p:sp>
      <p:cxnSp>
        <p:nvCxnSpPr>
          <p:cNvPr id="106" name="Google Shape;106;p19"/>
          <p:cNvCxnSpPr/>
          <p:nvPr/>
        </p:nvCxnSpPr>
        <p:spPr>
          <a:xfrm flipH="1" rot="10800000">
            <a:off x="3371700" y="3124750"/>
            <a:ext cx="2807700" cy="33000"/>
          </a:xfrm>
          <a:prstGeom prst="straightConnector1">
            <a:avLst/>
          </a:prstGeom>
          <a:noFill/>
          <a:ln cap="flat" cmpd="sng" w="9525">
            <a:solidFill>
              <a:srgbClr val="9900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DDPG: Shortcomings</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Overestimates Q-value Function by exploiting errors in it</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Slow and luck-based</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Sensitive to hyperparameter tuning</a:t>
            </a:r>
            <a:endParaRPr b="1">
              <a:solidFill>
                <a:srgbClr val="000000"/>
              </a:solidFill>
            </a:endParaRPr>
          </a:p>
          <a:p>
            <a:pPr indent="0" lvl="0" marL="0" rtl="0" algn="l">
              <a:spcBef>
                <a:spcPts val="1600"/>
              </a:spcBef>
              <a:spcAft>
                <a:spcPts val="0"/>
              </a:spcAft>
              <a:buNone/>
            </a:pPr>
            <a:r>
              <a:rPr b="1" lang="en">
                <a:solidFill>
                  <a:srgbClr val="000000"/>
                </a:solidFill>
              </a:rPr>
              <a:t>Solutions: TD3 (Twin Delayed DDPG)</a:t>
            </a:r>
            <a:endParaRPr b="1">
              <a:solidFill>
                <a:srgbClr val="000000"/>
              </a:solidFill>
            </a:endParaRPr>
          </a:p>
          <a:p>
            <a:pPr indent="-342900" lvl="0" marL="457200" rtl="0" algn="l">
              <a:spcBef>
                <a:spcPts val="1600"/>
              </a:spcBef>
              <a:spcAft>
                <a:spcPts val="0"/>
              </a:spcAft>
              <a:buClr>
                <a:srgbClr val="9900FF"/>
              </a:buClr>
              <a:buSzPts val="1800"/>
              <a:buChar char="●"/>
            </a:pPr>
            <a:r>
              <a:rPr b="1" lang="en">
                <a:solidFill>
                  <a:srgbClr val="000000"/>
                </a:solidFill>
              </a:rPr>
              <a:t>Clipped Double-Q Learning: </a:t>
            </a:r>
            <a:r>
              <a:rPr lang="en" sz="1400"/>
              <a:t>learn two Q-fcns and use min to form targets in MSBE Loss to avoid overestimating Q-fcn.</a:t>
            </a:r>
            <a:endParaRPr b="1">
              <a:solidFill>
                <a:srgbClr val="000000"/>
              </a:solidFill>
            </a:endParaRPr>
          </a:p>
          <a:p>
            <a:pPr indent="-342900" lvl="0" marL="457200" rtl="0" algn="l">
              <a:spcBef>
                <a:spcPts val="0"/>
              </a:spcBef>
              <a:spcAft>
                <a:spcPts val="0"/>
              </a:spcAft>
              <a:buClr>
                <a:srgbClr val="9900FF"/>
              </a:buClr>
              <a:buSzPts val="1800"/>
              <a:buChar char="●"/>
            </a:pPr>
            <a:r>
              <a:rPr b="1" lang="en">
                <a:solidFill>
                  <a:srgbClr val="000000"/>
                </a:solidFill>
              </a:rPr>
              <a:t>Target Policy Smoothing: </a:t>
            </a:r>
            <a:r>
              <a:rPr lang="en" sz="1400"/>
              <a:t>add noise to target action to smooth Q fcn along changes in action and make it harder for policy to exploit Q-fcn errors and avoid overestimation.</a:t>
            </a:r>
            <a:endParaRPr b="1">
              <a:solidFill>
                <a:srgbClr val="000000"/>
              </a:solidFill>
            </a:endParaRPr>
          </a:p>
          <a:p>
            <a:pPr indent="-342900" lvl="0" marL="457200" rtl="0" algn="l">
              <a:spcBef>
                <a:spcPts val="0"/>
              </a:spcBef>
              <a:spcAft>
                <a:spcPts val="0"/>
              </a:spcAft>
              <a:buClr>
                <a:srgbClr val="9900FF"/>
              </a:buClr>
              <a:buSzPts val="1800"/>
              <a:buChar char="●"/>
            </a:pPr>
            <a:r>
              <a:rPr b="1" lang="en">
                <a:solidFill>
                  <a:srgbClr val="000000"/>
                </a:solidFill>
              </a:rPr>
              <a:t>Delayed Policy Updates: </a:t>
            </a:r>
            <a:r>
              <a:rPr lang="en" sz="1400"/>
              <a:t>one policy update for every (two recommended) Q-fcn updates since critic needs to be trained faster as it impacts actor updates.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TD3: Clipped Double Q-Learning</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Target calculated using min of two Q-fcns: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Both critics updated using minimum target:</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Policy updated using FIRST Critic: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19" name="Google Shape;119;p21"/>
          <p:cNvPicPr preferRelativeResize="0"/>
          <p:nvPr/>
        </p:nvPicPr>
        <p:blipFill>
          <a:blip r:embed="rId3">
            <a:alphaModFix/>
          </a:blip>
          <a:stretch>
            <a:fillRect/>
          </a:stretch>
        </p:blipFill>
        <p:spPr>
          <a:xfrm>
            <a:off x="5494700" y="1192850"/>
            <a:ext cx="3564250" cy="3663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690698" y="1684598"/>
            <a:ext cx="3172275" cy="1489650"/>
          </a:xfrm>
          <a:prstGeom prst="rect">
            <a:avLst/>
          </a:prstGeom>
          <a:noFill/>
          <a:ln>
            <a:noFill/>
          </a:ln>
        </p:spPr>
      </p:pic>
      <p:sp>
        <p:nvSpPr>
          <p:cNvPr id="121" name="Google Shape;121;p21"/>
          <p:cNvSpPr txBox="1"/>
          <p:nvPr/>
        </p:nvSpPr>
        <p:spPr>
          <a:xfrm>
            <a:off x="2352950" y="2660800"/>
            <a:ext cx="31419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Avoids overestimation of Q value</a:t>
            </a:r>
            <a:endParaRPr>
              <a:solidFill>
                <a:srgbClr val="9900FF"/>
              </a:solidFill>
            </a:endParaRPr>
          </a:p>
        </p:txBody>
      </p:sp>
      <p:pic>
        <p:nvPicPr>
          <p:cNvPr id="122" name="Google Shape;122;p21"/>
          <p:cNvPicPr preferRelativeResize="0"/>
          <p:nvPr/>
        </p:nvPicPr>
        <p:blipFill>
          <a:blip r:embed="rId5">
            <a:alphaModFix/>
          </a:blip>
          <a:stretch>
            <a:fillRect/>
          </a:stretch>
        </p:blipFill>
        <p:spPr>
          <a:xfrm>
            <a:off x="4790675" y="3700325"/>
            <a:ext cx="1955750" cy="45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