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cttew\Downloads\hakshiya%20employee%20dataset.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7"/>
    </mc:Choice>
    <mc:Fallback>
      <c:style val="47"/>
    </mc:Fallback>
  </mc:AlternateContent>
  <c:pivotSource>
    <c:name>[hakshiya employee dataset.xlsx]Sheet2!PivotTable2</c:name>
    <c:fmtId val="2"/>
  </c:pivotSource>
  <c:chart>
    <c:title>
      <c:tx>
        <c:rich>
          <a:bodyPr/>
          <a:lstStyle/>
          <a:p>
            <a:pPr>
              <a:defRPr/>
            </a:pPr>
            <a:r>
              <a:rPr lang="en-US"/>
              <a:t>count</a:t>
            </a:r>
            <a:r>
              <a:rPr lang="en-US" baseline="0"/>
              <a:t> of salary</a:t>
            </a:r>
            <a:endParaRPr lang="en-US"/>
          </a:p>
        </c:rich>
      </c:tx>
      <c:layout>
        <c:manualLayout>
          <c:xMode val="edge"/>
          <c:yMode val="edge"/>
          <c:x val="0.31327987891673731"/>
          <c:y val="0"/>
        </c:manualLayout>
      </c:layout>
      <c:overlay val="0"/>
    </c:title>
    <c:autoTitleDeleted val="0"/>
    <c:pivotFmts>
      <c:pivotFmt>
        <c:idx val="0"/>
      </c:pivotFmt>
      <c:pivotFmt>
        <c:idx val="1"/>
      </c:pivotFmt>
      <c:pivotFmt>
        <c:idx val="2"/>
      </c:pivotFmt>
      <c:pivotFmt>
        <c:idx val="3"/>
        <c:marker>
          <c:symbol val="none"/>
        </c:marker>
      </c:pivotFmt>
      <c:pivotFmt>
        <c:idx val="4"/>
        <c:marker>
          <c:symbol val="none"/>
        </c:marker>
      </c:pivotFmt>
      <c:pivotFmt>
        <c:idx val="5"/>
        <c:marker>
          <c:symbol val="none"/>
        </c:marker>
      </c:pivotFmt>
    </c:pivotFmts>
    <c:view3D>
      <c:rotX val="15"/>
      <c:rotY val="20"/>
      <c:rAngAx val="0"/>
    </c:view3D>
    <c:floor>
      <c:thickness val="0"/>
    </c:floor>
    <c:sideWall>
      <c:thickness val="0"/>
    </c:sideWall>
    <c:backWall>
      <c:thickness val="0"/>
    </c:backWall>
    <c:plotArea>
      <c:layout>
        <c:manualLayout>
          <c:layoutTarget val="inner"/>
          <c:xMode val="edge"/>
          <c:yMode val="edge"/>
          <c:x val="8.3668534568190414E-2"/>
          <c:y val="7.3771953002518986E-2"/>
          <c:w val="0.63078849518810198"/>
          <c:h val="0.66667541557305388"/>
        </c:manualLayout>
      </c:layout>
      <c:bar3DChart>
        <c:barDir val="col"/>
        <c:grouping val="standard"/>
        <c:varyColors val="0"/>
        <c:ser>
          <c:idx val="0"/>
          <c:order val="0"/>
          <c:tx>
            <c:strRef>
              <c:f>Sheet2!$B$3:$B$4</c:f>
              <c:strCache>
                <c:ptCount val="1"/>
                <c:pt idx="0">
                  <c:v>Female</c:v>
                </c:pt>
              </c:strCache>
            </c:strRef>
          </c:tx>
          <c:invertIfNegative val="0"/>
          <c:cat>
            <c:strRef>
              <c:f>Sheet2!$A$5:$A$9</c:f>
              <c:strCache>
                <c:ptCount val="4"/>
                <c:pt idx="0">
                  <c:v>Fixed Term</c:v>
                </c:pt>
                <c:pt idx="1">
                  <c:v>Permanent</c:v>
                </c:pt>
                <c:pt idx="2">
                  <c:v>Temporary</c:v>
                </c:pt>
                <c:pt idx="3">
                  <c:v>(blank)</c:v>
                </c:pt>
              </c:strCache>
            </c:strRef>
          </c:cat>
          <c:val>
            <c:numRef>
              <c:f>Sheet2!$B$5:$B$9</c:f>
              <c:numCache>
                <c:formatCode>General</c:formatCode>
                <c:ptCount val="4"/>
                <c:pt idx="0">
                  <c:v>17</c:v>
                </c:pt>
                <c:pt idx="1">
                  <c:v>62</c:v>
                </c:pt>
                <c:pt idx="2">
                  <c:v>12</c:v>
                </c:pt>
              </c:numCache>
            </c:numRef>
          </c:val>
          <c:extLst>
            <c:ext xmlns:c16="http://schemas.microsoft.com/office/drawing/2014/chart" uri="{C3380CC4-5D6E-409C-BE32-E72D297353CC}">
              <c16:uniqueId val="{00000000-516E-A845-AFCA-F8F63C77135F}"/>
            </c:ext>
          </c:extLst>
        </c:ser>
        <c:ser>
          <c:idx val="1"/>
          <c:order val="1"/>
          <c:tx>
            <c:strRef>
              <c:f>Sheet2!$C$3:$C$4</c:f>
              <c:strCache>
                <c:ptCount val="1"/>
                <c:pt idx="0">
                  <c:v>Male</c:v>
                </c:pt>
              </c:strCache>
            </c:strRef>
          </c:tx>
          <c:invertIfNegative val="0"/>
          <c:cat>
            <c:strRef>
              <c:f>Sheet2!$A$5:$A$9</c:f>
              <c:strCache>
                <c:ptCount val="4"/>
                <c:pt idx="0">
                  <c:v>Fixed Term</c:v>
                </c:pt>
                <c:pt idx="1">
                  <c:v>Permanent</c:v>
                </c:pt>
                <c:pt idx="2">
                  <c:v>Temporary</c:v>
                </c:pt>
                <c:pt idx="3">
                  <c:v>(blank)</c:v>
                </c:pt>
              </c:strCache>
            </c:strRef>
          </c:cat>
          <c:val>
            <c:numRef>
              <c:f>Sheet2!$C$5:$C$9</c:f>
              <c:numCache>
                <c:formatCode>General</c:formatCode>
                <c:ptCount val="4"/>
                <c:pt idx="0">
                  <c:v>16</c:v>
                </c:pt>
                <c:pt idx="1">
                  <c:v>56</c:v>
                </c:pt>
                <c:pt idx="2">
                  <c:v>20</c:v>
                </c:pt>
              </c:numCache>
            </c:numRef>
          </c:val>
          <c:extLst>
            <c:ext xmlns:c16="http://schemas.microsoft.com/office/drawing/2014/chart" uri="{C3380CC4-5D6E-409C-BE32-E72D297353CC}">
              <c16:uniqueId val="{00000001-516E-A845-AFCA-F8F63C77135F}"/>
            </c:ext>
          </c:extLst>
        </c:ser>
        <c:ser>
          <c:idx val="2"/>
          <c:order val="2"/>
          <c:tx>
            <c:strRef>
              <c:f>Sheet2!$D$3:$D$4</c:f>
              <c:strCache>
                <c:ptCount val="1"/>
                <c:pt idx="0">
                  <c:v>(blank)</c:v>
                </c:pt>
              </c:strCache>
            </c:strRef>
          </c:tx>
          <c:invertIfNegative val="0"/>
          <c:cat>
            <c:strRef>
              <c:f>Sheet2!$A$5:$A$9</c:f>
              <c:strCache>
                <c:ptCount val="4"/>
                <c:pt idx="0">
                  <c:v>Fixed Term</c:v>
                </c:pt>
                <c:pt idx="1">
                  <c:v>Permanent</c:v>
                </c:pt>
                <c:pt idx="2">
                  <c:v>Temporary</c:v>
                </c:pt>
                <c:pt idx="3">
                  <c:v>(blank)</c:v>
                </c:pt>
              </c:strCache>
            </c:strRef>
          </c:cat>
          <c:val>
            <c:numRef>
              <c:f>Sheet2!$D$5:$D$9</c:f>
              <c:numCache>
                <c:formatCode>General</c:formatCode>
                <c:ptCount val="4"/>
                <c:pt idx="0">
                  <c:v>1</c:v>
                </c:pt>
                <c:pt idx="1">
                  <c:v>3</c:v>
                </c:pt>
                <c:pt idx="2">
                  <c:v>2</c:v>
                </c:pt>
              </c:numCache>
            </c:numRef>
          </c:val>
          <c:extLst>
            <c:ext xmlns:c16="http://schemas.microsoft.com/office/drawing/2014/chart" uri="{C3380CC4-5D6E-409C-BE32-E72D297353CC}">
              <c16:uniqueId val="{00000002-516E-A845-AFCA-F8F63C77135F}"/>
            </c:ext>
          </c:extLst>
        </c:ser>
        <c:dLbls>
          <c:showLegendKey val="0"/>
          <c:showVal val="0"/>
          <c:showCatName val="0"/>
          <c:showSerName val="0"/>
          <c:showPercent val="0"/>
          <c:showBubbleSize val="0"/>
        </c:dLbls>
        <c:gapWidth val="150"/>
        <c:shape val="box"/>
        <c:axId val="145732352"/>
        <c:axId val="145734272"/>
        <c:axId val="116287680"/>
      </c:bar3DChart>
      <c:catAx>
        <c:axId val="145732352"/>
        <c:scaling>
          <c:orientation val="minMax"/>
        </c:scaling>
        <c:delete val="0"/>
        <c:axPos val="b"/>
        <c:numFmt formatCode="General" sourceLinked="0"/>
        <c:majorTickMark val="out"/>
        <c:minorTickMark val="none"/>
        <c:tickLblPos val="nextTo"/>
        <c:crossAx val="145734272"/>
        <c:crosses val="autoZero"/>
        <c:auto val="1"/>
        <c:lblAlgn val="ctr"/>
        <c:lblOffset val="100"/>
        <c:noMultiLvlLbl val="0"/>
      </c:catAx>
      <c:valAx>
        <c:axId val="145734272"/>
        <c:scaling>
          <c:orientation val="minMax"/>
        </c:scaling>
        <c:delete val="0"/>
        <c:axPos val="l"/>
        <c:majorGridlines/>
        <c:numFmt formatCode="General" sourceLinked="1"/>
        <c:majorTickMark val="out"/>
        <c:minorTickMark val="none"/>
        <c:tickLblPos val="nextTo"/>
        <c:crossAx val="145732352"/>
        <c:crosses val="autoZero"/>
        <c:crossBetween val="between"/>
      </c:valAx>
      <c:serAx>
        <c:axId val="116287680"/>
        <c:scaling>
          <c:orientation val="minMax"/>
        </c:scaling>
        <c:delete val="0"/>
        <c:axPos val="b"/>
        <c:majorTickMark val="out"/>
        <c:minorTickMark val="none"/>
        <c:tickLblPos val="nextTo"/>
        <c:crossAx val="145734272"/>
        <c:crosses val="autoZero"/>
      </c:ser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Salary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HAKSHIYA R.H</a:t>
            </a:r>
          </a:p>
          <a:p>
            <a:r>
              <a:rPr lang="en-US" sz="2400" dirty="0"/>
              <a:t>REGISTER NO:312208936</a:t>
            </a:r>
          </a:p>
          <a:p>
            <a:r>
              <a:rPr lang="en-US" sz="2400" dirty="0"/>
              <a:t>DEPARTMENT:BACHELOR OF COMMERCE</a:t>
            </a:r>
          </a:p>
          <a:p>
            <a:r>
              <a:rPr lang="en-US" sz="2400" dirty="0"/>
              <a:t>COLLEGE:CHEVALIER T.THOMAS ELIZABETH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762000" y="990600"/>
            <a:ext cx="8839200" cy="1200329"/>
          </a:xfrm>
          <a:prstGeom prst="rect">
            <a:avLst/>
          </a:prstGeom>
        </p:spPr>
        <p:txBody>
          <a:bodyPr wrap="square">
            <a:spAutoFit/>
          </a:bodyPr>
          <a:lstStyle/>
          <a:p>
            <a:r>
              <a:rPr lang="en-US" dirty="0">
                <a:latin typeface="Adobe Ming Std L" pitchFamily="18" charset="-128"/>
                <a:ea typeface="Adobe Ming Std L" pitchFamily="18" charset="-128"/>
              </a:rPr>
              <a:t>Modeling in salary analysis involves using statistical and analytical techniques to understand the factors that influence salaries and predict salary outcomes. Below are key modeling approaches you can implement using Excel to enhance your salary analysis:</a:t>
            </a:r>
          </a:p>
        </p:txBody>
      </p:sp>
      <p:sp>
        <p:nvSpPr>
          <p:cNvPr id="10" name="Rectangle 9"/>
          <p:cNvSpPr/>
          <p:nvPr/>
        </p:nvSpPr>
        <p:spPr>
          <a:xfrm>
            <a:off x="609600" y="2133600"/>
            <a:ext cx="8305800" cy="2308324"/>
          </a:xfrm>
          <a:prstGeom prst="rect">
            <a:avLst/>
          </a:prstGeom>
        </p:spPr>
        <p:txBody>
          <a:bodyPr wrap="square">
            <a:spAutoFit/>
          </a:bodyPr>
          <a:lstStyle/>
          <a:p>
            <a:pPr marL="342900" indent="-342900">
              <a:buAutoNum type="arabicPeriod"/>
            </a:pPr>
            <a:r>
              <a:rPr lang="en-US" dirty="0">
                <a:latin typeface="Adobe Ming Std L" pitchFamily="18" charset="-128"/>
                <a:ea typeface="Adobe Ming Std L" pitchFamily="18" charset="-128"/>
              </a:rPr>
              <a:t>Descriptive Modeling:</a:t>
            </a:r>
          </a:p>
          <a:p>
            <a:pPr marL="342900" indent="-342900"/>
            <a:r>
              <a:rPr lang="en-US" dirty="0">
                <a:latin typeface="Adobe Ming Std L" pitchFamily="18" charset="-128"/>
                <a:ea typeface="Adobe Ming Std L" pitchFamily="18" charset="-128"/>
              </a:rPr>
              <a:t>          Objective: To summarize and describe the main features of the salary data</a:t>
            </a:r>
          </a:p>
          <a:p>
            <a:pPr marL="342900" indent="-342900"/>
            <a:r>
              <a:rPr lang="en-US" dirty="0">
                <a:latin typeface="Adobe Ming Std L" pitchFamily="18" charset="-128"/>
                <a:ea typeface="Adobe Ming Std L" pitchFamily="18" charset="-128"/>
              </a:rPr>
              <a:t>                   .Techniques Used :</a:t>
            </a:r>
          </a:p>
          <a:p>
            <a:pPr marL="342900" indent="-342900"/>
            <a:r>
              <a:rPr lang="en-US" dirty="0">
                <a:latin typeface="Adobe Ming Std L" pitchFamily="18" charset="-128"/>
                <a:ea typeface="Adobe Ming Std L" pitchFamily="18" charset="-128"/>
              </a:rPr>
              <a:t>                   .Summary Statistics: Calculate mean, median, standard deviation, minimum, and maximum salaries across various dimensions (e.g., departments, job titles, gender).</a:t>
            </a:r>
          </a:p>
          <a:p>
            <a:pPr marL="342900" indent="-342900"/>
            <a:r>
              <a:rPr lang="en-US" dirty="0">
                <a:latin typeface="Adobe Ming Std L" pitchFamily="18" charset="-128"/>
                <a:ea typeface="Adobe Ming Std L" pitchFamily="18" charset="-128"/>
              </a:rPr>
              <a:t>                   .Pivot Tables: Summarize data to compare salary distributions across multiple categories, such as experience levels or education qualifications</a:t>
            </a:r>
            <a:r>
              <a:rPr lang="en-US" dirty="0"/>
              <a:t>.</a:t>
            </a:r>
          </a:p>
        </p:txBody>
      </p:sp>
      <p:sp>
        <p:nvSpPr>
          <p:cNvPr id="11" name="Rectangle 10"/>
          <p:cNvSpPr/>
          <p:nvPr/>
        </p:nvSpPr>
        <p:spPr>
          <a:xfrm>
            <a:off x="533400" y="4572000"/>
            <a:ext cx="9677400" cy="1754326"/>
          </a:xfrm>
          <a:prstGeom prst="rect">
            <a:avLst/>
          </a:prstGeom>
        </p:spPr>
        <p:txBody>
          <a:bodyPr wrap="square">
            <a:spAutoFit/>
          </a:bodyPr>
          <a:lstStyle/>
          <a:p>
            <a:r>
              <a:rPr lang="en-US" dirty="0"/>
              <a:t>2. </a:t>
            </a:r>
            <a:r>
              <a:rPr lang="en-US" dirty="0">
                <a:latin typeface="Adobe Ming Std L" pitchFamily="18" charset="-128"/>
                <a:ea typeface="Adobe Ming Std L" pitchFamily="18" charset="-128"/>
              </a:rPr>
              <a:t>Exploratory Data Analysis (EDA): </a:t>
            </a:r>
          </a:p>
          <a:p>
            <a:r>
              <a:rPr lang="en-US" dirty="0">
                <a:latin typeface="Adobe Ming Std L" pitchFamily="18" charset="-128"/>
                <a:ea typeface="Adobe Ming Std L" pitchFamily="18" charset="-128"/>
              </a:rPr>
              <a:t>Objective: To visually explore the data to identify patterns, trends, and anomalies.Techniques Used:</a:t>
            </a:r>
          </a:p>
          <a:p>
            <a:r>
              <a:rPr lang="en-US" dirty="0">
                <a:latin typeface="Adobe Ming Std L" pitchFamily="18" charset="-128"/>
                <a:ea typeface="Adobe Ming Std L" pitchFamily="18" charset="-128"/>
              </a:rPr>
              <a:t> Histograms: To visualize the distribution of salaries across the organization</a:t>
            </a:r>
          </a:p>
          <a:p>
            <a:r>
              <a:rPr lang="en-US" dirty="0">
                <a:latin typeface="Adobe Ming Std L" pitchFamily="18" charset="-128"/>
                <a:ea typeface="Adobe Ming Std L" pitchFamily="18" charset="-128"/>
              </a:rPr>
              <a:t>.Box Plots: To identify outliers and compare salary ranges between groups.</a:t>
            </a:r>
          </a:p>
          <a:p>
            <a:r>
              <a:rPr lang="en-US" dirty="0">
                <a:latin typeface="Adobe Ming Std L" pitchFamily="18" charset="-128"/>
                <a:ea typeface="Adobe Ming Std L" pitchFamily="18" charset="-128"/>
              </a:rPr>
              <a:t>.Excel Tools: Insert Charts (Histograms, Scatter Plots, Box Plots</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43800" y="1752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3276600" y="1219200"/>
          <a:ext cx="54102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838200" y="1219200"/>
            <a:ext cx="8229600" cy="4093428"/>
          </a:xfrm>
          <a:prstGeom prst="rect">
            <a:avLst/>
          </a:prstGeom>
        </p:spPr>
        <p:txBody>
          <a:bodyPr wrap="square">
            <a:spAutoFit/>
          </a:bodyPr>
          <a:lstStyle/>
          <a:p>
            <a:r>
              <a:rPr lang="en-US" dirty="0"/>
              <a:t> </a:t>
            </a:r>
            <a:r>
              <a:rPr lang="en-US" sz="2000" dirty="0">
                <a:latin typeface="Adobe Ming Std L" pitchFamily="18" charset="-128"/>
                <a:ea typeface="Adobe Ming Std L" pitchFamily="18" charset="-128"/>
              </a:rPr>
              <a:t>The salary analysis conducted using Excel provides a comprehensive understanding of the organization’s compensation structure, highlighting key trends, disparities, and actionable insights. This salary analysis has equipped the organization with the insights needed to make informed decisions about compensation strategies, driving improvements in fairness, competitiveness, and employee satisfaction. By addressing the identified disparities and aligning pay structures with organizational goals, the company can foster a more equitable and motivated </a:t>
            </a:r>
            <a:r>
              <a:rPr lang="en-US" sz="2000" dirty="0" err="1">
                <a:latin typeface="Adobe Ming Std L" pitchFamily="18" charset="-128"/>
                <a:ea typeface="Adobe Ming Std L" pitchFamily="18" charset="-128"/>
              </a:rPr>
              <a:t>workforce.Ongoing</a:t>
            </a:r>
            <a:r>
              <a:rPr lang="en-US" sz="2000" dirty="0">
                <a:latin typeface="Adobe Ming Std L" pitchFamily="18" charset="-128"/>
                <a:ea typeface="Adobe Ming Std L" pitchFamily="18" charset="-128"/>
              </a:rPr>
              <a:t> monitoring and refinement of salary policies, based on continuous data analysis, will be essential to maintaining a fair and effective compensation strategy that supports both employee well-being and organizational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609600" y="1524000"/>
            <a:ext cx="7391400" cy="4524315"/>
          </a:xfrm>
          <a:prstGeom prst="rect">
            <a:avLst/>
          </a:prstGeom>
        </p:spPr>
        <p:txBody>
          <a:bodyPr wrap="square">
            <a:spAutoFit/>
          </a:bodyPr>
          <a:lstStyle/>
          <a:p>
            <a:r>
              <a:rPr lang="en-US" sz="3600" dirty="0">
                <a:latin typeface="Adobe Ming Std L" pitchFamily="18" charset="-128"/>
                <a:ea typeface="Adobe Ming Std L" pitchFamily="18" charset="-128"/>
              </a:rPr>
              <a:t>Objective: Analyze the salary data of employees to identify trends, patterns, and potential areas of improvement such as salary inequalities, the impact of various factors on salaries, and overall salary distribution across the organization.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Rectangle 11"/>
          <p:cNvSpPr/>
          <p:nvPr/>
        </p:nvSpPr>
        <p:spPr>
          <a:xfrm>
            <a:off x="533400" y="1828800"/>
            <a:ext cx="9067800" cy="923330"/>
          </a:xfrm>
          <a:prstGeom prst="rect">
            <a:avLst/>
          </a:prstGeom>
        </p:spPr>
        <p:txBody>
          <a:bodyPr wrap="square">
            <a:spAutoFit/>
          </a:bodyPr>
          <a:lstStyle/>
          <a:p>
            <a:r>
              <a:rPr lang="en-US" dirty="0"/>
              <a:t>1</a:t>
            </a:r>
            <a:r>
              <a:rPr lang="en-US" dirty="0">
                <a:latin typeface="Adobe Ming Std L" pitchFamily="18" charset="-128"/>
                <a:ea typeface="Adobe Ming Std L" pitchFamily="18" charset="-128"/>
              </a:rPr>
              <a:t>. Data Collection and Preparation   - Collect salary and employee data, including variables such as job titles, departments, years of experience, education level, gender, location, and performance ratings</a:t>
            </a:r>
            <a:r>
              <a:rPr lang="en-US" dirty="0"/>
              <a:t>.</a:t>
            </a:r>
          </a:p>
        </p:txBody>
      </p:sp>
      <p:sp>
        <p:nvSpPr>
          <p:cNvPr id="14" name="TextBox 13"/>
          <p:cNvSpPr txBox="1"/>
          <p:nvPr/>
        </p:nvSpPr>
        <p:spPr>
          <a:xfrm>
            <a:off x="1143000" y="3048000"/>
            <a:ext cx="7924800" cy="369332"/>
          </a:xfrm>
          <a:prstGeom prst="rect">
            <a:avLst/>
          </a:prstGeom>
          <a:noFill/>
        </p:spPr>
        <p:txBody>
          <a:bodyPr wrap="square" rtlCol="0">
            <a:spAutoFit/>
          </a:bodyPr>
          <a:lstStyle/>
          <a:p>
            <a:endParaRPr lang="en-US" dirty="0"/>
          </a:p>
        </p:txBody>
      </p:sp>
      <p:sp>
        <p:nvSpPr>
          <p:cNvPr id="15" name="TextBox 14"/>
          <p:cNvSpPr txBox="1"/>
          <p:nvPr/>
        </p:nvSpPr>
        <p:spPr>
          <a:xfrm>
            <a:off x="1295400" y="3200400"/>
            <a:ext cx="7924800" cy="369332"/>
          </a:xfrm>
          <a:prstGeom prst="rect">
            <a:avLst/>
          </a:prstGeom>
          <a:noFill/>
        </p:spPr>
        <p:txBody>
          <a:bodyPr wrap="square" rtlCol="0">
            <a:spAutoFit/>
          </a:bodyPr>
          <a:lstStyle/>
          <a:p>
            <a:endParaRPr lang="en-US" dirty="0"/>
          </a:p>
        </p:txBody>
      </p:sp>
      <p:sp>
        <p:nvSpPr>
          <p:cNvPr id="16" name="TextBox 15"/>
          <p:cNvSpPr txBox="1"/>
          <p:nvPr/>
        </p:nvSpPr>
        <p:spPr>
          <a:xfrm>
            <a:off x="609600" y="2895600"/>
            <a:ext cx="8001000" cy="646331"/>
          </a:xfrm>
          <a:prstGeom prst="rect">
            <a:avLst/>
          </a:prstGeom>
          <a:noFill/>
        </p:spPr>
        <p:txBody>
          <a:bodyPr wrap="square" rtlCol="0">
            <a:spAutoFit/>
          </a:bodyPr>
          <a:lstStyle/>
          <a:p>
            <a:r>
              <a:rPr lang="en-US" dirty="0"/>
              <a:t>2</a:t>
            </a:r>
            <a:r>
              <a:rPr lang="en-US" dirty="0">
                <a:latin typeface="Adobe Ming Std L" pitchFamily="18" charset="-128"/>
                <a:ea typeface="Adobe Ming Std L" pitchFamily="18" charset="-128"/>
              </a:rPr>
              <a:t>. Exploratory Data Analysis (EDA)   - Perform initial data exploration using descriptive statistics to get an overview of the salary distribution.</a:t>
            </a:r>
          </a:p>
        </p:txBody>
      </p:sp>
      <p:sp>
        <p:nvSpPr>
          <p:cNvPr id="20" name="TextBox 19"/>
          <p:cNvSpPr txBox="1"/>
          <p:nvPr/>
        </p:nvSpPr>
        <p:spPr>
          <a:xfrm>
            <a:off x="685800" y="3810000"/>
            <a:ext cx="7543800" cy="2585323"/>
          </a:xfrm>
          <a:prstGeom prst="rect">
            <a:avLst/>
          </a:prstGeom>
          <a:noFill/>
        </p:spPr>
        <p:txBody>
          <a:bodyPr wrap="square" rtlCol="0">
            <a:spAutoFit/>
          </a:bodyPr>
          <a:lstStyle/>
          <a:p>
            <a:r>
              <a:rPr lang="en-US" dirty="0"/>
              <a:t>3</a:t>
            </a:r>
            <a:r>
              <a:rPr lang="en-US" dirty="0">
                <a:latin typeface="Adobe Ming Std L" pitchFamily="18" charset="-128"/>
                <a:ea typeface="Adobe Ming Std L" pitchFamily="18" charset="-128"/>
              </a:rPr>
              <a:t>. Key Analyses   - Salary Distribution: Examine how salaries are distributed across the organization.   - Department and Role Analysis: Compare average, median, and range of salaries across different departments and job titles.   - Experience and Education Impact: Analyze how factors like years of experience and education level affect salaries.   - Gender Pay Gap Analysis: Investigate salary differences between male and female employees to identify any pay gaps.   - Performance-Based Salary Analysis: Assess the correlation between performance ratings and salary levels.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descr="WhatsApp Image 2024-09-02 at 1.15.31 PM.jpeg"/>
          <p:cNvPicPr>
            <a:picLocks noChangeAspect="1"/>
          </p:cNvPicPr>
          <p:nvPr/>
        </p:nvPicPr>
        <p:blipFill>
          <a:blip r:embed="rId3"/>
          <a:stretch>
            <a:fillRect/>
          </a:stretch>
        </p:blipFill>
        <p:spPr>
          <a:xfrm>
            <a:off x="381000" y="1600200"/>
            <a:ext cx="5095875" cy="3624262"/>
          </a:xfrm>
          <a:prstGeom prst="rect">
            <a:avLst/>
          </a:prstGeom>
        </p:spPr>
      </p:pic>
      <p:pic>
        <p:nvPicPr>
          <p:cNvPr id="11" name="Picture 10" descr="WhatsApp Image 2024-09-02 at 1.56.10 PM.jpeg"/>
          <p:cNvPicPr>
            <a:picLocks noChangeAspect="1"/>
          </p:cNvPicPr>
          <p:nvPr/>
        </p:nvPicPr>
        <p:blipFill>
          <a:blip r:embed="rId4"/>
          <a:stretch>
            <a:fillRect/>
          </a:stretch>
        </p:blipFill>
        <p:spPr>
          <a:xfrm>
            <a:off x="5334000" y="1752600"/>
            <a:ext cx="3733800" cy="3733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48000" y="1676400"/>
            <a:ext cx="6096000" cy="3785652"/>
          </a:xfrm>
          <a:prstGeom prst="rect">
            <a:avLst/>
          </a:prstGeom>
        </p:spPr>
        <p:txBody>
          <a:bodyPr wrap="square">
            <a:spAutoFit/>
          </a:bodyPr>
          <a:lstStyle/>
          <a:p>
            <a:r>
              <a:rPr lang="en-US" sz="2400" dirty="0">
                <a:latin typeface="Adobe Ming Std L" pitchFamily="18" charset="-128"/>
                <a:ea typeface="Adobe Ming Std L" pitchFamily="18" charset="-128"/>
              </a:rPr>
              <a:t>Our Excel-based salary analysis solution provides a practical, accessible, and powerful tool for organizations to optimize their compensation strategies, promote fairness, and support data-driven decision-making. It delivers clear, actionable insights that drive value across the organization, enhancing both employee satisfaction and organizational performance</a:t>
            </a:r>
            <a:r>
              <a:rPr lang="en-US"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838200" y="1447800"/>
            <a:ext cx="8305800" cy="3539430"/>
          </a:xfrm>
          <a:prstGeom prst="rect">
            <a:avLst/>
          </a:prstGeom>
        </p:spPr>
        <p:txBody>
          <a:bodyPr wrap="square">
            <a:spAutoFit/>
          </a:bodyPr>
          <a:lstStyle/>
          <a:p>
            <a:r>
              <a:rPr lang="en-US" sz="2800" dirty="0">
                <a:latin typeface="Adobe Ming Std L" pitchFamily="18" charset="-128"/>
                <a:ea typeface="Adobe Ming Std L" pitchFamily="18" charset="-128"/>
              </a:rPr>
              <a:t>The dataset for salary analysis typically contains various attributes related to employees and their compensation. This dataset structure provides a comprehensive view that enables robust salary analysis across multiple dimensions, helping organizations make informed decisions on compensation strategies. Let me know if you need any more specific details or have other questions!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30480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dirty="0"/>
              <a:t>"</a:t>
            </a:r>
            <a:r>
              <a:rPr sz="4250" spc="10"/>
              <a:t>WOW</a:t>
            </a:r>
            <a:r>
              <a:rPr lang="en-US" sz="4250" spc="10" dirty="0"/>
              <a:t>"</a:t>
            </a:r>
            <a:r>
              <a:rPr sz="4250" spc="85"/>
              <a:t> </a:t>
            </a:r>
            <a:r>
              <a:rPr sz="4250" spc="10"/>
              <a:t>IN</a:t>
            </a:r>
            <a:r>
              <a:rPr sz="4250" spc="-5"/>
              <a:t> </a:t>
            </a:r>
            <a:r>
              <a:rPr sz="4250" spc="15"/>
              <a:t>OUR</a:t>
            </a:r>
            <a:r>
              <a:rPr sz="4250" spc="-10"/>
              <a:t> </a:t>
            </a:r>
            <a:r>
              <a:rPr sz="4250" spc="2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Rectangle 11"/>
          <p:cNvSpPr/>
          <p:nvPr/>
        </p:nvSpPr>
        <p:spPr>
          <a:xfrm>
            <a:off x="838200" y="1143000"/>
            <a:ext cx="8305800" cy="923330"/>
          </a:xfrm>
          <a:prstGeom prst="rect">
            <a:avLst/>
          </a:prstGeom>
        </p:spPr>
        <p:txBody>
          <a:bodyPr wrap="square">
            <a:spAutoFit/>
          </a:bodyPr>
          <a:lstStyle/>
          <a:p>
            <a:r>
              <a:rPr lang="en-US" dirty="0">
                <a:latin typeface="Adobe Ming Std L" pitchFamily="18" charset="-128"/>
                <a:ea typeface="Adobe Ming Std L" pitchFamily="18" charset="-128"/>
              </a:rPr>
              <a:t>Our Excel-based salary analysis solution stands out by delivering powerful, actionable insights with a user-friendly approach. Here’s what makes our solution impressive and why it’s a game-changer for organizations</a:t>
            </a:r>
            <a:r>
              <a:rPr lang="en-US" dirty="0"/>
              <a:t>:</a:t>
            </a:r>
          </a:p>
        </p:txBody>
      </p:sp>
      <p:sp>
        <p:nvSpPr>
          <p:cNvPr id="13" name="Rectangle 12"/>
          <p:cNvSpPr/>
          <p:nvPr/>
        </p:nvSpPr>
        <p:spPr>
          <a:xfrm>
            <a:off x="2514600" y="2286000"/>
            <a:ext cx="7162800" cy="3970318"/>
          </a:xfrm>
          <a:prstGeom prst="rect">
            <a:avLst/>
          </a:prstGeom>
        </p:spPr>
        <p:txBody>
          <a:bodyPr wrap="square">
            <a:spAutoFit/>
          </a:bodyPr>
          <a:lstStyle/>
          <a:p>
            <a:r>
              <a:rPr lang="en-US" dirty="0">
                <a:latin typeface="Adobe Ming Std L" pitchFamily="18" charset="-128"/>
                <a:ea typeface="Adobe Ming Std L" pitchFamily="18" charset="-128"/>
              </a:rPr>
              <a:t>Accessibility and Ease of Use:</a:t>
            </a:r>
          </a:p>
          <a:p>
            <a:r>
              <a:rPr lang="en-US" dirty="0">
                <a:latin typeface="Adobe Ming Std L" pitchFamily="18" charset="-128"/>
                <a:ea typeface="Adobe Ming Std L" pitchFamily="18" charset="-128"/>
              </a:rPr>
              <a:t>       Wow Factor: We utilize Excel, a tool that is already widely available and familiar to most business professionals. No need for expensive, complex software or extensive training—our solution is accessible to everyone, from HR managers to executives.</a:t>
            </a:r>
          </a:p>
          <a:p>
            <a:r>
              <a:rPr lang="en-US" dirty="0">
                <a:latin typeface="Adobe Ming Std L" pitchFamily="18" charset="-128"/>
                <a:ea typeface="Adobe Ming Std L" pitchFamily="18" charset="-128"/>
              </a:rPr>
              <a:t>      Impact: This accessibility allows teams to quickly adopt the solution and start generating insights without a steep learning curve.</a:t>
            </a:r>
          </a:p>
          <a:p>
            <a:r>
              <a:rPr lang="en-US" dirty="0">
                <a:latin typeface="Adobe Ming Std L" pitchFamily="18" charset="-128"/>
                <a:ea typeface="Adobe Ming Std L" pitchFamily="18" charset="-128"/>
              </a:rPr>
              <a:t> </a:t>
            </a:r>
          </a:p>
          <a:p>
            <a:r>
              <a:rPr lang="en-US" dirty="0">
                <a:latin typeface="Adobe Ming Std L" pitchFamily="18" charset="-128"/>
                <a:ea typeface="Adobe Ming Std L" pitchFamily="18" charset="-128"/>
              </a:rPr>
              <a:t>Dynamic Dashboards and Visualizations:</a:t>
            </a:r>
          </a:p>
          <a:p>
            <a:r>
              <a:rPr lang="en-US" dirty="0">
                <a:latin typeface="Adobe Ming Std L" pitchFamily="18" charset="-128"/>
                <a:ea typeface="Adobe Ming Std L" pitchFamily="18" charset="-128"/>
              </a:rPr>
              <a:t>       Wow Factor: Our solution includes dynamic, interactive dashboards that present data in visually compelling ways. From heat maps showing pay discrepancies to trend lines forecasting future salary shifts, the visual tools turn raw data into a story that’s easy to understand and act upon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TotalTime>
  <Words>846</Words>
  <Application>Microsoft Office PowerPoint</Application>
  <PresentationFormat>Widescreen</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Salary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hakshiya.4th@gmail.com</cp:lastModifiedBy>
  <cp:revision>22</cp:revision>
  <dcterms:created xsi:type="dcterms:W3CDTF">2024-03-29T15:07:22Z</dcterms:created>
  <dcterms:modified xsi:type="dcterms:W3CDTF">2024-09-02T16:38:57Z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