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i="0" u="none" strike="noStrike" baseline="0">
                <a:solidFill>
                  <a:srgbClr val="000000"/>
                </a:solidFill>
                <a:latin typeface="Droid Sans"/>
                <a:ea typeface="Droid Sans"/>
                <a:cs typeface="Lucida Sans"/>
              </a:defRPr>
            </a:pPr>
            <a:r>
              <a:rPr lang="zh-CN"/>
              <a:t>count of salary</a:t>
            </a:r>
          </a:p>
        </c:rich>
      </c:tx>
      <c:layout>
        <c:manualLayout>
          <c:xMode val="edge"/>
          <c:yMode val="edge"/>
          <c:x val="0.0052501033"/>
          <c:y val="0.028455293"/>
        </c:manualLayout>
      </c:layout>
      <c:overlay val="0"/>
      <c:spPr>
        <a:ln>
          <a:noFill/>
        </a:ln>
      </c:spPr>
    </c:title>
    <c:autoTitleDeleted val="1"/>
    <c:view3D>
      <c:rotX val="15"/>
      <c:rotY val="20"/>
      <c:depthPercent val="100"/>
      <c:rAngAx val="1"/>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bar3DChart>
        <c:barDir val="col"/>
        <c:grouping val="standard"/>
        <c:varyColors val="0"/>
        <c:ser>
          <c:idx val="0"/>
          <c:order val="0"/>
          <c:tx>
            <c:v>Female</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3"/>
              <c:pt idx="0">
                <c:v>Fixed Term</c:v>
              </c:pt>
              <c:pt idx="1">
                <c:v>Permanent</c:v>
              </c:pt>
              <c:pt idx="2">
                <c:v>Temporary</c:v>
              </c:pt>
            </c:strLit>
          </c:cat>
          <c:val>
            <c:numRef>
              <c:f/>
              <c:numCache>
                <c:formatCode>General</c:formatCode>
                <c:ptCount val="3"/>
                <c:pt idx="0">
                  <c:v>17.0</c:v>
                </c:pt>
                <c:pt idx="1">
                  <c:v>62.0</c:v>
                </c:pt>
                <c:pt idx="2">
                  <c:v>12.0</c:v>
                </c:pt>
              </c:numCache>
            </c:numRef>
          </c:val>
        </c:ser>
        <c:ser>
          <c:idx val="1"/>
          <c:order val="1"/>
          <c:tx>
            <c:v>Male</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3"/>
              <c:pt idx="0">
                <c:v>Fixed Term</c:v>
              </c:pt>
              <c:pt idx="1">
                <c:v>Permanent</c:v>
              </c:pt>
              <c:pt idx="2">
                <c:v>Temporary</c:v>
              </c:pt>
            </c:strLit>
          </c:cat>
          <c:val>
            <c:numRef>
              <c:f/>
              <c:numCache>
                <c:formatCode>General</c:formatCode>
                <c:ptCount val="3"/>
                <c:pt idx="0">
                  <c:v>16.0</c:v>
                </c:pt>
                <c:pt idx="1">
                  <c:v>56.0</c:v>
                </c:pt>
                <c:pt idx="2">
                  <c:v>20.0</c:v>
                </c:pt>
              </c:numCache>
            </c:numRef>
          </c:val>
        </c:ser>
        <c:ser>
          <c:idx val="2"/>
          <c:order val="2"/>
          <c:tx>
            <c:v>(blank)</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3"/>
              <c:pt idx="0">
                <c:v>Fixed Term</c:v>
              </c:pt>
              <c:pt idx="1">
                <c:v>Permanent</c:v>
              </c:pt>
              <c:pt idx="2">
                <c:v>Temporary</c:v>
              </c:pt>
            </c:strLit>
          </c:cat>
          <c:val>
            <c:numRef>
              <c:f/>
              <c:numCache>
                <c:formatCode>General</c:formatCode>
                <c:ptCount val="3"/>
                <c:pt idx="0">
                  <c:v>1.0</c:v>
                </c:pt>
                <c:pt idx="1">
                  <c:v>3.0</c:v>
                </c:pt>
                <c:pt idx="2">
                  <c:v>2.0</c:v>
                </c:pt>
              </c:numCache>
            </c:numRef>
          </c:val>
        </c:ser>
        <c:gapDepth val="150"/>
        <c:shape val="cylinder"/>
        <c:axId val="0"/>
        <c:axId val="1"/>
        <c:axId val="4"/>
      </c:bar3D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erAx>
        <c:axId val="4"/>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Ax val="0"/>
        <c:crosses val="autoZero"/>
        <c:tickLblSkip val="1"/>
      </c:serAx>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974524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02429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743649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490104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624356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980483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364543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82864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45105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501264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672925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053040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6884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317422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32807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745316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99013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579574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490211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31173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894236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95207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42832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76402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45217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184357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1130678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image" Target="../media/9.jpeg"/><Relationship Id="rId4" Type="http://schemas.openxmlformats.org/officeDocument/2006/relationships/slideLayout" Target="../slideLayouts/slideLayout13.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523835" y="1785926"/>
            <a:ext cx="1743075" cy="1333500"/>
            <a:chOff x="523835" y="1785926"/>
            <a:chExt cx="1743075" cy="1333500"/>
          </a:xfrm>
        </p:grpSpPr>
        <p:sp>
          <p:nvSpPr>
            <p:cNvPr id="38" name="曲线"/>
            <p:cNvSpPr>
              <a:spLocks/>
            </p:cNvSpPr>
            <p:nvPr/>
          </p:nvSpPr>
          <p:spPr>
            <a:xfrm rot="0">
              <a:off x="523835" y="2062150"/>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619210" y="1785926"/>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7239008" y="1500174"/>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81422" y="5643578"/>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547734" y="285727"/>
            <a:ext cx="11072891"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Roboto" pitchFamily="2" charset="0"/>
                <a:ea typeface="宋体" pitchFamily="0" charset="0"/>
                <a:cs typeface="Trebuchet MS" pitchFamily="0" charset="0"/>
              </a:rPr>
              <a:t>SALARY ANALYSIS USING EXCEL</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09653" y="3286124"/>
            <a:ext cx="8610600" cy="1634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STUDENT NAME</a:t>
            </a: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 AKSHAYA.A</a:t>
            </a:r>
            <a:endParaRPr lang="en-US" altLang="zh-CN" sz="2000" b="0" i="0" u="none" strike="noStrike" kern="1200" cap="none" spc="0" baseline="0">
              <a:solidFill>
                <a:schemeClr val="tx1"/>
              </a:solidFill>
              <a:latin typeface="Adobe Garamond Pro Bold"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REGISTER NO</a:t>
            </a: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 312208909  asunm135122/c/17</a:t>
            </a:r>
            <a:endParaRPr lang="en-US" altLang="zh-CN" sz="2000" b="0" i="0" u="none" strike="noStrike" kern="1200" cap="none" spc="0" baseline="0">
              <a:solidFill>
                <a:schemeClr val="tx1"/>
              </a:solidFill>
              <a:latin typeface="Adobe Garamond Pro Bold"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DEPARTMENT</a:t>
            </a: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 BACHELOR</a:t>
            </a: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 OF COMMERCE </a:t>
            </a:r>
            <a:endParaRPr lang="en-US" altLang="zh-CN" sz="2000" b="0" i="0" u="none" strike="noStrike" kern="1200" cap="none" spc="0" baseline="0">
              <a:solidFill>
                <a:schemeClr val="tx1"/>
              </a:solidFill>
              <a:latin typeface="Adobe Garamond Pro Bold"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COLLEGE: CHEVALIER T.THOMAS ELIZABETH COLLEGE FOR WOMEN</a:t>
            </a:r>
            <a:endParaRPr lang="en-US" altLang="zh-CN" sz="2000" b="0" i="0" u="none" strike="noStrike" kern="1200" cap="none" spc="0" baseline="0">
              <a:solidFill>
                <a:schemeClr val="tx1"/>
              </a:solidFill>
              <a:latin typeface="Adobe Garamond Pro Bold"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8811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矩形"/>
          <p:cNvSpPr>
            <a:spLocks/>
          </p:cNvSpPr>
          <p:nvPr/>
        </p:nvSpPr>
        <p:spPr>
          <a:xfrm rot="0">
            <a:off x="738150" y="1643050"/>
            <a:ext cx="7929618" cy="1200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Modeling in salary analysis involves using statistical and analytical techniques to understand the factors that influence salaries and predict salary outcomes. Below are key modeling approaches you can implement using Excel to enhance your salary analysis</a:t>
            </a:r>
            <a:endParaRPr lang="zh-CN" altLang="en-US" sz="1800" b="0" i="0" u="none" strike="noStrike" kern="1200" cap="none" spc="0" baseline="0">
              <a:solidFill>
                <a:schemeClr val="tx1"/>
              </a:solidFill>
              <a:latin typeface="Adobe Caslon Pro Bold" pitchFamily="18" charset="0"/>
              <a:ea typeface="宋体" pitchFamily="0" charset="0"/>
              <a:cs typeface="Calibri" pitchFamily="0" charset="0"/>
            </a:endParaRPr>
          </a:p>
        </p:txBody>
      </p:sp>
      <p:sp>
        <p:nvSpPr>
          <p:cNvPr id="167" name="矩形"/>
          <p:cNvSpPr>
            <a:spLocks/>
          </p:cNvSpPr>
          <p:nvPr/>
        </p:nvSpPr>
        <p:spPr>
          <a:xfrm rot="0">
            <a:off x="738150" y="3143248"/>
            <a:ext cx="7929618"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Descriptive Modeling</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t>
            </a: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Objective</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 To summarize and describe the main features of the salary data</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t>
            </a: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  Techniques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Used</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 </a:t>
            </a: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                 Summary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Statistics: Calculate mean, median, standard deviation, minimum, and maximum salaries across various dimensions (e.g., departments, job titles, gender</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t>
            </a: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Pivot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Tables: Summarize data to compare salary distributions across multiple categories, such as experience levels or education qualifications</a:t>
            </a:r>
            <a:endParaRPr lang="zh-CN" altLang="en-US" sz="1800" b="0" i="0" u="none" strike="noStrike" kern="1200" cap="none" spc="0" baseline="0">
              <a:solidFill>
                <a:schemeClr val="tx1"/>
              </a:solidFill>
              <a:latin typeface="Adobe Caslon Pro Bold" pitchFamily="18" charset="0"/>
              <a:ea typeface="宋体" pitchFamily="0" charset="0"/>
              <a:cs typeface="Calibri" pitchFamily="0" charset="0"/>
            </a:endParaRPr>
          </a:p>
        </p:txBody>
      </p:sp>
    </p:spTree>
    <p:extLst>
      <p:ext uri="{BB962C8B-B14F-4D97-AF65-F5344CB8AC3E}">
        <p14:creationId xmlns:p14="http://schemas.microsoft.com/office/powerpoint/2010/main" val="11868575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2"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4" name="图表"/>
          <p:cNvGraphicFramePr/>
          <p:nvPr/>
        </p:nvGraphicFramePr>
        <p:xfrm>
          <a:off x="2666976" y="1357298"/>
          <a:ext cx="6143668" cy="464346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5904235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文本框"/>
          <p:cNvSpPr>
            <a:spLocks noGrp="1"/>
          </p:cNvSpPr>
          <p:nvPr>
            <p:ph type="title"/>
          </p:nvPr>
        </p:nvSpPr>
        <p:spPr>
          <a:xfrm rot="0">
            <a:off x="738150" y="714355"/>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6" name="矩形"/>
          <p:cNvSpPr>
            <a:spLocks/>
          </p:cNvSpPr>
          <p:nvPr/>
        </p:nvSpPr>
        <p:spPr>
          <a:xfrm rot="0">
            <a:off x="1881157" y="2357430"/>
            <a:ext cx="6715172" cy="15696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Adobe Caslon Pro Bold" pitchFamily="18" charset="0"/>
                <a:ea typeface="宋体" pitchFamily="0" charset="0"/>
                <a:cs typeface="Calibri" pitchFamily="0" charset="0"/>
              </a:rPr>
              <a:t>By using Excel for salary analysis, you can gain valuable insights and make informed decisions to optimize your organization's compensation practices.</a:t>
            </a:r>
            <a:endParaRPr lang="zh-CN" altLang="en-US" sz="2400" b="0" i="0" u="none" strike="noStrike" kern="1200" cap="none" spc="0" baseline="0">
              <a:solidFill>
                <a:schemeClr val="tx1"/>
              </a:solidFill>
              <a:latin typeface="Adobe Caslon Pro Bold" pitchFamily="18" charset="0"/>
              <a:ea typeface="宋体" pitchFamily="0" charset="0"/>
              <a:cs typeface="Calibri" pitchFamily="0" charset="0"/>
            </a:endParaRPr>
          </a:p>
        </p:txBody>
      </p:sp>
    </p:spTree>
    <p:extLst>
      <p:ext uri="{BB962C8B-B14F-4D97-AF65-F5344CB8AC3E}">
        <p14:creationId xmlns:p14="http://schemas.microsoft.com/office/powerpoint/2010/main" val="108722519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8096264" y="71435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381091" y="1928802"/>
            <a:ext cx="8593229"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4735142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0" y="0"/>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Adobe Garamond Pro Bold"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28026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953388" y="1071546"/>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452398" y="2214554"/>
            <a:ext cx="7286676"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Adobe Caslon Pro Bold" pitchFamily="18" charset="0"/>
                <a:ea typeface="宋体" pitchFamily="0" charset="0"/>
                <a:cs typeface="Calibri" pitchFamily="0" charset="0"/>
              </a:rPr>
              <a:t>The primary objective of this project is to analyze the salary data of employees at XYZ Corporation using Excel. The goal is to gain insights into the company's compensation structure, identify any discrepancies or trends, and provide actionable recommendations to ensure equitable and competitive pay across the organization.</a:t>
            </a:r>
            <a:endParaRPr lang="zh-CN" altLang="en-US" sz="2400" b="0" i="0" u="none" strike="noStrike" kern="1200" cap="none" spc="0" baseline="0">
              <a:solidFill>
                <a:schemeClr val="tx1"/>
              </a:solidFill>
              <a:latin typeface="Adobe Caslon Pro Bold" pitchFamily="18" charset="0"/>
              <a:ea typeface="宋体" pitchFamily="0" charset="0"/>
              <a:cs typeface="Calibri" pitchFamily="0" charset="0"/>
            </a:endParaRPr>
          </a:p>
        </p:txBody>
      </p:sp>
    </p:spTree>
    <p:extLst>
      <p:ext uri="{BB962C8B-B14F-4D97-AF65-F5344CB8AC3E}">
        <p14:creationId xmlns:p14="http://schemas.microsoft.com/office/powerpoint/2010/main" val="32542863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6667503" y="1285859"/>
            <a:ext cx="3533775" cy="3810000"/>
            <a:chOff x="6667503" y="1285859"/>
            <a:chExt cx="3533775" cy="3810000"/>
          </a:xfrm>
        </p:grpSpPr>
        <p:sp>
          <p:nvSpPr>
            <p:cNvPr id="115" name="曲线"/>
            <p:cNvSpPr>
              <a:spLocks/>
            </p:cNvSpPr>
            <p:nvPr/>
          </p:nvSpPr>
          <p:spPr>
            <a:xfrm rot="0">
              <a:off x="7362828" y="4000484"/>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7362828" y="453388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6667503" y="1285859"/>
              <a:ext cx="3533775" cy="3810000"/>
            </a:xfrm>
            <a:prstGeom prst="rect"/>
            <a:noFill/>
            <a:ln w="12700" cmpd="sng" cap="flat">
              <a:noFill/>
              <a:prstDash val="solid"/>
              <a:miter/>
            </a:ln>
          </p:spPr>
        </p:pic>
      </p:grpSp>
      <p:sp>
        <p:nvSpPr>
          <p:cNvPr id="119" name="曲线"/>
          <p:cNvSpPr>
            <a:spLocks/>
          </p:cNvSpPr>
          <p:nvPr/>
        </p:nvSpPr>
        <p:spPr>
          <a:xfrm rot="0">
            <a:off x="7739073" y="1214422"/>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523836" y="500042"/>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descr="blob:https://web.whatsapp.com/f567ab2f-05cb-4f80-a5d4-544dc04b7387"/>
          <p:cNvSpPr>
            <a:spLocks noChangeAspect="1"/>
          </p:cNvSpPr>
          <p:nvPr/>
        </p:nvSpPr>
        <p:spPr>
          <a:xfrm rot="0">
            <a:off x="155575" y="-144463"/>
            <a:ext cx="304800" cy="304800"/>
          </a:xfrm>
          <a:prstGeom prst="rect"/>
          <a:noFill/>
          <a:ln w="12700" cmpd="sng" cap="flat">
            <a:noFill/>
            <a:prstDash val="solid"/>
            <a:miter/>
          </a:ln>
        </p:spPr>
      </p:sp>
      <p:sp>
        <p:nvSpPr>
          <p:cNvPr id="124" name="矩形" descr="blob:https://web.whatsapp.com/f567ab2f-05cb-4f80-a5d4-544dc04b7387"/>
          <p:cNvSpPr>
            <a:spLocks noChangeAspect="1"/>
          </p:cNvSpPr>
          <p:nvPr/>
        </p:nvSpPr>
        <p:spPr>
          <a:xfrm rot="0">
            <a:off x="155575" y="-144463"/>
            <a:ext cx="304800" cy="304800"/>
          </a:xfrm>
          <a:prstGeom prst="rect"/>
          <a:noFill/>
          <a:ln w="12700" cmpd="sng" cap="flat">
            <a:noFill/>
            <a:prstDash val="solid"/>
            <a:miter/>
          </a:ln>
        </p:spPr>
      </p:sp>
      <p:sp>
        <p:nvSpPr>
          <p:cNvPr id="125" name="矩形"/>
          <p:cNvSpPr>
            <a:spLocks/>
          </p:cNvSpPr>
          <p:nvPr/>
        </p:nvSpPr>
        <p:spPr>
          <a:xfrm rot="0">
            <a:off x="452398" y="1571612"/>
            <a:ext cx="60960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 salary analysis project using Excel involves collecting, processing, and analyzing salary data to draw insights and make data-driven decisions. Here's an overview of how you might approach such a project:</a:t>
            </a:r>
            <a:endParaRPr lang="zh-CN" altLang="en-US" sz="1800" b="0" i="0" u="none" strike="noStrike" kern="1200" cap="none" spc="0" baseline="0">
              <a:solidFill>
                <a:schemeClr val="tx1"/>
              </a:solidFill>
              <a:latin typeface="Adobe Caslon Pro Bold" pitchFamily="18" charset="0"/>
              <a:ea typeface="宋体" pitchFamily="0" charset="0"/>
              <a:cs typeface="Calibri" pitchFamily="0" charset="0"/>
            </a:endParaRPr>
          </a:p>
        </p:txBody>
      </p:sp>
      <p:sp>
        <p:nvSpPr>
          <p:cNvPr id="126" name="矩形"/>
          <p:cNvSpPr>
            <a:spLocks/>
          </p:cNvSpPr>
          <p:nvPr/>
        </p:nvSpPr>
        <p:spPr>
          <a:xfrm rot="0">
            <a:off x="452398" y="2857496"/>
            <a:ext cx="60960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Project ObjectivesUnderstand the distribution of salaries within an organization or industry.Identify factors influencing salary levels (e.g., experience, education, job role, department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7" name="矩形"/>
          <p:cNvSpPr>
            <a:spLocks/>
          </p:cNvSpPr>
          <p:nvPr/>
        </p:nvSpPr>
        <p:spPr>
          <a:xfrm rot="0">
            <a:off x="452398" y="4071941"/>
            <a:ext cx="609600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Data CollectionGather data from internal sources (HR databases) or external sources (industry reports, job postings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28" name="矩形"/>
          <p:cNvSpPr>
            <a:spLocks/>
          </p:cNvSpPr>
          <p:nvPr/>
        </p:nvSpPr>
        <p:spPr>
          <a:xfrm rot="0">
            <a:off x="452398" y="4929198"/>
            <a:ext cx="6310314"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Data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AnalysisDescriptive Analysis:Use summary statistics (mean, median, mode) to understand salary distributions.</a:t>
            </a:r>
            <a:endParaRPr lang="zh-CN" altLang="en-US" sz="1800" b="0" i="0" u="none" strike="noStrike" kern="1200" cap="none" spc="0" baseline="0">
              <a:solidFill>
                <a:schemeClr val="tx1"/>
              </a:solidFill>
              <a:latin typeface="Adobe Caslon Pro Bold" pitchFamily="18" charset="0"/>
              <a:ea typeface="宋体" pitchFamily="0" charset="0"/>
              <a:cs typeface="Calibri" pitchFamily="0" charset="0"/>
            </a:endParaRPr>
          </a:p>
        </p:txBody>
      </p:sp>
    </p:spTree>
    <p:extLst>
      <p:ext uri="{BB962C8B-B14F-4D97-AF65-F5344CB8AC3E}">
        <p14:creationId xmlns:p14="http://schemas.microsoft.com/office/powerpoint/2010/main" val="95726612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024958" y="21429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descr="blob:https://web.whatsapp.com/f567ab2f-05cb-4f80-a5d4-544dc04b7387"/>
          <p:cNvSpPr>
            <a:spLocks noChangeAspect="1"/>
          </p:cNvSpPr>
          <p:nvPr/>
        </p:nvSpPr>
        <p:spPr>
          <a:xfrm rot="0">
            <a:off x="155575" y="-144463"/>
            <a:ext cx="304800" cy="304800"/>
          </a:xfrm>
          <a:prstGeom prst="rect"/>
          <a:noFill/>
          <a:ln w="12700" cmpd="sng" cap="flat">
            <a:noFill/>
            <a:prstDash val="solid"/>
            <a:miter/>
          </a:ln>
        </p:spPr>
      </p:sp>
      <p:sp>
        <p:nvSpPr>
          <p:cNvPr id="136" name="矩形" descr="blob:https://web.whatsapp.com/f567ab2f-05cb-4f80-a5d4-544dc04b7387"/>
          <p:cNvSpPr>
            <a:spLocks noChangeAspect="1"/>
          </p:cNvSpPr>
          <p:nvPr/>
        </p:nvSpPr>
        <p:spPr>
          <a:xfrm rot="0">
            <a:off x="155575" y="-144463"/>
            <a:ext cx="304800" cy="304800"/>
          </a:xfrm>
          <a:prstGeom prst="rect"/>
          <a:noFill/>
          <a:ln w="12700" cmpd="sng" cap="flat">
            <a:noFill/>
            <a:prstDash val="solid"/>
            <a:miter/>
          </a:ln>
        </p:spPr>
      </p:sp>
      <p:sp>
        <p:nvSpPr>
          <p:cNvPr id="137" name="矩形" descr="blob:https://web.whatsapp.com/f567ab2f-05cb-4f80-a5d4-544dc04b7387"/>
          <p:cNvSpPr>
            <a:spLocks noChangeAspect="1"/>
          </p:cNvSpPr>
          <p:nvPr/>
        </p:nvSpPr>
        <p:spPr>
          <a:xfrm rot="0">
            <a:off x="155575" y="-144463"/>
            <a:ext cx="304800" cy="304800"/>
          </a:xfrm>
          <a:prstGeom prst="rect"/>
          <a:noFill/>
          <a:ln w="12700" cmpd="sng" cap="flat">
            <a:noFill/>
            <a:prstDash val="solid"/>
            <a:miter/>
          </a:ln>
        </p:spPr>
      </p:sp>
      <p:sp>
        <p:nvSpPr>
          <p:cNvPr id="138" name="矩形" descr="blob:https://web.whatsapp.com/f567ab2f-05cb-4f80-a5d4-544dc04b7387"/>
          <p:cNvSpPr>
            <a:spLocks noChangeAspect="1"/>
          </p:cNvSpPr>
          <p:nvPr/>
        </p:nvSpPr>
        <p:spPr>
          <a:xfrm rot="0">
            <a:off x="155575" y="-144463"/>
            <a:ext cx="304800" cy="304800"/>
          </a:xfrm>
          <a:prstGeom prst="rect"/>
          <a:noFill/>
          <a:ln w="12700" cmpd="sng" cap="flat">
            <a:noFill/>
            <a:prstDash val="solid"/>
            <a:miter/>
          </a:ln>
        </p:spPr>
      </p:sp>
      <p:pic>
        <p:nvPicPr>
          <p:cNvPr id="139" name="图片" descr="salary.jfif"/>
          <p:cNvPicPr>
            <a:picLocks noChangeAspect="1"/>
          </p:cNvPicPr>
          <p:nvPr/>
        </p:nvPicPr>
        <p:blipFill>
          <a:blip r:embed="rId2" cstate="print"/>
          <a:stretch>
            <a:fillRect/>
          </a:stretch>
        </p:blipFill>
        <p:spPr>
          <a:xfrm rot="0">
            <a:off x="738150" y="2214554"/>
            <a:ext cx="4641099" cy="3286148"/>
          </a:xfrm>
          <a:prstGeom prst="rect"/>
          <a:noFill/>
          <a:ln w="12700" cmpd="sng" cap="flat">
            <a:noFill/>
            <a:prstDash val="solid"/>
            <a:miter/>
          </a:ln>
        </p:spPr>
      </p:pic>
      <p:pic>
        <p:nvPicPr>
          <p:cNvPr id="140" name="图片" descr="SALARY2.jfif"/>
          <p:cNvPicPr>
            <a:picLocks noChangeAspect="1"/>
          </p:cNvPicPr>
          <p:nvPr/>
        </p:nvPicPr>
        <p:blipFill>
          <a:blip r:embed="rId3" cstate="print"/>
          <a:stretch>
            <a:fillRect/>
          </a:stretch>
        </p:blipFill>
        <p:spPr>
          <a:xfrm rot="0">
            <a:off x="5881686" y="2285992"/>
            <a:ext cx="3143272" cy="3143272"/>
          </a:xfrm>
          <a:prstGeom prst="rect"/>
          <a:noFill/>
          <a:ln w="12700" cmpd="sng" cap="flat">
            <a:noFill/>
            <a:prstDash val="solid"/>
            <a:miter/>
          </a:ln>
        </p:spPr>
      </p:pic>
    </p:spTree>
    <p:extLst>
      <p:ext uri="{BB962C8B-B14F-4D97-AF65-F5344CB8AC3E}">
        <p14:creationId xmlns:p14="http://schemas.microsoft.com/office/powerpoint/2010/main" val="172085776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309522" y="3214686"/>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238348" y="2428868"/>
            <a:ext cx="6762776" cy="2862322"/>
          </a:xfrm>
          <a:prstGeom prst="rect"/>
          <a:noFill/>
          <a:ln w="12700" cmpd="sng" cap="flat">
            <a:noFill/>
            <a:prstDash val="solid"/>
            <a:miter/>
          </a:ln>
        </p:spPr>
        <p:txBody>
          <a:bodyPr vert="horz" wrap="square" lIns="91440" tIns="45720" rIns="91440" bIns="45720" anchor="t" anchorCtr="0">
            <a:prstTxWarp prst="textNoShape"/>
            <a:spAutoFit/>
          </a:bodyPr>
          <a:lstStyle/>
          <a:p>
            <a:pPr lvl="2" marL="91440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Data </a:t>
            </a:r>
            <a:r>
              <a:rPr lang="en-US" altLang="zh-CN" sz="2000" b="0" i="0" u="none" strike="noStrike" kern="1200" cap="none" spc="0" baseline="0">
                <a:solidFill>
                  <a:schemeClr val="tx1"/>
                </a:solidFill>
                <a:latin typeface="Adobe Garamond Pro Bold" pitchFamily="18" charset="0"/>
                <a:ea typeface="宋体" pitchFamily="0" charset="0"/>
                <a:cs typeface="Calibri" pitchFamily="0" charset="0"/>
              </a:rPr>
              <a:t>AnalysisDescriptive Analysis:Use summary statistics (mean, median, mode) to understand salary distributions.Your solution provides comprehensive salary analysis, offering insights into compensation trends, benchmarking against industry standards, and identifying pay gaps or inconsistencies. It could include features like data visualization, predictive analytics, and custom reporting tailored to different organizational needs.</a:t>
            </a:r>
            <a:endParaRPr lang="zh-CN" altLang="en-US" sz="2000" b="0" i="0" u="none" strike="noStrike" kern="1200" cap="none" spc="0" baseline="0">
              <a:solidFill>
                <a:schemeClr val="tx1"/>
              </a:solidFill>
              <a:latin typeface="Adobe Garamond Pro Bold" pitchFamily="18" charset="0"/>
              <a:ea typeface="宋体" pitchFamily="0" charset="0"/>
              <a:cs typeface="Calibri" pitchFamily="0" charset="0"/>
            </a:endParaRPr>
          </a:p>
        </p:txBody>
      </p:sp>
    </p:spTree>
    <p:extLst>
      <p:ext uri="{BB962C8B-B14F-4D97-AF65-F5344CB8AC3E}">
        <p14:creationId xmlns:p14="http://schemas.microsoft.com/office/powerpoint/2010/main" val="11543480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881026" y="1571612"/>
            <a:ext cx="7286676" cy="203132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Garamond Pro Bold" pitchFamily="18" charset="0"/>
                <a:ea typeface="宋体" pitchFamily="0" charset="0"/>
                <a:cs typeface="Calibri" pitchFamily="0" charset="0"/>
              </a:rPr>
              <a:t>Data </a:t>
            </a:r>
            <a:r>
              <a:rPr lang="en-US" altLang="zh-CN" sz="1800" b="0" i="0" u="none" strike="noStrike" kern="1200" cap="none" spc="0" baseline="0">
                <a:solidFill>
                  <a:schemeClr val="tx1"/>
                </a:solidFill>
                <a:latin typeface="Adobe Garamond Pro Bold" pitchFamily="18" charset="0"/>
                <a:ea typeface="宋体" pitchFamily="0" charset="0"/>
                <a:cs typeface="Calibri" pitchFamily="0" charset="0"/>
              </a:rPr>
              <a:t>AnalysisDescriptive Analysis:Use summary statistics (mean, median, mode) to understand salary distributions.Your solution provides comprehensive salary analysis, offering insights into compensation trends, benchmarking against industry standards, and identifying pay gaps or inconsistencies. It could include features like data visualization, predictive analytics, and custom reporting tailored to different organizational needs.</a:t>
            </a:r>
            <a:endParaRPr lang="zh-CN" altLang="en-US" sz="1800" b="0" i="0" u="none" strike="noStrike" kern="1200" cap="none" spc="0" baseline="0">
              <a:solidFill>
                <a:schemeClr val="tx1"/>
              </a:solidFill>
              <a:latin typeface="Adobe Garamond Pro Bold" pitchFamily="18" charset="0"/>
              <a:ea typeface="宋体" pitchFamily="0" charset="0"/>
              <a:cs typeface="Calibri" pitchFamily="0" charset="0"/>
            </a:endParaRPr>
          </a:p>
        </p:txBody>
      </p:sp>
      <p:sp>
        <p:nvSpPr>
          <p:cNvPr id="151" name="矩形"/>
          <p:cNvSpPr>
            <a:spLocks/>
          </p:cNvSpPr>
          <p:nvPr/>
        </p:nvSpPr>
        <p:spPr>
          <a:xfrm rot="0">
            <a:off x="952464" y="3929066"/>
            <a:ext cx="5643602"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Garamond Pro Bold" pitchFamily="18" charset="0"/>
                <a:ea typeface="宋体" pitchFamily="0" charset="0"/>
                <a:cs typeface="Calibri" pitchFamily="0" charset="0"/>
              </a:rPr>
              <a:t>To conduct a salary analysis using Excel, you typically need a dataset containing relevant information about employees and their salaries. Here's an outline of a typical dataset description and some key points for analyzing salaries in </a:t>
            </a:r>
            <a:r>
              <a:rPr lang="en-US" altLang="zh-CN" sz="1800" b="0" i="0" u="none" strike="noStrike" kern="1200" cap="none" spc="0" baseline="0">
                <a:solidFill>
                  <a:schemeClr val="tx1"/>
                </a:solidFill>
                <a:latin typeface="Adobe Garamond Pro Bold" pitchFamily="18" charset="0"/>
                <a:ea typeface="宋体" pitchFamily="0" charset="0"/>
                <a:cs typeface="Calibri" pitchFamily="0" charset="0"/>
              </a:rPr>
              <a:t>Excel</a:t>
            </a:r>
            <a:endParaRPr lang="zh-CN" altLang="en-US" sz="1800" b="0" i="0" u="none" strike="noStrike" kern="1200" cap="none" spc="0" baseline="0">
              <a:solidFill>
                <a:schemeClr val="tx1"/>
              </a:solidFill>
              <a:latin typeface="Adobe Garamond Pro Bold" pitchFamily="18" charset="0"/>
              <a:ea typeface="宋体" pitchFamily="0" charset="0"/>
              <a:cs typeface="Calibri" pitchFamily="0" charset="0"/>
            </a:endParaRPr>
          </a:p>
        </p:txBody>
      </p:sp>
    </p:spTree>
    <p:extLst>
      <p:ext uri="{BB962C8B-B14F-4D97-AF65-F5344CB8AC3E}">
        <p14:creationId xmlns:p14="http://schemas.microsoft.com/office/powerpoint/2010/main" val="4622041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9953653" y="28572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10167965" y="500042"/>
            <a:ext cx="180974" cy="1809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166646" y="2857496"/>
            <a:ext cx="2095472" cy="3214710"/>
          </a:xfrm>
          <a:prstGeom prst="rect"/>
          <a:noFill/>
          <a:ln w="12700" cmpd="sng" cap="flat">
            <a:noFill/>
            <a:prstDash val="solid"/>
            <a:miter/>
          </a:ln>
        </p:spPr>
      </p:pic>
      <p:sp>
        <p:nvSpPr>
          <p:cNvPr id="15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9" name="矩形"/>
          <p:cNvSpPr>
            <a:spLocks/>
          </p:cNvSpPr>
          <p:nvPr/>
        </p:nvSpPr>
        <p:spPr>
          <a:xfrm rot="0">
            <a:off x="952464" y="1785926"/>
            <a:ext cx="9715569"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dobe Garamond Pro Bold" pitchFamily="18" charset="0"/>
                <a:ea typeface="宋体" pitchFamily="0" charset="0"/>
                <a:cs typeface="Calibri" pitchFamily="0" charset="0"/>
              </a:rPr>
              <a:t>Our Excel-based salary analysis solution stands out by delivering powerful, actionable insights with a user-friendly approach. Here’s what makes our solution impressive and why it’s a game-changer for organizations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0" name="矩形"/>
          <p:cNvSpPr>
            <a:spLocks/>
          </p:cNvSpPr>
          <p:nvPr/>
        </p:nvSpPr>
        <p:spPr>
          <a:xfrm rot="0">
            <a:off x="2309786" y="2857496"/>
            <a:ext cx="9572691"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Accessibility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and Ease of Use</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 </a:t>
            </a: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Wow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Factor: We utilize Excel, a tool that is already widely available and familiar to most business professionals. No need for expensive, complex software or extensive training—our solution is accessible to everyone, from HR managers to executives.Impact: This accessibility allows teams to quickly adopt the solution and start generating insights without a steep learning curve</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t>
            </a: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Dynamic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Dashboards and Visualizations</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a:t>
            </a:r>
            <a:endParaRPr lang="en-US" altLang="zh-CN" sz="1800" b="0" i="0" u="none" strike="noStrike" kern="1200" cap="none" spc="0" baseline="0">
              <a:solidFill>
                <a:schemeClr val="tx1"/>
              </a:solidFill>
              <a:latin typeface="Adobe Caslon Pro Bold" pitchFamily="18"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Wow </a:t>
            </a:r>
            <a:r>
              <a:rPr lang="en-US" altLang="zh-CN" sz="1800" b="0" i="0" u="none" strike="noStrike" kern="1200" cap="none" spc="0" baseline="0">
                <a:solidFill>
                  <a:schemeClr val="tx1"/>
                </a:solidFill>
                <a:latin typeface="Adobe Caslon Pro Bold" pitchFamily="18" charset="0"/>
                <a:ea typeface="宋体" pitchFamily="0" charset="0"/>
                <a:cs typeface="Calibri" pitchFamily="0" charset="0"/>
              </a:rPr>
              <a:t>Factor: Our solution includes dynamic, interactive dashboards that present data in visually compelling ways. From heat maps showing pay discrepancies to trend lines forecasting future salary shifts, the visual tools turn raw data into a story that’s easy to understand and act upon.Impact: These visualizations make it simple for stakeholders to grasp key insights at a glance, enhancing communication and decision-making processes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783434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22</cp:revision>
  <dcterms:created xsi:type="dcterms:W3CDTF">2024-03-29T15:07:22Z</dcterms:created>
  <dcterms:modified xsi:type="dcterms:W3CDTF">2024-09-02T13:57:32Z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