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IBM Plex Sans" panose="020B0503050203000203" pitchFamily="34" charset="0"/>
      <p:regular r:id="rId10"/>
      <p:bold r:id="rId11"/>
      <p:italic r:id="rId12"/>
      <p:boldItalic r:id="rId13"/>
    </p:embeddedFont>
    <p:embeddedFont>
      <p:font typeface="Merriweather"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rVFXO0Y+gBcjyG77OGRY+W3dA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2" d="100"/>
          <a:sy n="92" d="100"/>
        </p:scale>
        <p:origin x="540"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7272eebcc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37272eebcc5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6ba1536f0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6ba1536f0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1771700" y="400813"/>
            <a:ext cx="57951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a:solidFill>
                  <a:srgbClr val="000000"/>
                </a:solidFill>
                <a:latin typeface="Arial"/>
                <a:ea typeface="Arial"/>
                <a:cs typeface="Arial"/>
                <a:sym typeface="Arial"/>
              </a:rPr>
              <a:t>Problem Statement and Team Details</a:t>
            </a:r>
            <a:endParaRPr sz="700" b="0" i="0" u="none" strike="noStrike" cap="none">
              <a:solidFill>
                <a:srgbClr val="000000"/>
              </a:solidFill>
              <a:latin typeface="Arial"/>
              <a:ea typeface="Arial"/>
              <a:cs typeface="Arial"/>
              <a:sym typeface="Arial"/>
            </a:endParaRPr>
          </a:p>
        </p:txBody>
      </p:sp>
      <p:sp>
        <p:nvSpPr>
          <p:cNvPr id="55" name="Google Shape;55;p1"/>
          <p:cNvSpPr txBox="1"/>
          <p:nvPr/>
        </p:nvSpPr>
        <p:spPr>
          <a:xfrm>
            <a:off x="235526" y="561109"/>
            <a:ext cx="8543373" cy="4933658"/>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 </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lvl="0">
              <a:lnSpc>
                <a:spcPct val="140000"/>
              </a:lnSpc>
              <a:buSzPts val="1500"/>
            </a:pPr>
            <a:r>
              <a:rPr lang="en-GB" sz="1500" b="1" i="0" u="none" strike="noStrike" cap="none" dirty="0">
                <a:solidFill>
                  <a:srgbClr val="000000"/>
                </a:solidFill>
                <a:latin typeface="Arial"/>
                <a:ea typeface="Arial"/>
                <a:cs typeface="Arial"/>
                <a:sym typeface="Arial"/>
              </a:rPr>
              <a:t>Problem Statement:</a:t>
            </a:r>
            <a:r>
              <a:rPr lang="en-US" sz="1500" dirty="0"/>
              <a:t>Managing finances is one of the biggest challenges for startup founders, student fest organizers, and small businesses. People constantly struggle with questions like “If I hire more staff, how long will my budget last?” or “What happens if I increase prices or marketing spend?” Existing tools like Excel are static and fail to show clear “what-if” outcomes. There is a strong need for a simple, interactive solution that provides real-time financial forecasts and actionable insights.</a:t>
            </a:r>
            <a:br>
              <a:rPr lang="en-GB" sz="1500" b="1" i="0" u="none" strike="noStrike" cap="none" dirty="0">
                <a:solidFill>
                  <a:srgbClr val="000000"/>
                </a:solidFill>
                <a:latin typeface="Arial"/>
                <a:ea typeface="Arial"/>
                <a:cs typeface="Arial"/>
                <a:sym typeface="Arial"/>
              </a:rPr>
            </a:br>
            <a:endParaRPr lang="en-GB" sz="1500" b="1" i="0" u="none" strike="noStrike" cap="none" dirty="0">
              <a:solidFill>
                <a:srgbClr val="000000"/>
              </a:solidFill>
              <a:latin typeface="Arial"/>
              <a:ea typeface="Arial"/>
              <a:cs typeface="Arial"/>
              <a:sym typeface="Arial"/>
            </a:endParaRPr>
          </a:p>
          <a:p>
            <a:pPr lvl="0">
              <a:lnSpc>
                <a:spcPct val="140000"/>
              </a:lnSpc>
              <a:buSzPts val="1500"/>
            </a:pPr>
            <a:r>
              <a:rPr lang="en-GB" sz="1500" b="1" i="0" u="none" strike="noStrike" cap="none" dirty="0">
                <a:solidFill>
                  <a:srgbClr val="000000"/>
                </a:solidFill>
                <a:latin typeface="Arial"/>
                <a:ea typeface="Arial"/>
                <a:cs typeface="Arial"/>
                <a:sym typeface="Arial"/>
              </a:rPr>
              <a:t>Team Name: </a:t>
            </a:r>
            <a:r>
              <a:rPr lang="en-GB" sz="1600" i="0" u="none" strike="noStrike" cap="none" dirty="0">
                <a:solidFill>
                  <a:srgbClr val="000000"/>
                </a:solidFill>
                <a:latin typeface="Arial"/>
                <a:ea typeface="Arial"/>
                <a:cs typeface="Arial"/>
                <a:sym typeface="Arial"/>
              </a:rPr>
              <a:t>Hakuna Matata</a:t>
            </a:r>
            <a:endParaRPr sz="160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a:t>
            </a:r>
            <a:r>
              <a:rPr lang="en-GB" sz="1500" b="1" dirty="0"/>
              <a:t>e</a:t>
            </a:r>
            <a:r>
              <a:rPr lang="en-GB" sz="1500" b="1" i="0" u="none" strike="noStrike" cap="none" dirty="0">
                <a:solidFill>
                  <a:srgbClr val="000000"/>
                </a:solidFill>
                <a:latin typeface="Arial"/>
                <a:ea typeface="Arial"/>
                <a:cs typeface="Arial"/>
                <a:sym typeface="Arial"/>
              </a:rPr>
              <a:t>am Leader Name: </a:t>
            </a:r>
            <a:r>
              <a:rPr lang="en-GB" sz="1600" i="0" u="none" strike="noStrike" cap="none" dirty="0">
                <a:solidFill>
                  <a:srgbClr val="000000"/>
                </a:solidFill>
                <a:latin typeface="Arial"/>
                <a:ea typeface="Arial"/>
                <a:cs typeface="Arial"/>
                <a:sym typeface="Arial"/>
              </a:rPr>
              <a:t>Narisetti Dhanush</a:t>
            </a:r>
            <a:endParaRPr sz="160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Institute Name: </a:t>
            </a:r>
            <a:r>
              <a:rPr lang="en-GB" sz="1600" i="0" u="none" strike="noStrike" cap="none" dirty="0">
                <a:solidFill>
                  <a:srgbClr val="000000"/>
                </a:solidFill>
                <a:latin typeface="Arial"/>
                <a:ea typeface="Arial"/>
                <a:cs typeface="Arial"/>
                <a:sym typeface="Arial"/>
              </a:rPr>
              <a:t>KLH </a:t>
            </a:r>
            <a:r>
              <a:rPr lang="en-GB" sz="1600" i="0" u="none" strike="noStrike" cap="none" dirty="0" err="1">
                <a:solidFill>
                  <a:srgbClr val="000000"/>
                </a:solidFill>
                <a:latin typeface="Arial"/>
                <a:ea typeface="Arial"/>
                <a:cs typeface="Arial"/>
                <a:sym typeface="Arial"/>
              </a:rPr>
              <a:t>Bachupally</a:t>
            </a:r>
            <a:endParaRPr sz="160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Team Leader Email ID: </a:t>
            </a:r>
            <a:r>
              <a:rPr lang="en-GB" sz="1600" i="0" u="none" strike="noStrike" cap="none" dirty="0">
                <a:solidFill>
                  <a:srgbClr val="000000"/>
                </a:solidFill>
                <a:latin typeface="Arial"/>
                <a:ea typeface="Arial"/>
                <a:cs typeface="Arial"/>
                <a:sym typeface="Arial"/>
              </a:rPr>
              <a:t>2420040059@klh.edu.in</a:t>
            </a:r>
            <a:endParaRPr sz="160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p:txBody>
      </p:sp>
      <p:sp>
        <p:nvSpPr>
          <p:cNvPr id="58" name="Google Shape;58;p1"/>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IBM Plex Sans"/>
              <a:ea typeface="IBM Plex Sans"/>
              <a:cs typeface="IBM Plex Sans"/>
              <a:sym typeface="IBM Plex Sans"/>
            </a:endParaRPr>
          </a:p>
        </p:txBody>
      </p:sp>
      <p:pic>
        <p:nvPicPr>
          <p:cNvPr id="59" name="Google Shape;59;p1"/>
          <p:cNvPicPr preferRelativeResize="0"/>
          <p:nvPr/>
        </p:nvPicPr>
        <p:blipFill rotWithShape="1">
          <a:blip r:embed="rId3">
            <a:alphaModFix/>
          </a:blip>
          <a:srcRect/>
          <a:stretch/>
        </p:blipFill>
        <p:spPr>
          <a:xfrm>
            <a:off x="392050" y="80200"/>
            <a:ext cx="1026150" cy="1026150"/>
          </a:xfrm>
          <a:prstGeom prst="rect">
            <a:avLst/>
          </a:prstGeom>
          <a:noFill/>
          <a:ln>
            <a:noFill/>
          </a:ln>
        </p:spPr>
      </p:pic>
      <p:sp>
        <p:nvSpPr>
          <p:cNvPr id="60" name="Google Shape;60;p1"/>
          <p:cNvSpPr txBox="1"/>
          <p:nvPr/>
        </p:nvSpPr>
        <p:spPr>
          <a:xfrm>
            <a:off x="2280950" y="2077038"/>
            <a:ext cx="6250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2"/>
          <p:cNvPicPr preferRelativeResize="0"/>
          <p:nvPr/>
        </p:nvPicPr>
        <p:blipFill rotWithShape="1">
          <a:blip r:embed="rId3">
            <a:alphaModFix/>
          </a:blip>
          <a:srcRect/>
          <a:stretch/>
        </p:blipFill>
        <p:spPr>
          <a:xfrm>
            <a:off x="108800" y="0"/>
            <a:ext cx="1026150" cy="1026150"/>
          </a:xfrm>
          <a:prstGeom prst="rect">
            <a:avLst/>
          </a:prstGeom>
          <a:noFill/>
          <a:ln>
            <a:noFill/>
          </a:ln>
        </p:spPr>
      </p:pic>
      <p:sp>
        <p:nvSpPr>
          <p:cNvPr id="67" name="Google Shape;67;p2"/>
          <p:cNvSpPr txBox="1"/>
          <p:nvPr/>
        </p:nvSpPr>
        <p:spPr>
          <a:xfrm>
            <a:off x="1293475" y="4464200"/>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68" name="Google Shape;68;p2"/>
          <p:cNvSpPr txBox="1"/>
          <p:nvPr/>
        </p:nvSpPr>
        <p:spPr>
          <a:xfrm>
            <a:off x="152825" y="1295550"/>
            <a:ext cx="3109800" cy="19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2"/>
              </a:solidFill>
              <a:latin typeface="Merriweather"/>
              <a:ea typeface="Merriweather"/>
              <a:cs typeface="Merriweather"/>
              <a:sym typeface="Merriweather"/>
            </a:endParaRPr>
          </a:p>
        </p:txBody>
      </p:sp>
      <p:sp>
        <p:nvSpPr>
          <p:cNvPr id="69" name="Google Shape;69;p2"/>
          <p:cNvSpPr/>
          <p:nvPr/>
        </p:nvSpPr>
        <p:spPr>
          <a:xfrm>
            <a:off x="5586825" y="4695875"/>
            <a:ext cx="710100" cy="258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8556725" y="4728150"/>
            <a:ext cx="587400" cy="25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txBox="1"/>
          <p:nvPr/>
        </p:nvSpPr>
        <p:spPr>
          <a:xfrm>
            <a:off x="2062197" y="235206"/>
            <a:ext cx="50196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Problem and Solution</a:t>
            </a:r>
            <a:endParaRPr sz="700"/>
          </a:p>
        </p:txBody>
      </p:sp>
      <p:grpSp>
        <p:nvGrpSpPr>
          <p:cNvPr id="72" name="Google Shape;72;p2"/>
          <p:cNvGrpSpPr/>
          <p:nvPr/>
        </p:nvGrpSpPr>
        <p:grpSpPr>
          <a:xfrm>
            <a:off x="465613" y="1070299"/>
            <a:ext cx="8212361" cy="3995320"/>
            <a:chOff x="-6976" y="-38100"/>
            <a:chExt cx="2090776" cy="1503300"/>
          </a:xfrm>
        </p:grpSpPr>
        <p:sp>
          <p:nvSpPr>
            <p:cNvPr id="73" name="Google Shape;73;p2"/>
            <p:cNvSpPr/>
            <p:nvPr/>
          </p:nvSpPr>
          <p:spPr>
            <a:xfrm>
              <a:off x="-6976" y="-19041"/>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74" name="Google Shape;74;p2"/>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A5874685-CD1F-808F-C800-2A4777FF1384}"/>
              </a:ext>
            </a:extLst>
          </p:cNvPr>
          <p:cNvSpPr txBox="1"/>
          <p:nvPr/>
        </p:nvSpPr>
        <p:spPr>
          <a:xfrm>
            <a:off x="619800" y="1198117"/>
            <a:ext cx="7810139" cy="3739485"/>
          </a:xfrm>
          <a:prstGeom prst="rect">
            <a:avLst/>
          </a:prstGeom>
          <a:noFill/>
        </p:spPr>
        <p:txBody>
          <a:bodyPr wrap="square">
            <a:spAutoFit/>
          </a:bodyPr>
          <a:lstStyle/>
          <a:p>
            <a:pPr>
              <a:buNone/>
            </a:pPr>
            <a:r>
              <a:rPr lang="en-US" sz="1500" b="1" dirty="0"/>
              <a:t>Problem Statement</a:t>
            </a:r>
          </a:p>
          <a:p>
            <a:pPr>
              <a:buNone/>
            </a:pPr>
            <a:r>
              <a:rPr lang="en-US" sz="1600" dirty="0"/>
              <a:t>For startups, student fest organizers, and small businesses, managing money feels like walking in the dark. Questions like </a:t>
            </a:r>
            <a:r>
              <a:rPr lang="en-US" sz="1600" i="1" dirty="0"/>
              <a:t>“Can I survive six months if I hire more staff?”</a:t>
            </a:r>
            <a:r>
              <a:rPr lang="en-US" sz="1600" dirty="0"/>
              <a:t>, </a:t>
            </a:r>
            <a:r>
              <a:rPr lang="en-US" sz="1600" i="1" dirty="0"/>
              <a:t>“What if I take a loan?”</a:t>
            </a:r>
            <a:r>
              <a:rPr lang="en-US" sz="1600" dirty="0"/>
              <a:t>, or </a:t>
            </a:r>
            <a:r>
              <a:rPr lang="en-US" sz="1600" i="1" dirty="0"/>
              <a:t>“How will profits change if I increase prices?”</a:t>
            </a:r>
            <a:r>
              <a:rPr lang="en-US" sz="1600" dirty="0"/>
              <a:t> often remain unanswered. Tools like Excel are outdated and fail to provide clear, real-time, and actionable financial insights, leaving decision-makers confused and at risk.</a:t>
            </a:r>
          </a:p>
          <a:p>
            <a:pPr>
              <a:buNone/>
            </a:pPr>
            <a:endParaRPr lang="en-US" sz="1500" b="1" dirty="0"/>
          </a:p>
          <a:p>
            <a:pPr>
              <a:buNone/>
            </a:pPr>
            <a:r>
              <a:rPr lang="en-US" sz="1500" b="1" dirty="0"/>
              <a:t>Our Solution</a:t>
            </a:r>
          </a:p>
          <a:p>
            <a:pPr>
              <a:buNone/>
            </a:pPr>
            <a:r>
              <a:rPr lang="en-US" sz="1600" dirty="0"/>
              <a:t>We developed a web-based CFO Helper that works like a virtual financial advisor. Instead of complex graphs, it provides direct, easy-to-understand text-based answers and reports to user queries. Whether it’s about budget survival, profit margins, or loan guidance, the system instantly simulates scenarios and provides actionable financial insights. It also allows users to generate shareable reports, while </a:t>
            </a:r>
            <a:r>
              <a:rPr lang="en-US" sz="1600" dirty="0" err="1"/>
              <a:t>Flexprice</a:t>
            </a:r>
            <a:r>
              <a:rPr lang="en-US" sz="1600" dirty="0"/>
              <a:t> handles billing per simulation/report and Pathway ensures data stays up to date.</a:t>
            </a:r>
            <a:endParaRPr lang="en-US"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81" name="Google Shape;81;p4"/>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82" name="Google Shape;82;p4"/>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3" name="Google Shape;83;p4"/>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4" name="Google Shape;84;p4"/>
          <p:cNvSpPr txBox="1"/>
          <p:nvPr/>
        </p:nvSpPr>
        <p:spPr>
          <a:xfrm>
            <a:off x="2051851" y="320300"/>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Methodology &amp; Implementation</a:t>
            </a:r>
            <a:endParaRPr sz="700"/>
          </a:p>
        </p:txBody>
      </p:sp>
      <p:grpSp>
        <p:nvGrpSpPr>
          <p:cNvPr id="85" name="Google Shape;85;p4"/>
          <p:cNvGrpSpPr/>
          <p:nvPr/>
        </p:nvGrpSpPr>
        <p:grpSpPr>
          <a:xfrm>
            <a:off x="237975" y="1188648"/>
            <a:ext cx="8739769" cy="3823302"/>
            <a:chOff x="0" y="-38100"/>
            <a:chExt cx="2083903" cy="1503300"/>
          </a:xfrm>
        </p:grpSpPr>
        <p:sp>
          <p:nvSpPr>
            <p:cNvPr id="86" name="Google Shape;86;p4"/>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87" name="Google Shape;87;p4"/>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4" name="TextBox 3">
            <a:extLst>
              <a:ext uri="{FF2B5EF4-FFF2-40B4-BE49-F238E27FC236}">
                <a16:creationId xmlns:a16="http://schemas.microsoft.com/office/drawing/2014/main" id="{1801A286-AA24-E2CD-B299-F7B8F34EBC37}"/>
              </a:ext>
            </a:extLst>
          </p:cNvPr>
          <p:cNvSpPr txBox="1"/>
          <p:nvPr/>
        </p:nvSpPr>
        <p:spPr>
          <a:xfrm>
            <a:off x="305570" y="1343890"/>
            <a:ext cx="8739768" cy="3708708"/>
          </a:xfrm>
          <a:prstGeom prst="rect">
            <a:avLst/>
          </a:prstGeom>
          <a:noFill/>
        </p:spPr>
        <p:txBody>
          <a:bodyPr wrap="square">
            <a:spAutoFit/>
          </a:bodyPr>
          <a:lstStyle/>
          <a:p>
            <a:pPr>
              <a:buFont typeface="+mj-lt"/>
              <a:buAutoNum type="arabicPeriod"/>
            </a:pPr>
            <a:r>
              <a:rPr lang="en-US" b="1" dirty="0"/>
              <a:t>Data Collection</a:t>
            </a:r>
            <a:endParaRPr lang="en-US" dirty="0"/>
          </a:p>
          <a:p>
            <a:pPr marL="742950" lvl="1" indent="-285750">
              <a:buFont typeface="+mj-lt"/>
              <a:buAutoNum type="arabicPeriod"/>
            </a:pPr>
            <a:r>
              <a:rPr lang="en-US" sz="1500" dirty="0"/>
              <a:t>Gathered financial datasets from web sources, Google, and trusted banking sites.</a:t>
            </a:r>
          </a:p>
          <a:p>
            <a:pPr marL="742950" lvl="1" indent="-285750">
              <a:buFont typeface="+mj-lt"/>
              <a:buAutoNum type="arabicPeriod"/>
            </a:pPr>
            <a:r>
              <a:rPr lang="en-US" sz="1500" dirty="0"/>
              <a:t>Used this data to model expenses, revenues, loan structures, and market trends.</a:t>
            </a:r>
          </a:p>
          <a:p>
            <a:pPr>
              <a:buFont typeface="+mj-lt"/>
              <a:buAutoNum type="arabicPeriod"/>
            </a:pPr>
            <a:r>
              <a:rPr lang="en-US" b="1" dirty="0"/>
              <a:t>User Interaction</a:t>
            </a:r>
            <a:endParaRPr lang="en-US" dirty="0"/>
          </a:p>
          <a:p>
            <a:pPr marL="742950" lvl="1" indent="-285750">
              <a:buFont typeface="+mj-lt"/>
              <a:buAutoNum type="arabicPeriod"/>
            </a:pPr>
            <a:r>
              <a:rPr lang="en-US" sz="1500" dirty="0"/>
              <a:t>Users can either adjust sliders (hires, marketing spend, pricing) or ask direct financial questions.</a:t>
            </a:r>
          </a:p>
          <a:p>
            <a:pPr marL="742950" lvl="1" indent="-285750">
              <a:buFont typeface="+mj-lt"/>
              <a:buAutoNum type="arabicPeriod"/>
            </a:pPr>
            <a:r>
              <a:rPr lang="en-US" sz="1500" dirty="0"/>
              <a:t>The interface is designed to be simple, intuitive, and mobile-friendly.</a:t>
            </a:r>
          </a:p>
          <a:p>
            <a:pPr>
              <a:buFont typeface="+mj-lt"/>
              <a:buAutoNum type="arabicPeriod"/>
            </a:pPr>
            <a:r>
              <a:rPr lang="en-US" b="1" dirty="0"/>
              <a:t>Computation Engine</a:t>
            </a:r>
            <a:endParaRPr lang="en-US" dirty="0"/>
          </a:p>
          <a:p>
            <a:pPr marL="742950" lvl="1" indent="-285750">
              <a:buFont typeface="+mj-lt"/>
              <a:buAutoNum type="arabicPeriod"/>
            </a:pPr>
            <a:r>
              <a:rPr lang="en-US" sz="1500" dirty="0"/>
              <a:t>Processes user inputs with collected financial benchmarks.</a:t>
            </a:r>
          </a:p>
          <a:p>
            <a:pPr marL="742950" lvl="1" indent="-285750">
              <a:buFont typeface="+mj-lt"/>
              <a:buAutoNum type="arabicPeriod"/>
            </a:pPr>
            <a:r>
              <a:rPr lang="en-US" sz="1500" dirty="0"/>
              <a:t>Calculates runway, profit/loss, loan affordability, and budgeting scenarios.</a:t>
            </a:r>
          </a:p>
          <a:p>
            <a:pPr>
              <a:buFont typeface="+mj-lt"/>
              <a:buAutoNum type="arabicPeriod"/>
            </a:pPr>
            <a:r>
              <a:rPr lang="en-US" b="1" dirty="0"/>
              <a:t>Visualization &amp; Reports</a:t>
            </a:r>
            <a:endParaRPr lang="en-US" dirty="0"/>
          </a:p>
          <a:p>
            <a:pPr marL="742950" lvl="1" indent="-285750">
              <a:buFont typeface="+mj-lt"/>
              <a:buAutoNum type="arabicPeriod"/>
            </a:pPr>
            <a:r>
              <a:rPr lang="en-US" sz="1500" dirty="0"/>
              <a:t>Forecasts are displayed as clear text insights and interactive charts.</a:t>
            </a:r>
          </a:p>
          <a:p>
            <a:pPr marL="742950" lvl="1" indent="-285750">
              <a:buFont typeface="+mj-lt"/>
              <a:buAutoNum type="arabicPeriod"/>
            </a:pPr>
            <a:r>
              <a:rPr lang="en-US" sz="1500" dirty="0"/>
              <a:t>Users can export/share reports instantly for decision-making.</a:t>
            </a:r>
          </a:p>
          <a:p>
            <a:pPr>
              <a:buFont typeface="+mj-lt"/>
              <a:buAutoNum type="arabicPeriod"/>
            </a:pPr>
            <a:r>
              <a:rPr lang="en-US" b="1" dirty="0"/>
              <a:t>Integrations</a:t>
            </a:r>
            <a:endParaRPr lang="en-US" dirty="0"/>
          </a:p>
          <a:p>
            <a:pPr marL="742950" lvl="1" indent="-285750">
              <a:buFont typeface="+mj-lt"/>
              <a:buAutoNum type="arabicPeriod"/>
            </a:pPr>
            <a:r>
              <a:rPr lang="en-US" sz="1500" dirty="0" err="1"/>
              <a:t>Flexprice</a:t>
            </a:r>
            <a:r>
              <a:rPr lang="en-US" sz="1500" dirty="0"/>
              <a:t> → Bills per simulation/report &amp; tracks usage count.</a:t>
            </a:r>
          </a:p>
          <a:p>
            <a:pPr marL="742950" lvl="1" indent="-285750">
              <a:buFont typeface="+mj-lt"/>
              <a:buAutoNum type="arabicPeriod"/>
            </a:pPr>
            <a:r>
              <a:rPr lang="en-US" sz="1500" dirty="0"/>
              <a:t>Pathway → Streams fresh data (mock/live financial updates) to keep forecasts current.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37272eebcc5_0_5"/>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94" name="Google Shape;94;g37272eebcc5_0_5"/>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95" name="Google Shape;95;g37272eebcc5_0_5"/>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6" name="Google Shape;96;g37272eebcc5_0_5"/>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7" name="Google Shape;97;g37272eebcc5_0_5"/>
          <p:cNvSpPr txBox="1"/>
          <p:nvPr/>
        </p:nvSpPr>
        <p:spPr>
          <a:xfrm>
            <a:off x="2051851" y="4010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Technology Used</a:t>
            </a:r>
            <a:endParaRPr sz="700"/>
          </a:p>
        </p:txBody>
      </p:sp>
      <p:sp>
        <p:nvSpPr>
          <p:cNvPr id="99" name="Google Shape;99;g37272eebcc5_0_5"/>
          <p:cNvSpPr/>
          <p:nvPr/>
        </p:nvSpPr>
        <p:spPr>
          <a:xfrm>
            <a:off x="291527" y="1281813"/>
            <a:ext cx="8546473" cy="3795877"/>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6" name="Rectangle 3">
            <a:extLst>
              <a:ext uri="{FF2B5EF4-FFF2-40B4-BE49-F238E27FC236}">
                <a16:creationId xmlns:a16="http://schemas.microsoft.com/office/drawing/2014/main" id="{9A60A312-0F00-834A-AB57-AF1251C4AD63}"/>
              </a:ext>
            </a:extLst>
          </p:cNvPr>
          <p:cNvSpPr>
            <a:spLocks noChangeArrowheads="1"/>
          </p:cNvSpPr>
          <p:nvPr/>
        </p:nvSpPr>
        <p:spPr bwMode="auto">
          <a:xfrm>
            <a:off x="615850" y="1420791"/>
            <a:ext cx="8387727"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Built a simple and intuitive web interface for user queries and input sliders.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Displays financial insights and text-based reports clearly.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Backend (Financial Logic Engine)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Handles calculations for expenses, revenue, burn rate, runway, and loan scenarios.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Powered by Python / Flask / </a:t>
            </a:r>
            <a:r>
              <a:rPr kumimoji="0" lang="en-US" altLang="en-US" sz="1600" i="0" u="none" strike="noStrike" cap="none" normalizeH="0" baseline="0" dirty="0" err="1">
                <a:ln>
                  <a:noFill/>
                </a:ln>
                <a:solidFill>
                  <a:schemeClr val="tx1"/>
                </a:solidFill>
                <a:effectLst/>
                <a:latin typeface="Arial" panose="020B0604020202020204" pitchFamily="34" charset="0"/>
              </a:rPr>
              <a:t>FastAPI</a:t>
            </a:r>
            <a:r>
              <a:rPr kumimoji="0" lang="en-US" altLang="en-US" sz="1600" i="0" u="none" strike="noStrike" cap="none" normalizeH="0" baseline="0" dirty="0">
                <a:ln>
                  <a:noFill/>
                </a:ln>
                <a:solidFill>
                  <a:schemeClr val="tx1"/>
                </a:solidFill>
                <a:effectLst/>
                <a:latin typeface="Arial" panose="020B0604020202020204" pitchFamily="34" charset="0"/>
              </a:rPr>
              <a:t> for fast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Data 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Frontend (Web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Collected from Google, banking websites, and open financial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Used as benchmarks for expenses, loan structures, and revenue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Integrations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err="1">
                <a:ln>
                  <a:noFill/>
                </a:ln>
                <a:solidFill>
                  <a:schemeClr val="tx1"/>
                </a:solidFill>
                <a:effectLst/>
                <a:latin typeface="Arial" panose="020B0604020202020204" pitchFamily="34" charset="0"/>
              </a:rPr>
              <a:t>Flexprice</a:t>
            </a:r>
            <a:r>
              <a:rPr kumimoji="0" lang="en-US" altLang="en-US" sz="1600" i="0" u="none" strike="noStrike" cap="none" normalizeH="0" baseline="0" dirty="0">
                <a:ln>
                  <a:noFill/>
                </a:ln>
                <a:solidFill>
                  <a:schemeClr val="tx1"/>
                </a:solidFill>
                <a:effectLst/>
                <a:latin typeface="Arial" panose="020B0604020202020204" pitchFamily="34" charset="0"/>
              </a:rPr>
              <a:t> → Bills per simulation/report and tracks usage count.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Pathway → Pulls mock/real-time financial data to refresh outcomes automatically.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Deployment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Hosted as a web-based solution accessible via browser.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5"/>
          <p:cNvPicPr preferRelativeResize="0"/>
          <p:nvPr/>
        </p:nvPicPr>
        <p:blipFill rotWithShape="1">
          <a:blip r:embed="rId3">
            <a:alphaModFix/>
          </a:blip>
          <a:srcRect/>
          <a:stretch/>
        </p:blipFill>
        <p:spPr>
          <a:xfrm>
            <a:off x="419925" y="131025"/>
            <a:ext cx="1026150" cy="1026150"/>
          </a:xfrm>
          <a:prstGeom prst="rect">
            <a:avLst/>
          </a:prstGeom>
          <a:noFill/>
          <a:ln>
            <a:noFill/>
          </a:ln>
        </p:spPr>
      </p:pic>
      <p:grpSp>
        <p:nvGrpSpPr>
          <p:cNvPr id="106" name="Google Shape;106;p5"/>
          <p:cNvGrpSpPr/>
          <p:nvPr/>
        </p:nvGrpSpPr>
        <p:grpSpPr>
          <a:xfrm>
            <a:off x="4891900" y="1188675"/>
            <a:ext cx="3960442" cy="3530299"/>
            <a:chOff x="0" y="-38100"/>
            <a:chExt cx="2086200" cy="850900"/>
          </a:xfrm>
        </p:grpSpPr>
        <p:sp>
          <p:nvSpPr>
            <p:cNvPr id="107" name="Google Shape;107;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sp>
        <p:sp>
          <p:nvSpPr>
            <p:cNvPr id="108" name="Google Shape;108;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109" name="Google Shape;109;p5"/>
          <p:cNvSpPr txBox="1"/>
          <p:nvPr/>
        </p:nvSpPr>
        <p:spPr>
          <a:xfrm>
            <a:off x="1966798" y="201350"/>
            <a:ext cx="52104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Flowchart &amp; Supporting Images</a:t>
            </a:r>
            <a:endParaRPr sz="700"/>
          </a:p>
        </p:txBody>
      </p:sp>
      <p:grpSp>
        <p:nvGrpSpPr>
          <p:cNvPr id="111" name="Google Shape;111;p5"/>
          <p:cNvGrpSpPr/>
          <p:nvPr/>
        </p:nvGrpSpPr>
        <p:grpSpPr>
          <a:xfrm>
            <a:off x="526825" y="1188650"/>
            <a:ext cx="3960442" cy="3530299"/>
            <a:chOff x="0" y="-38100"/>
            <a:chExt cx="2086200" cy="850900"/>
          </a:xfrm>
        </p:grpSpPr>
        <p:sp>
          <p:nvSpPr>
            <p:cNvPr id="112" name="Google Shape;112;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sp>
        <p:sp>
          <p:nvSpPr>
            <p:cNvPr id="113" name="Google Shape;113;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pic>
        <p:nvPicPr>
          <p:cNvPr id="5" name="Picture 4">
            <a:extLst>
              <a:ext uri="{FF2B5EF4-FFF2-40B4-BE49-F238E27FC236}">
                <a16:creationId xmlns:a16="http://schemas.microsoft.com/office/drawing/2014/main" id="{22CCFE8A-6DE4-61B8-2784-3AC0ED5C1CD9}"/>
              </a:ext>
            </a:extLst>
          </p:cNvPr>
          <p:cNvPicPr>
            <a:picLocks noChangeAspect="1"/>
          </p:cNvPicPr>
          <p:nvPr/>
        </p:nvPicPr>
        <p:blipFill>
          <a:blip r:embed="rId4"/>
          <a:stretch>
            <a:fillRect/>
          </a:stretch>
        </p:blipFill>
        <p:spPr>
          <a:xfrm>
            <a:off x="526825" y="1346723"/>
            <a:ext cx="3960351" cy="3371811"/>
          </a:xfrm>
          <a:prstGeom prst="rect">
            <a:avLst/>
          </a:prstGeom>
        </p:spPr>
      </p:pic>
      <p:pic>
        <p:nvPicPr>
          <p:cNvPr id="6" name="Picture 5">
            <a:extLst>
              <a:ext uri="{FF2B5EF4-FFF2-40B4-BE49-F238E27FC236}">
                <a16:creationId xmlns:a16="http://schemas.microsoft.com/office/drawing/2014/main" id="{FC74EC79-5ED9-8FE2-CFB4-C20AE842D866}"/>
              </a:ext>
            </a:extLst>
          </p:cNvPr>
          <p:cNvPicPr>
            <a:picLocks noChangeAspect="1"/>
          </p:cNvPicPr>
          <p:nvPr/>
        </p:nvPicPr>
        <p:blipFill>
          <a:blip r:embed="rId5"/>
          <a:stretch>
            <a:fillRect/>
          </a:stretch>
        </p:blipFill>
        <p:spPr>
          <a:xfrm>
            <a:off x="4891809" y="1346724"/>
            <a:ext cx="3960351" cy="33718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120" name="Google Shape;120;p6"/>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1" name="Google Shape;121;p6"/>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dirty="0">
                <a:solidFill>
                  <a:srgbClr val="000000"/>
                </a:solidFill>
                <a:latin typeface="Arial"/>
                <a:ea typeface="Arial"/>
                <a:cs typeface="Arial"/>
                <a:sym typeface="Arial"/>
              </a:rPr>
              <a:t>Feasibility and Market Use</a:t>
            </a:r>
            <a:endParaRPr sz="700" b="0" i="0" u="none" strike="noStrike" cap="none" dirty="0">
              <a:solidFill>
                <a:srgbClr val="000000"/>
              </a:solidFill>
              <a:latin typeface="Arial"/>
              <a:ea typeface="Arial"/>
              <a:cs typeface="Arial"/>
              <a:sym typeface="Arial"/>
            </a:endParaRPr>
          </a:p>
        </p:txBody>
      </p:sp>
      <p:sp>
        <p:nvSpPr>
          <p:cNvPr id="122" name="Google Shape;122;p6"/>
          <p:cNvSpPr/>
          <p:nvPr/>
        </p:nvSpPr>
        <p:spPr>
          <a:xfrm>
            <a:off x="3563875" y="4760425"/>
            <a:ext cx="807000" cy="3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
          <p:cNvSpPr/>
          <p:nvPr/>
        </p:nvSpPr>
        <p:spPr>
          <a:xfrm>
            <a:off x="8309225" y="4835750"/>
            <a:ext cx="656400" cy="204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Rectangle 2">
            <a:extLst>
              <a:ext uri="{FF2B5EF4-FFF2-40B4-BE49-F238E27FC236}">
                <a16:creationId xmlns:a16="http://schemas.microsoft.com/office/drawing/2014/main" id="{BC2FD5ED-4179-A841-DC03-758B07DD4FC1}"/>
              </a:ext>
            </a:extLst>
          </p:cNvPr>
          <p:cNvSpPr>
            <a:spLocks noChangeArrowheads="1"/>
          </p:cNvSpPr>
          <p:nvPr/>
        </p:nvSpPr>
        <p:spPr bwMode="auto">
          <a:xfrm>
            <a:off x="105934" y="1170464"/>
            <a:ext cx="8932132"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Feasibility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The solution is lightweight, web-based, and easy to deploy, requiring only a browser.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Data can be updated from public financial sources, banks, or integrated APIs, making it adaptable.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Scales easily with cloud hosting and can be extended to mobile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err="1">
                <a:ln>
                  <a:noFill/>
                </a:ln>
                <a:solidFill>
                  <a:schemeClr val="tx1"/>
                </a:solidFill>
                <a:effectLst/>
                <a:latin typeface="Arial" panose="020B0604020202020204" pitchFamily="34" charset="0"/>
              </a:rPr>
              <a:t>Flexprice</a:t>
            </a:r>
            <a:r>
              <a:rPr kumimoji="0" lang="en-US" altLang="en-US" sz="1600" i="0" u="none" strike="noStrike" cap="none" normalizeH="0" baseline="0" dirty="0">
                <a:ln>
                  <a:noFill/>
                </a:ln>
                <a:solidFill>
                  <a:schemeClr val="tx1"/>
                </a:solidFill>
                <a:effectLst/>
                <a:latin typeface="Arial" panose="020B0604020202020204" pitchFamily="34" charset="0"/>
              </a:rPr>
              <a:t> ensures a sustainable pay-per-use billing model, making operations cost-effective.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Market Use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Startups → For budgeting, hiring, and runway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Student &amp; Event Organizers → To manage sponsorships, prizes, and expenses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Small Businesses → To test price changes, loans, and marketing investments.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Financial Institutions / EdTech → Can embed it as a financial literacy tool.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Large potential market since 80% of SMEs and organizers rely on Excel/manual methods — this tool is a smarter, simpler alternative.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36ba1536f02_0_19"/>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9" name="Google Shape;129;g36ba1536f02_0_19"/>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a:t>Conclusion</a:t>
            </a:r>
            <a:endParaRPr sz="7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6FA8D78-B0AA-E887-7050-CB675D0005FA}"/>
              </a:ext>
            </a:extLst>
          </p:cNvPr>
          <p:cNvSpPr txBox="1"/>
          <p:nvPr/>
        </p:nvSpPr>
        <p:spPr>
          <a:xfrm>
            <a:off x="0" y="1212273"/>
            <a:ext cx="9144000" cy="4001095"/>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CFO Helper Agent is designed to solve one of the most common yet difficult challenges faced by startups, student organizers, and small businesses — managing money and making the right financial decisions. Traditional methods like Excel are limited and fail to answer “what-if” scenarios that matter most for survival and growth.</a:t>
            </a:r>
          </a:p>
          <a:p>
            <a:pPr marL="285750" indent="-285750">
              <a:buFont typeface="Arial" panose="020B0604020202020204" pitchFamily="34" charset="0"/>
              <a:buChar char="•"/>
            </a:pPr>
            <a:r>
              <a:rPr lang="en-US" sz="1500" dirty="0"/>
              <a:t>Our web-based solution acts as a virtual financial advisor that provides clear, text-based insights for budgeting, hiring, spending, pricing, and even loan planning. Users can quickly simulate financial scenarios and receive actionable reports that help them make informed decisions with confidence.</a:t>
            </a:r>
          </a:p>
          <a:p>
            <a:pPr marL="285750" indent="-285750">
              <a:buFont typeface="Arial" panose="020B0604020202020204" pitchFamily="34" charset="0"/>
              <a:buChar char="•"/>
            </a:pPr>
            <a:r>
              <a:rPr lang="en-US" sz="1500" dirty="0"/>
              <a:t>By integrating </a:t>
            </a:r>
            <a:r>
              <a:rPr lang="en-US" sz="1500" dirty="0" err="1"/>
              <a:t>Flexprice</a:t>
            </a:r>
            <a:r>
              <a:rPr lang="en-US" sz="1500" dirty="0"/>
              <a:t>, we ensure a sustainable pay-per-use billing model, and with Pathway, we provide real-time financial updates to keep insights accurate and relevant. The system is lightweight, scalable, and deployable on the web, making it highly feasible for immediate use.</a:t>
            </a:r>
          </a:p>
          <a:p>
            <a:pPr marL="285750" indent="-285750">
              <a:buFont typeface="Arial" panose="020B0604020202020204" pitchFamily="34" charset="0"/>
              <a:buChar char="•"/>
            </a:pPr>
            <a:r>
              <a:rPr lang="en-US" sz="1500" dirty="0"/>
              <a:t>In the long run, this solution has the potential to become a go-to platform for small businesses, startups, and event organizers who lack access to professional financial advisors. It not only simplifies complex financial planning but also builds trust by providing transparent, easy-to-understand answers.</a:t>
            </a:r>
          </a:p>
          <a:p>
            <a:pPr marL="285750" indent="-285750">
              <a:buFont typeface="Arial" panose="020B0604020202020204" pitchFamily="34" charset="0"/>
              <a:buChar char="•"/>
            </a:pPr>
            <a:r>
              <a:rPr lang="en-US" sz="1500" dirty="0"/>
              <a:t>Thus, the CFO Helper Agent is not just a hackathon project — it is a practical, scalable, and market-ready innovation that can empower thousands of organizations to make smarter financial choices and thrive.</a:t>
            </a:r>
          </a:p>
          <a:p>
            <a:endParaRPr lang="en-IN"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964</Words>
  <Application>Microsoft Office PowerPoint</Application>
  <PresentationFormat>On-screen Show (16:9)</PresentationFormat>
  <Paragraphs>66</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IBM Plex Sans</vt:lpstr>
      <vt:lpstr>Calibri</vt:lpstr>
      <vt:lpstr>Arial</vt:lpstr>
      <vt:lpstr>Merriweather</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brahmini chowdary</cp:lastModifiedBy>
  <cp:revision>1</cp:revision>
  <dcterms:modified xsi:type="dcterms:W3CDTF">2025-09-19T10:04:27Z</dcterms:modified>
</cp:coreProperties>
</file>