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1" r:id="rId3"/>
    <p:sldId id="263" r:id="rId4"/>
    <p:sldId id="256" r:id="rId5"/>
    <p:sldId id="257" r:id="rId6"/>
    <p:sldId id="258" r:id="rId7"/>
    <p:sldId id="260" r:id="rId8"/>
    <p:sldId id="259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91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12226-59D1-4D96-AB53-BDA2C9531879}" type="datetimeFigureOut">
              <a:rPr lang="en-NZ" smtClean="0"/>
              <a:t>2/08/2023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959F2-03E1-43DE-8955-4EA40991F21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12790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12226-59D1-4D96-AB53-BDA2C9531879}" type="datetimeFigureOut">
              <a:rPr lang="en-NZ" smtClean="0"/>
              <a:t>2/08/2023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959F2-03E1-43DE-8955-4EA40991F21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82040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12226-59D1-4D96-AB53-BDA2C9531879}" type="datetimeFigureOut">
              <a:rPr lang="en-NZ" smtClean="0"/>
              <a:t>2/08/2023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959F2-03E1-43DE-8955-4EA40991F21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21696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12226-59D1-4D96-AB53-BDA2C9531879}" type="datetimeFigureOut">
              <a:rPr lang="en-NZ" smtClean="0"/>
              <a:t>2/08/2023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959F2-03E1-43DE-8955-4EA40991F21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49335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12226-59D1-4D96-AB53-BDA2C9531879}" type="datetimeFigureOut">
              <a:rPr lang="en-NZ" smtClean="0"/>
              <a:t>2/08/2023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959F2-03E1-43DE-8955-4EA40991F21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6605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12226-59D1-4D96-AB53-BDA2C9531879}" type="datetimeFigureOut">
              <a:rPr lang="en-NZ" smtClean="0"/>
              <a:t>2/08/2023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959F2-03E1-43DE-8955-4EA40991F21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43430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12226-59D1-4D96-AB53-BDA2C9531879}" type="datetimeFigureOut">
              <a:rPr lang="en-NZ" smtClean="0"/>
              <a:t>2/08/2023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959F2-03E1-43DE-8955-4EA40991F21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9657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12226-59D1-4D96-AB53-BDA2C9531879}" type="datetimeFigureOut">
              <a:rPr lang="en-NZ" smtClean="0"/>
              <a:t>2/08/2023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959F2-03E1-43DE-8955-4EA40991F21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36196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12226-59D1-4D96-AB53-BDA2C9531879}" type="datetimeFigureOut">
              <a:rPr lang="en-NZ" smtClean="0"/>
              <a:t>2/08/2023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959F2-03E1-43DE-8955-4EA40991F21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29140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12226-59D1-4D96-AB53-BDA2C9531879}" type="datetimeFigureOut">
              <a:rPr lang="en-NZ" smtClean="0"/>
              <a:t>2/08/2023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959F2-03E1-43DE-8955-4EA40991F21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36151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12226-59D1-4D96-AB53-BDA2C9531879}" type="datetimeFigureOut">
              <a:rPr lang="en-NZ" smtClean="0"/>
              <a:t>2/08/2023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959F2-03E1-43DE-8955-4EA40991F21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9106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12226-59D1-4D96-AB53-BDA2C9531879}" type="datetimeFigureOut">
              <a:rPr lang="en-NZ" smtClean="0"/>
              <a:t>2/08/2023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959F2-03E1-43DE-8955-4EA40991F21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89119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NZ" sz="8000" b="1" dirty="0" smtClean="0">
                <a:solidFill>
                  <a:srgbClr val="FF0000"/>
                </a:solidFill>
              </a:rPr>
              <a:t>ROCKBUSTER STEALTH </a:t>
            </a:r>
          </a:p>
          <a:p>
            <a:pPr marL="0" indent="0" algn="ctr">
              <a:buNone/>
            </a:pPr>
            <a:r>
              <a:rPr lang="en-NZ" sz="6600" dirty="0" smtClean="0"/>
              <a:t>DATA ANALYSIS PROJECT</a:t>
            </a:r>
          </a:p>
          <a:p>
            <a:pPr marL="0" indent="0">
              <a:buNone/>
            </a:pPr>
            <a:endParaRPr lang="en-NZ" dirty="0" smtClean="0"/>
          </a:p>
          <a:p>
            <a:endParaRPr lang="en-NZ" dirty="0"/>
          </a:p>
        </p:txBody>
      </p:sp>
      <p:sp>
        <p:nvSpPr>
          <p:cNvPr id="4" name="Half Frame 3"/>
          <p:cNvSpPr/>
          <p:nvPr/>
        </p:nvSpPr>
        <p:spPr>
          <a:xfrm>
            <a:off x="253176" y="188459"/>
            <a:ext cx="2518016" cy="1502229"/>
          </a:xfrm>
          <a:prstGeom prst="halfFrame">
            <a:avLst>
              <a:gd name="adj1" fmla="val 12215"/>
              <a:gd name="adj2" fmla="val 15321"/>
            </a:avLst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9000">
                <a:schemeClr val="accent2">
                  <a:lumMod val="89000"/>
                </a:schemeClr>
              </a:gs>
              <a:gs pos="81000">
                <a:schemeClr val="accent2">
                  <a:lumMod val="75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7" name="Half Frame 6"/>
          <p:cNvSpPr/>
          <p:nvPr/>
        </p:nvSpPr>
        <p:spPr>
          <a:xfrm rot="10800000">
            <a:off x="9374212" y="4988015"/>
            <a:ext cx="2518016" cy="1502229"/>
          </a:xfrm>
          <a:prstGeom prst="halfFrame">
            <a:avLst>
              <a:gd name="adj1" fmla="val 12215"/>
              <a:gd name="adj2" fmla="val 15321"/>
            </a:avLst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9000">
                <a:schemeClr val="accent2">
                  <a:lumMod val="89000"/>
                </a:schemeClr>
              </a:gs>
              <a:gs pos="81000">
                <a:schemeClr val="accent2">
                  <a:lumMod val="75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23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4555" y="5327659"/>
            <a:ext cx="6579637" cy="822942"/>
          </a:xfrm>
        </p:spPr>
        <p:txBody>
          <a:bodyPr>
            <a:normAutofit/>
          </a:bodyPr>
          <a:lstStyle/>
          <a:p>
            <a:pPr algn="ctr"/>
            <a:r>
              <a:rPr lang="en-NZ" sz="4000" dirty="0" smtClean="0"/>
              <a:t>Data Analyst: </a:t>
            </a:r>
            <a:r>
              <a:rPr lang="en-NZ" sz="4000" dirty="0" err="1" smtClean="0"/>
              <a:t>Facundo</a:t>
            </a:r>
            <a:r>
              <a:rPr lang="en-NZ" sz="4000" dirty="0" smtClean="0"/>
              <a:t> Arakaki</a:t>
            </a:r>
            <a:endParaRPr lang="en-NZ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68018"/>
            <a:ext cx="10515600" cy="1244146"/>
          </a:xfrm>
          <a:ln w="28575">
            <a:noFill/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NZ" sz="8000" b="1" dirty="0" smtClean="0"/>
              <a:t>THANK YOU</a:t>
            </a:r>
            <a:endParaRPr lang="en-NZ" sz="8000" b="1" dirty="0"/>
          </a:p>
        </p:txBody>
      </p:sp>
      <p:sp>
        <p:nvSpPr>
          <p:cNvPr id="4" name="Half Frame 3"/>
          <p:cNvSpPr/>
          <p:nvPr/>
        </p:nvSpPr>
        <p:spPr>
          <a:xfrm>
            <a:off x="253176" y="188459"/>
            <a:ext cx="2518016" cy="1502229"/>
          </a:xfrm>
          <a:prstGeom prst="halfFrame">
            <a:avLst>
              <a:gd name="adj1" fmla="val 12215"/>
              <a:gd name="adj2" fmla="val 15321"/>
            </a:avLst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9000">
                <a:schemeClr val="accent2">
                  <a:lumMod val="89000"/>
                </a:schemeClr>
              </a:gs>
              <a:gs pos="81000">
                <a:schemeClr val="accent2">
                  <a:lumMod val="75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5" name="Half Frame 4"/>
          <p:cNvSpPr/>
          <p:nvPr/>
        </p:nvSpPr>
        <p:spPr>
          <a:xfrm rot="10800000">
            <a:off x="9374212" y="4988015"/>
            <a:ext cx="2518016" cy="1502229"/>
          </a:xfrm>
          <a:prstGeom prst="halfFrame">
            <a:avLst>
              <a:gd name="adj1" fmla="val 12215"/>
              <a:gd name="adj2" fmla="val 15321"/>
            </a:avLst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9000">
                <a:schemeClr val="accent2">
                  <a:lumMod val="89000"/>
                </a:schemeClr>
              </a:gs>
              <a:gs pos="81000">
                <a:schemeClr val="accent2">
                  <a:lumMod val="75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02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Z" b="1" dirty="0" smtClean="0"/>
              <a:t>Objectives and Analysis</a:t>
            </a:r>
            <a:endParaRPr lang="en-NZ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38100">
            <a:solidFill>
              <a:srgbClr val="C00000"/>
            </a:solidFill>
          </a:ln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These carefully curated questions will serve as a comprehensive guide for </a:t>
            </a:r>
            <a:r>
              <a:rPr lang="en-US" dirty="0" err="1" smtClean="0"/>
              <a:t>Rockbuster</a:t>
            </a:r>
            <a:r>
              <a:rPr lang="en-US" dirty="0" smtClean="0"/>
              <a:t> Stealth to assess its business performance, gain deep insights into customer behavior, and pinpoint opportunities for growth and improvement. </a:t>
            </a:r>
          </a:p>
          <a:p>
            <a:endParaRPr lang="en-US" dirty="0"/>
          </a:p>
          <a:p>
            <a:r>
              <a:rPr lang="en-US" dirty="0" smtClean="0"/>
              <a:t>The analysis will focus on revenue trends, customer lifetime value, and operational challenges, empowering informed decision-making to ensure future growth and maintain a competitive edge in the market.</a:t>
            </a:r>
            <a:endParaRPr lang="en-NZ" dirty="0"/>
          </a:p>
        </p:txBody>
      </p:sp>
      <p:sp>
        <p:nvSpPr>
          <p:cNvPr id="6" name="Half Frame 5"/>
          <p:cNvSpPr/>
          <p:nvPr/>
        </p:nvSpPr>
        <p:spPr>
          <a:xfrm>
            <a:off x="253176" y="188459"/>
            <a:ext cx="2518016" cy="1502229"/>
          </a:xfrm>
          <a:prstGeom prst="halfFrame">
            <a:avLst>
              <a:gd name="adj1" fmla="val 12215"/>
              <a:gd name="adj2" fmla="val 15321"/>
            </a:avLst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9000">
                <a:schemeClr val="accent2">
                  <a:lumMod val="89000"/>
                </a:schemeClr>
              </a:gs>
              <a:gs pos="81000">
                <a:schemeClr val="accent2">
                  <a:lumMod val="75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7" name="Half Frame 6"/>
          <p:cNvSpPr/>
          <p:nvPr/>
        </p:nvSpPr>
        <p:spPr>
          <a:xfrm rot="10800000">
            <a:off x="9374212" y="4988015"/>
            <a:ext cx="2518016" cy="1502229"/>
          </a:xfrm>
          <a:prstGeom prst="halfFrame">
            <a:avLst>
              <a:gd name="adj1" fmla="val 12215"/>
              <a:gd name="adj2" fmla="val 15321"/>
            </a:avLst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9000">
                <a:schemeClr val="accent2">
                  <a:lumMod val="89000"/>
                </a:schemeClr>
              </a:gs>
              <a:gs pos="81000">
                <a:schemeClr val="accent2">
                  <a:lumMod val="75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77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Business Questions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36636"/>
          </a:xfrm>
          <a:ln w="38100">
            <a:solidFill>
              <a:srgbClr val="C00000"/>
            </a:solidFill>
          </a:ln>
        </p:spPr>
        <p:txBody>
          <a:bodyPr/>
          <a:lstStyle/>
          <a:p>
            <a:pPr algn="just"/>
            <a:r>
              <a:rPr lang="en-US" dirty="0" smtClean="0"/>
              <a:t>What is the distribution of film ratings based on their average length, rental duration, and rental rate?</a:t>
            </a:r>
          </a:p>
          <a:p>
            <a:pPr algn="just"/>
            <a:r>
              <a:rPr lang="en-US" dirty="0" smtClean="0"/>
              <a:t>Which countries are driving the highest revenue and customer engagement for </a:t>
            </a:r>
            <a:r>
              <a:rPr lang="en-US" dirty="0" err="1" smtClean="0"/>
              <a:t>Rockbuster</a:t>
            </a:r>
            <a:r>
              <a:rPr lang="en-US" dirty="0" smtClean="0"/>
              <a:t> Stealth, and what strategies can be implemented to further capitalize on these markets?</a:t>
            </a:r>
          </a:p>
          <a:p>
            <a:pPr algn="just"/>
            <a:r>
              <a:rPr lang="en-US" dirty="0" smtClean="0"/>
              <a:t>What are the most popular movie genres in different countries and how can </a:t>
            </a:r>
            <a:r>
              <a:rPr lang="en-US" dirty="0" err="1" smtClean="0"/>
              <a:t>Rockbuster</a:t>
            </a:r>
            <a:r>
              <a:rPr lang="en-US" dirty="0" smtClean="0"/>
              <a:t> Stealth optimize its movie selection and marketing strategies based on these findings?</a:t>
            </a:r>
          </a:p>
          <a:p>
            <a:pPr algn="just"/>
            <a:r>
              <a:rPr lang="en-US" dirty="0" smtClean="0"/>
              <a:t>Who are the top 5 high-value customers?</a:t>
            </a:r>
            <a:endParaRPr lang="en-NZ" dirty="0"/>
          </a:p>
        </p:txBody>
      </p:sp>
      <p:sp>
        <p:nvSpPr>
          <p:cNvPr id="4" name="Half Frame 3"/>
          <p:cNvSpPr/>
          <p:nvPr/>
        </p:nvSpPr>
        <p:spPr>
          <a:xfrm>
            <a:off x="253176" y="188459"/>
            <a:ext cx="2518016" cy="1502229"/>
          </a:xfrm>
          <a:prstGeom prst="halfFrame">
            <a:avLst>
              <a:gd name="adj1" fmla="val 12215"/>
              <a:gd name="adj2" fmla="val 15321"/>
            </a:avLst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9000">
                <a:schemeClr val="accent2">
                  <a:lumMod val="89000"/>
                </a:schemeClr>
              </a:gs>
              <a:gs pos="81000">
                <a:schemeClr val="accent2">
                  <a:lumMod val="75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5" name="Half Frame 4"/>
          <p:cNvSpPr/>
          <p:nvPr/>
        </p:nvSpPr>
        <p:spPr>
          <a:xfrm rot="10800000">
            <a:off x="9374212" y="4988015"/>
            <a:ext cx="2518016" cy="1502229"/>
          </a:xfrm>
          <a:prstGeom prst="halfFrame">
            <a:avLst>
              <a:gd name="adj1" fmla="val 12215"/>
              <a:gd name="adj2" fmla="val 15321"/>
            </a:avLst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9000">
                <a:schemeClr val="accent2">
                  <a:lumMod val="89000"/>
                </a:schemeClr>
              </a:gs>
              <a:gs pos="81000">
                <a:schemeClr val="accent2">
                  <a:lumMod val="75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46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4869" y="483577"/>
            <a:ext cx="9144000" cy="1649962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Film Rating Statistics: Average Length, Rental Duration, and Rental Rate</a:t>
            </a:r>
            <a:endParaRPr lang="en-NZ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7324" y="2945423"/>
            <a:ext cx="4592514" cy="3409950"/>
          </a:xfrm>
        </p:spPr>
        <p:txBody>
          <a:bodyPr>
            <a:normAutofit fontScale="55000" lnSpcReduction="20000"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dirty="0" smtClean="0"/>
              <a:t>This slide presents essential statistics for different film ratings. It includes the average film length, average rental duration, and average rental rate for each rating category. </a:t>
            </a:r>
            <a:br>
              <a:rPr lang="en-US" sz="4000" dirty="0" smtClean="0"/>
            </a:br>
            <a:endParaRPr lang="en-US" sz="4000" dirty="0" smtClean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dirty="0" smtClean="0"/>
              <a:t>These insights provide valuable information about customer preferences and rental patterns for better decision-making.</a:t>
            </a:r>
          </a:p>
          <a:p>
            <a:pPr algn="l"/>
            <a:endParaRPr lang="en-N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452" y="2945423"/>
            <a:ext cx="5259633" cy="3409950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sp>
        <p:nvSpPr>
          <p:cNvPr id="5" name="Half Frame 4"/>
          <p:cNvSpPr/>
          <p:nvPr/>
        </p:nvSpPr>
        <p:spPr>
          <a:xfrm>
            <a:off x="253176" y="188459"/>
            <a:ext cx="2518016" cy="1502229"/>
          </a:xfrm>
          <a:prstGeom prst="halfFrame">
            <a:avLst>
              <a:gd name="adj1" fmla="val 12215"/>
              <a:gd name="adj2" fmla="val 15321"/>
            </a:avLst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9000">
                <a:schemeClr val="accent2">
                  <a:lumMod val="89000"/>
                </a:schemeClr>
              </a:gs>
              <a:gs pos="81000">
                <a:schemeClr val="accent2">
                  <a:lumMod val="75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6" name="Half Frame 5"/>
          <p:cNvSpPr/>
          <p:nvPr/>
        </p:nvSpPr>
        <p:spPr>
          <a:xfrm rot="10800000">
            <a:off x="9374212" y="4988015"/>
            <a:ext cx="2518016" cy="1502229"/>
          </a:xfrm>
          <a:prstGeom prst="halfFrame">
            <a:avLst>
              <a:gd name="adj1" fmla="val 12215"/>
              <a:gd name="adj2" fmla="val 15321"/>
            </a:avLst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9000">
                <a:schemeClr val="accent2">
                  <a:lumMod val="89000"/>
                </a:schemeClr>
              </a:gs>
              <a:gs pos="81000">
                <a:schemeClr val="accent2">
                  <a:lumMod val="75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74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3237"/>
            <a:ext cx="10515600" cy="1325563"/>
          </a:xfrm>
        </p:spPr>
        <p:txBody>
          <a:bodyPr/>
          <a:lstStyle/>
          <a:p>
            <a:r>
              <a:rPr lang="en-US" b="1" dirty="0" smtClean="0"/>
              <a:t>Film Rating Revenue and Percentage of Total Rating Revenue</a:t>
            </a:r>
            <a:endParaRPr lang="en-NZ" b="1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2561" y="1828800"/>
            <a:ext cx="3657600" cy="3200400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pic>
        <p:nvPicPr>
          <p:cNvPr id="7" name="Picture 6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8800"/>
            <a:ext cx="3657600" cy="3200400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sp>
        <p:nvSpPr>
          <p:cNvPr id="8" name="Left-Right Arrow 7"/>
          <p:cNvSpPr/>
          <p:nvPr/>
        </p:nvSpPr>
        <p:spPr>
          <a:xfrm>
            <a:off x="5129389" y="2852561"/>
            <a:ext cx="1933222" cy="1152878"/>
          </a:xfrm>
          <a:prstGeom prst="leftRight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Rectangle 8"/>
          <p:cNvSpPr/>
          <p:nvPr/>
        </p:nvSpPr>
        <p:spPr>
          <a:xfrm>
            <a:off x="603738" y="5237651"/>
            <a:ext cx="109845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/>
              <a:t>The findings reveal the revenue generated by each film rating category. Notably, "PG-13" leads rating revenue, followed closely by "NC-17“, "PG," "R," and "G" also contribute significantly of the total rating revenue, respectively. Understanding the revenue distribution across film ratings is crucial for optimizing content selection and pricing strategies.</a:t>
            </a:r>
            <a:endParaRPr lang="en-NZ" sz="2000" dirty="0"/>
          </a:p>
        </p:txBody>
      </p:sp>
      <p:sp>
        <p:nvSpPr>
          <p:cNvPr id="10" name="Half Frame 9"/>
          <p:cNvSpPr/>
          <p:nvPr/>
        </p:nvSpPr>
        <p:spPr>
          <a:xfrm>
            <a:off x="253176" y="188459"/>
            <a:ext cx="2518016" cy="1502229"/>
          </a:xfrm>
          <a:prstGeom prst="halfFrame">
            <a:avLst>
              <a:gd name="adj1" fmla="val 12215"/>
              <a:gd name="adj2" fmla="val 15321"/>
            </a:avLst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9000">
                <a:schemeClr val="accent2">
                  <a:lumMod val="89000"/>
                </a:schemeClr>
              </a:gs>
              <a:gs pos="81000">
                <a:schemeClr val="accent2">
                  <a:lumMod val="75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11" name="Half Frame 10"/>
          <p:cNvSpPr/>
          <p:nvPr/>
        </p:nvSpPr>
        <p:spPr>
          <a:xfrm rot="10800000">
            <a:off x="9374212" y="4988015"/>
            <a:ext cx="2518016" cy="1502229"/>
          </a:xfrm>
          <a:prstGeom prst="halfFrame">
            <a:avLst>
              <a:gd name="adj1" fmla="val 12215"/>
              <a:gd name="adj2" fmla="val 15321"/>
            </a:avLst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9000">
                <a:schemeClr val="accent2">
                  <a:lumMod val="89000"/>
                </a:schemeClr>
              </a:gs>
              <a:gs pos="81000">
                <a:schemeClr val="accent2">
                  <a:lumMod val="75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93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11087"/>
            <a:ext cx="5949462" cy="1325563"/>
          </a:xfrm>
        </p:spPr>
        <p:txBody>
          <a:bodyPr/>
          <a:lstStyle/>
          <a:p>
            <a:r>
              <a:rPr lang="en-NZ" b="1" dirty="0" smtClean="0"/>
              <a:t>Revenue by Category Analysis</a:t>
            </a:r>
            <a:endParaRPr lang="en-NZ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15833" y="1853464"/>
            <a:ext cx="6377264" cy="4351338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498230" y="2013316"/>
            <a:ext cx="435512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Revenue breakdown by movie category. "Sports" emerges as the top-performing category, followed closely by "Sci-Fi" and "Animation."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Understanding these revenue trends can help </a:t>
            </a:r>
            <a:r>
              <a:rPr lang="en-US" sz="2400" dirty="0" err="1" smtClean="0"/>
              <a:t>Rockbuster</a:t>
            </a:r>
            <a:r>
              <a:rPr lang="en-US" sz="2400" dirty="0" smtClean="0"/>
              <a:t> Stealth optimize its content offerings and drive further growth in the market.</a:t>
            </a:r>
            <a:endParaRPr lang="en-NZ" sz="2400" dirty="0"/>
          </a:p>
        </p:txBody>
      </p:sp>
      <p:sp>
        <p:nvSpPr>
          <p:cNvPr id="6" name="Half Frame 5"/>
          <p:cNvSpPr/>
          <p:nvPr/>
        </p:nvSpPr>
        <p:spPr>
          <a:xfrm>
            <a:off x="253176" y="188459"/>
            <a:ext cx="2518016" cy="1502229"/>
          </a:xfrm>
          <a:prstGeom prst="halfFrame">
            <a:avLst>
              <a:gd name="adj1" fmla="val 12215"/>
              <a:gd name="adj2" fmla="val 15321"/>
            </a:avLst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9000">
                <a:schemeClr val="accent2">
                  <a:lumMod val="89000"/>
                </a:schemeClr>
              </a:gs>
              <a:gs pos="81000">
                <a:schemeClr val="accent2">
                  <a:lumMod val="75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7" name="Half Frame 6"/>
          <p:cNvSpPr/>
          <p:nvPr/>
        </p:nvSpPr>
        <p:spPr>
          <a:xfrm rot="10800000">
            <a:off x="9374212" y="4988015"/>
            <a:ext cx="2518016" cy="1502229"/>
          </a:xfrm>
          <a:prstGeom prst="halfFrame">
            <a:avLst>
              <a:gd name="adj1" fmla="val 12215"/>
              <a:gd name="adj2" fmla="val 15321"/>
            </a:avLst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9000">
                <a:schemeClr val="accent2">
                  <a:lumMod val="89000"/>
                </a:schemeClr>
              </a:gs>
              <a:gs pos="81000">
                <a:schemeClr val="accent2">
                  <a:lumMod val="75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63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827" y="788318"/>
            <a:ext cx="5257800" cy="1325563"/>
          </a:xfrm>
        </p:spPr>
        <p:txBody>
          <a:bodyPr/>
          <a:lstStyle/>
          <a:p>
            <a:r>
              <a:rPr lang="en-US" b="1" dirty="0" smtClean="0"/>
              <a:t>Top 10 Countries and Revenue Distribution</a:t>
            </a:r>
            <a:endParaRPr lang="en-NZ" b="1" dirty="0"/>
          </a:p>
        </p:txBody>
      </p:sp>
      <p:pic>
        <p:nvPicPr>
          <p:cNvPr id="9" name="Picture 8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439025" y="134449"/>
            <a:ext cx="4114800" cy="3657600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sp>
        <p:nvSpPr>
          <p:cNvPr id="12" name="Left-Right Arrow 11"/>
          <p:cNvSpPr/>
          <p:nvPr/>
        </p:nvSpPr>
        <p:spPr>
          <a:xfrm rot="19434965">
            <a:off x="4739410" y="2476252"/>
            <a:ext cx="2653835" cy="1582616"/>
          </a:xfrm>
          <a:prstGeom prst="leftRightArrow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TextBox 12"/>
          <p:cNvSpPr txBox="1"/>
          <p:nvPr/>
        </p:nvSpPr>
        <p:spPr>
          <a:xfrm>
            <a:off x="5159830" y="4380761"/>
            <a:ext cx="60674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/>
              <a:t>The data highlights the countries with the highest revenue shares, providing valuable insights into key markets for the company's growth and strategic focus.</a:t>
            </a:r>
            <a:endParaRPr lang="en-NZ" sz="2800" dirty="0"/>
          </a:p>
        </p:txBody>
      </p:sp>
      <p:pic>
        <p:nvPicPr>
          <p:cNvPr id="14" name="Picture 13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70402" y="2969930"/>
            <a:ext cx="4114800" cy="3657600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sp>
        <p:nvSpPr>
          <p:cNvPr id="15" name="Half Frame 14"/>
          <p:cNvSpPr/>
          <p:nvPr/>
        </p:nvSpPr>
        <p:spPr>
          <a:xfrm>
            <a:off x="253176" y="188459"/>
            <a:ext cx="2518016" cy="1502229"/>
          </a:xfrm>
          <a:prstGeom prst="halfFrame">
            <a:avLst>
              <a:gd name="adj1" fmla="val 12215"/>
              <a:gd name="adj2" fmla="val 15321"/>
            </a:avLst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9000">
                <a:schemeClr val="accent2">
                  <a:lumMod val="89000"/>
                </a:schemeClr>
              </a:gs>
              <a:gs pos="81000">
                <a:schemeClr val="accent2">
                  <a:lumMod val="75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16" name="Half Frame 15"/>
          <p:cNvSpPr/>
          <p:nvPr/>
        </p:nvSpPr>
        <p:spPr>
          <a:xfrm rot="10800000">
            <a:off x="9374212" y="4988015"/>
            <a:ext cx="2518016" cy="1502229"/>
          </a:xfrm>
          <a:prstGeom prst="halfFrame">
            <a:avLst>
              <a:gd name="adj1" fmla="val 12215"/>
              <a:gd name="adj2" fmla="val 15321"/>
            </a:avLst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9000">
                <a:schemeClr val="accent2">
                  <a:lumMod val="89000"/>
                </a:schemeClr>
              </a:gs>
              <a:gs pos="81000">
                <a:schemeClr val="accent2">
                  <a:lumMod val="75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36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Top 5 Customers in Key Global Markets</a:t>
            </a:r>
            <a:endParaRPr lang="en-NZ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4810" y="1690688"/>
            <a:ext cx="5913898" cy="4540659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007469" y="1690688"/>
            <a:ext cx="483577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These carefully chosen customers are from the highest revenue-generating countries globally: India, China, United States, Japan, and Mexico. Analyzing their preferences and behaviors reveals their significance in contributing to </a:t>
            </a:r>
            <a:r>
              <a:rPr lang="en-US" sz="2800" dirty="0" err="1" smtClean="0"/>
              <a:t>Rockbuster</a:t>
            </a:r>
            <a:r>
              <a:rPr lang="en-US" sz="2800" dirty="0" smtClean="0"/>
              <a:t> Stealth's success in these key markets.</a:t>
            </a:r>
            <a:endParaRPr lang="en-NZ" sz="2800" dirty="0"/>
          </a:p>
        </p:txBody>
      </p:sp>
      <p:sp>
        <p:nvSpPr>
          <p:cNvPr id="8" name="Half Frame 7"/>
          <p:cNvSpPr/>
          <p:nvPr/>
        </p:nvSpPr>
        <p:spPr>
          <a:xfrm>
            <a:off x="253176" y="188459"/>
            <a:ext cx="2518016" cy="1502229"/>
          </a:xfrm>
          <a:prstGeom prst="halfFrame">
            <a:avLst>
              <a:gd name="adj1" fmla="val 12215"/>
              <a:gd name="adj2" fmla="val 15321"/>
            </a:avLst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9000">
                <a:schemeClr val="accent2">
                  <a:lumMod val="89000"/>
                </a:schemeClr>
              </a:gs>
              <a:gs pos="81000">
                <a:schemeClr val="accent2">
                  <a:lumMod val="75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9" name="Half Frame 8"/>
          <p:cNvSpPr/>
          <p:nvPr/>
        </p:nvSpPr>
        <p:spPr>
          <a:xfrm rot="10800000">
            <a:off x="9374212" y="4988015"/>
            <a:ext cx="2518016" cy="1502229"/>
          </a:xfrm>
          <a:prstGeom prst="halfFrame">
            <a:avLst>
              <a:gd name="adj1" fmla="val 12215"/>
              <a:gd name="adj2" fmla="val 15321"/>
            </a:avLst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9000">
                <a:schemeClr val="accent2">
                  <a:lumMod val="89000"/>
                </a:schemeClr>
              </a:gs>
              <a:gs pos="81000">
                <a:schemeClr val="accent2">
                  <a:lumMod val="75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87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Actions and Recommendations for Business Growth and Success</a:t>
            </a:r>
            <a:endParaRPr lang="en-NZ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883311"/>
            <a:ext cx="3200400" cy="4114800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 10 Countries with High Revenue and Customer Engagement: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Allocate more resources and marketing efforts in these top-performing regions to capitalize on growth opportunities.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Identify operational challenges in lower-performing regions and explore strategies to improve customer engagement and revenue.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92231" y="1883311"/>
            <a:ext cx="3200400" cy="4114800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latin typeface="Arial" panose="020B0604020202020204" pitchFamily="34" charset="0"/>
              </a:rPr>
              <a:t>Top Movie Genres Impacting Rental Trends: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400" b="1" dirty="0">
              <a:latin typeface="Arial" panose="020B0604020202020204" pitchFamily="34" charset="0"/>
            </a:endParaRP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</a:rPr>
              <a:t>Adjust </a:t>
            </a:r>
            <a:r>
              <a:rPr lang="en-US" sz="1400" dirty="0">
                <a:latin typeface="Arial" panose="020B0604020202020204" pitchFamily="34" charset="0"/>
              </a:rPr>
              <a:t>inventory and marketing strategies to cater to the popular movie genres in each region</a:t>
            </a:r>
            <a:r>
              <a:rPr lang="en-US" sz="1400" dirty="0" smtClean="0">
                <a:latin typeface="Arial" panose="020B0604020202020204" pitchFamily="34" charset="0"/>
              </a:rPr>
              <a:t>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Arial" panose="020B0604020202020204" pitchFamily="34" charset="0"/>
            </a:endParaRP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</a:rPr>
              <a:t>Explore </a:t>
            </a:r>
            <a:r>
              <a:rPr lang="en-US" sz="1400" dirty="0">
                <a:latin typeface="Arial" panose="020B0604020202020204" pitchFamily="34" charset="0"/>
              </a:rPr>
              <a:t>partnerships or licensing deals to acquire more movies in high-demand genres</a:t>
            </a:r>
            <a:r>
              <a:rPr lang="en-US" sz="1400" dirty="0" smtClean="0">
                <a:latin typeface="Arial" panose="020B0604020202020204" pitchFamily="34" charset="0"/>
              </a:rPr>
              <a:t>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NZ" sz="1400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NZ" sz="1400" dirty="0"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46262" y="1883311"/>
            <a:ext cx="3200400" cy="4114800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Top 5 High-Value Customers:</a:t>
            </a:r>
          </a:p>
          <a:p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Personalize offers and services for these high-value customers to enhance customer loyalty.</a:t>
            </a:r>
          </a:p>
          <a:p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 loyalty programs and incentives to encourage repeat business and referrals.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Half Frame 9"/>
          <p:cNvSpPr/>
          <p:nvPr/>
        </p:nvSpPr>
        <p:spPr>
          <a:xfrm>
            <a:off x="253176" y="188459"/>
            <a:ext cx="2518016" cy="1502229"/>
          </a:xfrm>
          <a:prstGeom prst="halfFrame">
            <a:avLst>
              <a:gd name="adj1" fmla="val 12215"/>
              <a:gd name="adj2" fmla="val 15321"/>
            </a:avLst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9000">
                <a:schemeClr val="accent2">
                  <a:lumMod val="89000"/>
                </a:schemeClr>
              </a:gs>
              <a:gs pos="81000">
                <a:schemeClr val="accent2">
                  <a:lumMod val="75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11" name="Half Frame 10"/>
          <p:cNvSpPr/>
          <p:nvPr/>
        </p:nvSpPr>
        <p:spPr>
          <a:xfrm rot="10800000">
            <a:off x="9374212" y="4988015"/>
            <a:ext cx="2518016" cy="1502229"/>
          </a:xfrm>
          <a:prstGeom prst="halfFrame">
            <a:avLst>
              <a:gd name="adj1" fmla="val 12215"/>
              <a:gd name="adj2" fmla="val 15321"/>
            </a:avLst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9000">
                <a:schemeClr val="accent2">
                  <a:lumMod val="89000"/>
                </a:schemeClr>
              </a:gs>
              <a:gs pos="81000">
                <a:schemeClr val="accent2">
                  <a:lumMod val="75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89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2940</TotalTime>
  <Words>531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Objectives and Analysis</vt:lpstr>
      <vt:lpstr>Business Questions</vt:lpstr>
      <vt:lpstr>Film Rating Statistics: Average Length, Rental Duration, and Rental Rate</vt:lpstr>
      <vt:lpstr>Film Rating Revenue and Percentage of Total Rating Revenue</vt:lpstr>
      <vt:lpstr>Revenue by Category Analysis</vt:lpstr>
      <vt:lpstr>Top 10 Countries and Revenue Distribution</vt:lpstr>
      <vt:lpstr>Top 5 Customers in Key Global Markets</vt:lpstr>
      <vt:lpstr>Actions and Recommendations for Business Growth and Success</vt:lpstr>
      <vt:lpstr>Data Analyst: Facundo Arakaki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facundoarakaki@gmail.com</dc:creator>
  <cp:lastModifiedBy>facundoarakaki@gmail.com</cp:lastModifiedBy>
  <cp:revision>22</cp:revision>
  <dcterms:created xsi:type="dcterms:W3CDTF">2023-08-02T08:58:25Z</dcterms:created>
  <dcterms:modified xsi:type="dcterms:W3CDTF">2023-08-04T09:58:47Z</dcterms:modified>
</cp:coreProperties>
</file>