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notesMasterIdLst>
    <p:notesMasterId r:id="rId11"/>
  </p:notesMasterIdLst>
  <p:sldIdLst>
    <p:sldId id="256" r:id="rId3"/>
    <p:sldId id="262" r:id="rId4"/>
    <p:sldId id="265" r:id="rId5"/>
    <p:sldId id="266" r:id="rId6"/>
    <p:sldId id="268" r:id="rId7"/>
    <p:sldId id="267" r:id="rId8"/>
    <p:sldId id="270" r:id="rId9"/>
    <p:sldId id="269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62"/>
            <p14:sldId id="265"/>
            <p14:sldId id="266"/>
            <p14:sldId id="268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7"/>
  </p:normalViewPr>
  <p:slideViewPr>
    <p:cSldViewPr snapToGrid="0" snapToObjects="1">
      <p:cViewPr varScale="1">
        <p:scale>
          <a:sx n="63" d="100"/>
          <a:sy n="63" d="100"/>
        </p:scale>
        <p:origin x="13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75299-B182-4F73-95CE-7CFA71383AA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693D6-C1D9-481C-909E-B3A28A86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CE9FE10-E91C-40B1-B544-5C7CB4D9BB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TWRT 62 Student Sample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A4480EF-E708-4F4B-9C18-8E1DDA4DE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59534-705C-4AD2-ABC8-D4C1B52F8C8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FEA8E469-7C9F-4C53-9239-D3D09894A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D2AF5F5-3BE2-4E23-9C16-444E2D96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Explain the topic</a:t>
            </a:r>
          </a:p>
          <a:p>
            <a:r>
              <a:rPr lang="en-US" dirty="0"/>
              <a:t>Anthony (1999) evaluated the applicability of the CARS model for research article introductions in the field of software engineering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Loi</a:t>
            </a:r>
            <a:r>
              <a:rPr lang="en-US" b="0" i="0" dirty="0">
                <a:effectLst/>
                <a:latin typeface="Arial" panose="020B0604020202020204" pitchFamily="34" charset="0"/>
              </a:rPr>
              <a:t> &amp; Evans (2003 </a:t>
            </a:r>
          </a:p>
          <a:p>
            <a:r>
              <a:rPr lang="en-US" altLang="en-US" dirty="0"/>
              <a:t>Explain the need for the study</a:t>
            </a:r>
          </a:p>
          <a:p>
            <a:endParaRPr lang="en-US" altLang="en-US" dirty="0"/>
          </a:p>
          <a:p>
            <a:r>
              <a:rPr lang="en-US" altLang="en-US" dirty="0"/>
              <a:t>State the purpose of the study </a:t>
            </a:r>
          </a:p>
        </p:txBody>
      </p:sp>
    </p:spTree>
    <p:extLst>
      <p:ext uri="{BB962C8B-B14F-4D97-AF65-F5344CB8AC3E}">
        <p14:creationId xmlns:p14="http://schemas.microsoft.com/office/powerpoint/2010/main" val="145317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063EFE4-07C9-4C3B-89B8-0AE1C8E3E3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TWRT 62 Student Sample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3642D26-053F-45EE-92CF-41BB8B4500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56530-637A-46B7-B5FA-5F86AEAD8B5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ECB30B10-7291-4B8E-B0AA-F837F3758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EEF4BA9-8765-4E1A-96A5-CFC56330B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Papers gathered</a:t>
            </a:r>
          </a:p>
          <a:p>
            <a:r>
              <a:rPr lang="en-US" altLang="en-US" dirty="0"/>
              <a:t>Data Processing</a:t>
            </a:r>
          </a:p>
          <a:p>
            <a:r>
              <a:rPr lang="en-US" altLang="en-US" dirty="0"/>
              <a:t>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4544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D43ECD4-3FEA-45D1-A259-DF5F6A1A5B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TWRT 62 Student Sample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7A2D770-3CEC-4BD6-8AF4-77D033D43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1C3E9-F2F4-4308-A124-A40E689A3F0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9D37620-A8C6-4C0E-A6E2-0C5620E30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626ECFA-3908-42B7-8FF1-02A25BE9A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75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BCE0348-E2EB-46D4-8CAB-12455F1ADA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TWRT 62 Student Sample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980699F-7E6E-4478-8C8F-DED9F28CD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770C8-FC1D-4870-B051-BAE175C2BB4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9BD6380-DF8E-4914-BCFA-AB196611A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E2A91B2-3691-4109-BA17-072F9FE05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88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5F2FF20-D009-4379-929A-78627ACB3F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TWRT 62 Student Sample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C2C0FE-8689-4C15-868E-007AF1943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65D88-B74E-4BAC-B136-A699352D400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1777941-2655-4C0A-9D72-B9A2AAA94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7E331FE-5BE5-4F31-ABED-BB9BC70E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0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0674F23-E74C-491A-93D1-1CCF37E16B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TWRT 62 Student Sample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7A9D7BF-6DE1-466F-BBAB-AFE37850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ADBDB-BED2-4DA7-B44C-4761EBC0E66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E8927B8-80AB-493C-A660-0627C8A8E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2AFAFB82-D707-49F1-8082-C48478E30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7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2AD9-9636-4BE5-88DD-A073477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B89E-386E-403E-A8E7-AE515C6E813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06B6A-8166-4C87-8AEA-136A7B7E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A26E-84B8-435A-B65C-5F9A6F768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DEDA-CE70-4558-9A7F-E4DCA0A731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D83B06-BDEE-431D-BB43-145FAB2F44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86D99-177C-4915-9609-E78F61AB7A3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709058"/>
            <a:ext cx="7745505" cy="37991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2653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774370"/>
            <a:ext cx="3803904" cy="35055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774370"/>
            <a:ext cx="3803904" cy="35055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32EA14CA-6D49-4ED8-9988-7A96A962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2653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50939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495525"/>
            <a:ext cx="3621931" cy="3070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50939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492298"/>
            <a:ext cx="3658875" cy="3070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95734731-A8E5-476B-8E29-DC729326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2653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  <p:sldLayoutId id="214748381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Rhetorical Analysis of Research Article Introductions in Database System and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45268-12ED-4751-824E-1F4B0424C39A}"/>
              </a:ext>
            </a:extLst>
          </p:cNvPr>
          <p:cNvSpPr txBox="1">
            <a:spLocks/>
          </p:cNvSpPr>
          <p:nvPr/>
        </p:nvSpPr>
        <p:spPr>
          <a:xfrm>
            <a:off x="6488909" y="3341971"/>
            <a:ext cx="2197892" cy="106613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+mj-ea"/>
                <a:cs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0" dirty="0" err="1"/>
              <a:t>Ruojia</a:t>
            </a:r>
            <a:r>
              <a:rPr lang="en-US" sz="2400" b="0" dirty="0"/>
              <a:t> </a:t>
            </a:r>
            <a:r>
              <a:rPr lang="en-US" sz="2400" b="0" dirty="0" err="1"/>
              <a:t>zhang</a:t>
            </a:r>
            <a:endParaRPr lang="en-US" sz="2400" b="0" dirty="0"/>
          </a:p>
          <a:p>
            <a:r>
              <a:rPr lang="en-US" sz="2400" b="0" dirty="0"/>
              <a:t>Dec. 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>
            <a:extLst>
              <a:ext uri="{FF2B5EF4-FFF2-40B4-BE49-F238E27FC236}">
                <a16:creationId xmlns:a16="http://schemas.microsoft.com/office/drawing/2014/main" id="{011884A4-BC70-4AF8-9836-6B6C6BE14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CARS model in Database related research articles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CARS model on Computer science area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Too broad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Unique feature in Database related topic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Little is done in Database area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Rhetorical structure in database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Provide insight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Find unique structure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CARS model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36BA243-52A2-4553-9601-EA2C46E1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01BF9-EBDE-4A27-A836-702338CCEA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161088"/>
            <a:ext cx="2133600" cy="365125"/>
          </a:xfrm>
        </p:spPr>
        <p:txBody>
          <a:bodyPr/>
          <a:lstStyle/>
          <a:p>
            <a:fld id="{E92E48BD-497A-413C-B457-BCD26833D893}" type="slidenum">
              <a:rPr lang="en-US" altLang="en-US"/>
              <a:pPr/>
              <a:t>2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9243FBD6-6CF6-4370-9F98-1C1D6D2A15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cs typeface="Times New Roman" panose="02020603050405020304" pitchFamily="18" charset="0"/>
              </a:rPr>
              <a:t>10 research articles in database area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Different country origin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Past 20 years, IEEE, IMRD focused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 dirty="0">
                <a:cs typeface="Times New Roman" panose="02020603050405020304" pitchFamily="18" charset="0"/>
              </a:rPr>
              <a:t>Data processing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Identify all moves, by CARS model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Collect the present move and missing move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 dirty="0">
                <a:cs typeface="Times New Roman" panose="02020603050405020304" pitchFamily="18" charset="0"/>
              </a:rPr>
              <a:t>Data analysis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Record the sequence of moves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Analyze the move and missing move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D761C0D-9FAB-4137-BC8F-EC37CCACA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anose="020B0604030504040204" pitchFamily="34" charset="0"/>
              </a:rPr>
              <a:t>METHODS &amp; MATERIALS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66B74-690B-4391-8770-B0F6170B6D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EA0301-3801-4D42-BE0F-22158E1CCD70}" type="slidenum">
              <a:rPr lang="en-US" altLang="en-US"/>
              <a:pPr/>
              <a:t>3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095167C-688A-4BEB-925D-4FB1FB3A1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anose="020B0604030504040204" pitchFamily="34" charset="0"/>
              </a:rPr>
              <a:t>RESULTS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1AC49F-E3B7-4C26-8154-A6B88A6723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</p:spPr>
        <p:txBody>
          <a:bodyPr/>
          <a:lstStyle/>
          <a:p>
            <a:fld id="{70492295-5B6C-4DC4-AD1B-379948A2A5C6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8B3944-FD53-44A4-9AEA-79F07A8F1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425412"/>
              </p:ext>
            </p:extLst>
          </p:nvPr>
        </p:nvGraphicFramePr>
        <p:xfrm>
          <a:off x="708513" y="983653"/>
          <a:ext cx="7746997" cy="302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272">
                  <a:extLst>
                    <a:ext uri="{9D8B030D-6E8A-4147-A177-3AD203B41FA5}">
                      <a16:colId xmlns:a16="http://schemas.microsoft.com/office/drawing/2014/main" val="3195775737"/>
                    </a:ext>
                  </a:extLst>
                </a:gridCol>
                <a:gridCol w="1153094">
                  <a:extLst>
                    <a:ext uri="{9D8B030D-6E8A-4147-A177-3AD203B41FA5}">
                      <a16:colId xmlns:a16="http://schemas.microsoft.com/office/drawing/2014/main" val="2191007839"/>
                    </a:ext>
                  </a:extLst>
                </a:gridCol>
                <a:gridCol w="670321">
                  <a:extLst>
                    <a:ext uri="{9D8B030D-6E8A-4147-A177-3AD203B41FA5}">
                      <a16:colId xmlns:a16="http://schemas.microsoft.com/office/drawing/2014/main" val="3226658623"/>
                    </a:ext>
                  </a:extLst>
                </a:gridCol>
                <a:gridCol w="676705">
                  <a:extLst>
                    <a:ext uri="{9D8B030D-6E8A-4147-A177-3AD203B41FA5}">
                      <a16:colId xmlns:a16="http://schemas.microsoft.com/office/drawing/2014/main" val="77675676"/>
                    </a:ext>
                  </a:extLst>
                </a:gridCol>
                <a:gridCol w="670321">
                  <a:extLst>
                    <a:ext uri="{9D8B030D-6E8A-4147-A177-3AD203B41FA5}">
                      <a16:colId xmlns:a16="http://schemas.microsoft.com/office/drawing/2014/main" val="329322256"/>
                    </a:ext>
                  </a:extLst>
                </a:gridCol>
                <a:gridCol w="670321">
                  <a:extLst>
                    <a:ext uri="{9D8B030D-6E8A-4147-A177-3AD203B41FA5}">
                      <a16:colId xmlns:a16="http://schemas.microsoft.com/office/drawing/2014/main" val="4125461231"/>
                    </a:ext>
                  </a:extLst>
                </a:gridCol>
                <a:gridCol w="670321">
                  <a:extLst>
                    <a:ext uri="{9D8B030D-6E8A-4147-A177-3AD203B41FA5}">
                      <a16:colId xmlns:a16="http://schemas.microsoft.com/office/drawing/2014/main" val="2810041613"/>
                    </a:ext>
                  </a:extLst>
                </a:gridCol>
                <a:gridCol w="670321">
                  <a:extLst>
                    <a:ext uri="{9D8B030D-6E8A-4147-A177-3AD203B41FA5}">
                      <a16:colId xmlns:a16="http://schemas.microsoft.com/office/drawing/2014/main" val="2935979268"/>
                    </a:ext>
                  </a:extLst>
                </a:gridCol>
                <a:gridCol w="670321">
                  <a:extLst>
                    <a:ext uri="{9D8B030D-6E8A-4147-A177-3AD203B41FA5}">
                      <a16:colId xmlns:a16="http://schemas.microsoft.com/office/drawing/2014/main" val="1069739813"/>
                    </a:ext>
                  </a:extLst>
                </a:gridCol>
              </a:tblGrid>
              <a:tr h="20002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Paper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Move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Move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Move 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1974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 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 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 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 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 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 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 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1008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231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5436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8284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3392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161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9814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9006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9090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2414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4804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Frequency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659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Frequency: (%)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40604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716BEDF-0242-4135-BAF3-20135CDA43D8}"/>
              </a:ext>
            </a:extLst>
          </p:cNvPr>
          <p:cNvSpPr txBox="1">
            <a:spLocks noChangeArrowheads="1"/>
          </p:cNvSpPr>
          <p:nvPr/>
        </p:nvSpPr>
        <p:spPr>
          <a:xfrm>
            <a:off x="688489" y="4235273"/>
            <a:ext cx="7756263" cy="1054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0" dirty="0">
                <a:cs typeface="Times New Roman" panose="02020603050405020304" pitchFamily="18" charset="0"/>
              </a:rPr>
              <a:t>Move1, Move2 and Move3-a at 100%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0" dirty="0">
                <a:cs typeface="Times New Roman" panose="02020603050405020304" pitchFamily="18" charset="0"/>
              </a:rPr>
              <a:t>Move 3-d,3-e is more arbitrary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0" dirty="0">
                <a:cs typeface="Times New Roman" panose="02020603050405020304" pitchFamily="18" charset="0"/>
              </a:rPr>
              <a:t>Move 3-b,3-c is rarely seen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5FF6B41-F673-40C1-B6FE-F0078B4CA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anose="020B0604030504040204" pitchFamily="34" charset="0"/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CCDC-175E-44F3-99E8-2C96A688DF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</p:spPr>
        <p:txBody>
          <a:bodyPr/>
          <a:lstStyle/>
          <a:p>
            <a:fld id="{360DA464-D1B4-444B-9DD3-373DA0E2B494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0913D8-579A-406C-9623-6839CE439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01443"/>
              </p:ext>
            </p:extLst>
          </p:nvPr>
        </p:nvGraphicFramePr>
        <p:xfrm>
          <a:off x="3243455" y="152400"/>
          <a:ext cx="5269076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399">
                  <a:extLst>
                    <a:ext uri="{9D8B030D-6E8A-4147-A177-3AD203B41FA5}">
                      <a16:colId xmlns:a16="http://schemas.microsoft.com/office/drawing/2014/main" val="3040300071"/>
                    </a:ext>
                  </a:extLst>
                </a:gridCol>
                <a:gridCol w="2667677">
                  <a:extLst>
                    <a:ext uri="{9D8B030D-6E8A-4147-A177-3AD203B41FA5}">
                      <a16:colId xmlns:a16="http://schemas.microsoft.com/office/drawing/2014/main" val="523205034"/>
                    </a:ext>
                  </a:extLst>
                </a:gridCol>
              </a:tblGrid>
              <a:tr h="2719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Sequence of Moves and/or Steps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27604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Paper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Sequence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312520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1a,1b,2 ,3a,3d,3e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3678790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1a,1b,2 ,3a,3e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1499878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1a,2 ,3a,1b,3e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7180250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1a,2 ,3a,3d,3e,1b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778685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1a,1b,2 ,3a,3e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287824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1a,2 ,3a,1b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689190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1a,1b,2 ,3a,3d,3e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78348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1a,2 ,3b,3a,3e,1b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057531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2 ,1a,3a,3b,1b,3e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4202857"/>
                  </a:ext>
                </a:extLst>
              </a:tr>
              <a:tr h="2719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1a,1b,2 ,3a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549940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8A32-2F78-4836-873E-80E75FB6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3993836"/>
            <a:ext cx="7745505" cy="151433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cs typeface="Times New Roman" panose="02020603050405020304" pitchFamily="18" charset="0"/>
              </a:rPr>
              <a:t>Move 2 followed by 3-a(8/10)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cs typeface="Times New Roman" panose="02020603050405020304" pitchFamily="18" charset="0"/>
              </a:rPr>
              <a:t>Start with Move 1-a(9/10) End with 3-e(7/10)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cs typeface="Times New Roman" panose="02020603050405020304" pitchFamily="18" charset="0"/>
              </a:rPr>
              <a:t>Move 1-b has a variety of slots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63C11665-52B1-4FDE-9059-A3C8914CF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cs typeface="Times New Roman" panose="02020603050405020304" pitchFamily="18" charset="0"/>
              </a:rPr>
              <a:t>CARS model applies well in Database Area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cs typeface="Times New Roman" panose="02020603050405020304" pitchFamily="18" charset="0"/>
              </a:rPr>
              <a:t>Common Feature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 dirty="0">
                <a:cs typeface="Times New Roman" panose="02020603050405020304" pitchFamily="18" charset="0"/>
              </a:rPr>
              <a:t>All three moves are found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 dirty="0">
                <a:cs typeface="Times New Roman" panose="02020603050405020304" pitchFamily="18" charset="0"/>
              </a:rPr>
              <a:t>Each part could be categorized as a move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cs typeface="Times New Roman" panose="02020603050405020304" pitchFamily="18" charset="0"/>
              </a:rPr>
              <a:t>Unique Feature in Database Area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 dirty="0">
                <a:cs typeface="Times New Roman" panose="02020603050405020304" pitchFamily="18" charset="0"/>
              </a:rPr>
              <a:t>Move 3-b,3-c not necessary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 dirty="0">
                <a:cs typeface="Times New Roman" panose="02020603050405020304" pitchFamily="18" charset="0"/>
              </a:rPr>
              <a:t>Move 1-b arbitrary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 dirty="0">
                <a:cs typeface="Times New Roman" panose="02020603050405020304" pitchFamily="18" charset="0"/>
              </a:rPr>
              <a:t>Move 2 followed by Move 3-a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6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673604DE-70BF-4FAB-B303-548FC6136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anose="020B0604030504040204" pitchFamily="34" charset="0"/>
              </a:rPr>
              <a:t>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DFAC8-ECF5-4A5B-A31E-0B86FBC36D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C5B1F2F-6154-477C-941F-3ACEAD5BDC3D}" type="slidenum">
              <a:rPr lang="en-US" altLang="en-US"/>
              <a:pPr/>
              <a:t>6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>
            <a:extLst>
              <a:ext uri="{FF2B5EF4-FFF2-40B4-BE49-F238E27FC236}">
                <a16:creationId xmlns:a16="http://schemas.microsoft.com/office/drawing/2014/main" id="{D79D2AE2-A864-4D8E-8C7F-5D11FBDC3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Limitation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CARS model at high level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The lack of samples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Future works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Not limited to CARS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Improve the number and variety of sample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E9F1DDE-47F9-4535-B7DB-2602F46E7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anose="020B0604030504040204" pitchFamily="34" charset="0"/>
              </a:rPr>
              <a:t>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49F7-7948-4461-A356-CC455B756C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C72E53-1710-4387-8E21-0844A74559B9}" type="slidenum">
              <a:rPr lang="en-US" altLang="en-US"/>
              <a:pPr/>
              <a:t>7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>
            <a:extLst>
              <a:ext uri="{FF2B5EF4-FFF2-40B4-BE49-F238E27FC236}">
                <a16:creationId xmlns:a16="http://schemas.microsoft.com/office/drawing/2014/main" id="{0D12D60E-55E7-416B-934F-06AD1B979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Insight of rhetorical structure in database 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Application of CARS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Sequence of moves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CARS model describes Introduction section of research articles in database area at high level. But unique feature remains.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F1D96646-59E2-402D-B756-4016550A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6FF52-0939-4ABE-AE9E-FFAD5FF912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161088"/>
            <a:ext cx="2133600" cy="365125"/>
          </a:xfrm>
        </p:spPr>
        <p:txBody>
          <a:bodyPr/>
          <a:lstStyle/>
          <a:p>
            <a:fld id="{2ACA591A-23D8-48B9-9DF7-E844B6C609BC}" type="slidenum">
              <a:rPr lang="en-US" altLang="en-US"/>
              <a:pPr/>
              <a:t>8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GW GENERAL" val="FqOAIUMl"/>
  <p:tag name="ARTICULATE_SLIDE_COUNT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120</TotalTime>
  <Words>602</Words>
  <Application>Microsoft Office PowerPoint</Application>
  <PresentationFormat>On-screen Show (4:3)</PresentationFormat>
  <Paragraphs>233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 Antiqua</vt:lpstr>
      <vt:lpstr>Calibri</vt:lpstr>
      <vt:lpstr>Consolas</vt:lpstr>
      <vt:lpstr>Tahoma</vt:lpstr>
      <vt:lpstr>Times New Roman</vt:lpstr>
      <vt:lpstr>Wingdings</vt:lpstr>
      <vt:lpstr>GW General</vt:lpstr>
      <vt:lpstr>Custom Design</vt:lpstr>
      <vt:lpstr>Rhetorical Analysis of Research Article Introductions in Database System and Technology</vt:lpstr>
      <vt:lpstr>INTRODUCTION</vt:lpstr>
      <vt:lpstr>METHODS &amp; MATERIALS </vt:lpstr>
      <vt:lpstr>RESULTS</vt:lpstr>
      <vt:lpstr>RESULTS</vt:lpstr>
      <vt:lpstr>DISCUSSION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Romanova</dc:creator>
  <cp:lastModifiedBy>misaka mikoto</cp:lastModifiedBy>
  <cp:revision>5</cp:revision>
  <dcterms:created xsi:type="dcterms:W3CDTF">2016-12-04T02:31:21Z</dcterms:created>
  <dcterms:modified xsi:type="dcterms:W3CDTF">2021-12-09T04:50:00Z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83963FC6-7729-4CD5-86AE-F1CAD2D19C9A</vt:lpwstr>
  </property>
  <property fmtid="{D5CDD505-2E9C-101B-9397-08002B2CF9AE}" pid="3" name="ArticulatePath">
    <vt:lpwstr>GW_Template_Final_Paper_Presentation</vt:lpwstr>
  </property>
</Properties>
</file>