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E36CB-6603-4BFA-863E-0C8A7957EB58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DE737-6DB7-412D-B19F-54E97DFE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07" tIns="44361" rIns="90307" bIns="44361"/>
          <a:lstStyle/>
          <a:p>
            <a:endParaRPr lang="en-US" altLang="en-US" smtClean="0"/>
          </a:p>
        </p:txBody>
      </p:sp>
      <p:sp>
        <p:nvSpPr>
          <p:cNvPr id="55299" name="Rectangle 1027"/>
          <p:cNvSpPr>
            <a:spLocks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1042898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07" tIns="44361" rIns="90307" bIns="44361"/>
          <a:lstStyle/>
          <a:p>
            <a:endParaRPr lang="en-US" altLang="en-US" smtClean="0"/>
          </a:p>
        </p:txBody>
      </p:sp>
      <p:sp>
        <p:nvSpPr>
          <p:cNvPr id="6451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1206794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871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145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307" tIns="44361" rIns="90307" bIns="44361"/>
          <a:lstStyle/>
          <a:p>
            <a:r>
              <a:rPr lang="en-US" altLang="en-US" smtClean="0"/>
              <a:t>Invalid:</a:t>
            </a:r>
          </a:p>
          <a:p>
            <a:r>
              <a:rPr lang="en-US" altLang="en-US" smtClean="0"/>
              <a:t>read =&gt; shared</a:t>
            </a:r>
          </a:p>
          <a:p>
            <a:r>
              <a:rPr lang="en-US" altLang="en-US" smtClean="0"/>
              <a:t>write =&gt; dirty</a:t>
            </a:r>
          </a:p>
          <a:p>
            <a:endParaRPr lang="en-US" altLang="en-US" smtClean="0"/>
          </a:p>
          <a:p>
            <a:r>
              <a:rPr lang="en-US" altLang="en-US" smtClean="0"/>
              <a:t>shared looks the same</a:t>
            </a:r>
          </a:p>
        </p:txBody>
      </p:sp>
      <p:sp>
        <p:nvSpPr>
          <p:cNvPr id="56323" name="Rectangle 1027"/>
          <p:cNvSpPr>
            <a:spLocks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237159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07" tIns="44361" rIns="90307" bIns="44361"/>
          <a:lstStyle/>
          <a:p>
            <a:r>
              <a:rPr lang="en-US" altLang="en-US" smtClean="0"/>
              <a:t>Invalid:</a:t>
            </a:r>
          </a:p>
          <a:p>
            <a:r>
              <a:rPr lang="en-US" altLang="en-US" smtClean="0"/>
              <a:t>read =&gt; shared</a:t>
            </a:r>
          </a:p>
          <a:p>
            <a:r>
              <a:rPr lang="en-US" altLang="en-US" smtClean="0"/>
              <a:t>write =&gt; dirty</a:t>
            </a:r>
          </a:p>
          <a:p>
            <a:endParaRPr lang="en-US" altLang="en-US" smtClean="0"/>
          </a:p>
          <a:p>
            <a:r>
              <a:rPr lang="en-US" altLang="en-US" smtClean="0"/>
              <a:t>shared looks the same</a:t>
            </a:r>
          </a:p>
        </p:txBody>
      </p:sp>
      <p:sp>
        <p:nvSpPr>
          <p:cNvPr id="5734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125453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059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182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486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873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037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07" tIns="44361" rIns="90307" bIns="44361"/>
          <a:lstStyle/>
          <a:p>
            <a:r>
              <a:rPr lang="en-US" altLang="en-US" smtClean="0"/>
              <a:t>Why write miss first?</a:t>
            </a:r>
          </a:p>
          <a:p>
            <a:r>
              <a:rPr lang="en-US" altLang="en-US" smtClean="0"/>
              <a:t>Because in general, only write a piece of block, may need to read it first so that can have a full vblock; therefore, need to get </a:t>
            </a:r>
          </a:p>
          <a:p>
            <a:r>
              <a:rPr lang="en-US" altLang="en-US" smtClean="0"/>
              <a:t>Write back is low priority event.</a:t>
            </a:r>
          </a:p>
        </p:txBody>
      </p:sp>
      <p:sp>
        <p:nvSpPr>
          <p:cNvPr id="6349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303021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5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1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9866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233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5872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981200"/>
            <a:ext cx="4673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4673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869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009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9407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1619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03062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0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6593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512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609600"/>
            <a:ext cx="2387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609600"/>
            <a:ext cx="6959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511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2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0BCB-0BD3-4AEA-9BEB-0AFE4C0401A0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7D77-F88F-43D6-9740-393FE7F1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5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609600"/>
            <a:ext cx="955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981200"/>
            <a:ext cx="955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9747496" y="6400800"/>
            <a:ext cx="186429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>
                <a:solidFill>
                  <a:srgbClr val="FC0128"/>
                </a:solidFill>
              </a:rPr>
              <a:t>CS211 - Fernandez - </a:t>
            </a:r>
            <a:fld id="{3036E75A-3580-4BF3-85AB-816B67224343}" type="slidenum">
              <a:rPr lang="en-US" altLang="en-US" sz="1000" b="1">
                <a:solidFill>
                  <a:srgbClr val="FC0128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000" i="1">
              <a:solidFill>
                <a:srgbClr val="FC01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5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hlink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Coherency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Snooping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4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457200"/>
            <a:ext cx="7162800" cy="533400"/>
          </a:xfrm>
          <a:noFill/>
        </p:spPr>
        <p:txBody>
          <a:bodyPr/>
          <a:lstStyle/>
          <a:p>
            <a:r>
              <a:rPr lang="en-US" altLang="en-US" smtClean="0"/>
              <a:t>Snoopy-Cache State Machine-II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00150"/>
            <a:ext cx="2990850" cy="8001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State machine</a:t>
            </a:r>
            <a:br>
              <a:rPr lang="en-US" altLang="en-US" sz="2000"/>
            </a:br>
            <a:r>
              <a:rPr lang="en-US" altLang="en-US" sz="2000"/>
              <a:t>for </a:t>
            </a:r>
            <a:r>
              <a:rPr lang="en-US" altLang="en-US" sz="2000" i="1" u="sng">
                <a:solidFill>
                  <a:srgbClr val="0FEFEA"/>
                </a:solidFill>
              </a:rPr>
              <a:t>bus</a:t>
            </a:r>
            <a:r>
              <a:rPr lang="en-US" altLang="en-US" sz="2000"/>
              <a:t> requests</a:t>
            </a:r>
            <a:br>
              <a:rPr lang="en-US" altLang="en-US" sz="2000"/>
            </a:br>
            <a:r>
              <a:rPr lang="en-US" altLang="en-US" sz="2000"/>
              <a:t> for each </a:t>
            </a:r>
            <a:br>
              <a:rPr lang="en-US" altLang="en-US" sz="2000"/>
            </a:br>
            <a:r>
              <a:rPr lang="en-US" altLang="en-US" sz="2000" u="sng">
                <a:solidFill>
                  <a:schemeClr val="accent2"/>
                </a:solidFill>
              </a:rPr>
              <a:t>cache block</a:t>
            </a:r>
            <a:endParaRPr lang="en-US" altLang="en-US" sz="2000" u="sng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/>
              <a:t>Appendix E? gives details of bus requests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5262564" y="1806576"/>
            <a:ext cx="849593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Invalid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8786813" y="1673226"/>
            <a:ext cx="1289050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Shared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(read/only)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5087938" y="5273676"/>
            <a:ext cx="1389062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Exclusive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(read/write)</a:t>
            </a:r>
          </a:p>
        </p:txBody>
      </p:sp>
      <p:sp>
        <p:nvSpPr>
          <p:cNvPr id="720904" name="Rectangle 8"/>
          <p:cNvSpPr>
            <a:spLocks noChangeArrowheads="1"/>
          </p:cNvSpPr>
          <p:nvPr/>
        </p:nvSpPr>
        <p:spPr bwMode="auto">
          <a:xfrm>
            <a:off x="4191000" y="4191001"/>
            <a:ext cx="1875514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Write Back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Block; (abort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memory access)</a:t>
            </a:r>
          </a:p>
        </p:txBody>
      </p:sp>
      <p:sp>
        <p:nvSpPr>
          <p:cNvPr id="720905" name="Rectangle 9"/>
          <p:cNvSpPr>
            <a:spLocks noChangeArrowheads="1"/>
          </p:cNvSpPr>
          <p:nvPr/>
        </p:nvSpPr>
        <p:spPr bwMode="auto">
          <a:xfrm>
            <a:off x="4038600" y="3581400"/>
            <a:ext cx="147797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FEFEA"/>
                </a:solidFill>
                <a:latin typeface="Arial" panose="020B0604020202020204" pitchFamily="34" charset="0"/>
              </a:rPr>
              <a:t>Write miss</a:t>
            </a: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 </a:t>
            </a:r>
            <a:b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for this block</a:t>
            </a:r>
          </a:p>
        </p:txBody>
      </p:sp>
      <p:sp>
        <p:nvSpPr>
          <p:cNvPr id="720906" name="Rectangle 10"/>
          <p:cNvSpPr>
            <a:spLocks noChangeArrowheads="1"/>
          </p:cNvSpPr>
          <p:nvPr/>
        </p:nvSpPr>
        <p:spPr bwMode="auto">
          <a:xfrm>
            <a:off x="7162800" y="4191000"/>
            <a:ext cx="147797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Read miss </a:t>
            </a:r>
            <a:b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for this block</a:t>
            </a:r>
          </a:p>
        </p:txBody>
      </p:sp>
      <p:sp>
        <p:nvSpPr>
          <p:cNvPr id="720907" name="Rectangle 11"/>
          <p:cNvSpPr>
            <a:spLocks noChangeArrowheads="1"/>
          </p:cNvSpPr>
          <p:nvPr/>
        </p:nvSpPr>
        <p:spPr bwMode="auto">
          <a:xfrm>
            <a:off x="7015163" y="1425575"/>
            <a:ext cx="147797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FEFEA"/>
                </a:solidFill>
                <a:latin typeface="Arial" panose="020B0604020202020204" pitchFamily="34" charset="0"/>
              </a:rPr>
              <a:t>Write miss</a:t>
            </a: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 </a:t>
            </a:r>
            <a:b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for this block</a:t>
            </a:r>
          </a:p>
        </p:txBody>
      </p: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5022850" y="1308101"/>
            <a:ext cx="1498600" cy="1438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876" name="Oval 13"/>
          <p:cNvSpPr>
            <a:spLocks noChangeArrowheads="1"/>
          </p:cNvSpPr>
          <p:nvPr/>
        </p:nvSpPr>
        <p:spPr bwMode="auto">
          <a:xfrm>
            <a:off x="8642350" y="1308101"/>
            <a:ext cx="1498600" cy="1438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877" name="Oval 14"/>
          <p:cNvSpPr>
            <a:spLocks noChangeArrowheads="1"/>
          </p:cNvSpPr>
          <p:nvPr/>
        </p:nvSpPr>
        <p:spPr bwMode="auto">
          <a:xfrm>
            <a:off x="5022850" y="5027614"/>
            <a:ext cx="1498600" cy="1438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0911" name="Line 15"/>
          <p:cNvSpPr>
            <a:spLocks noChangeShapeType="1"/>
          </p:cNvSpPr>
          <p:nvPr/>
        </p:nvSpPr>
        <p:spPr bwMode="auto">
          <a:xfrm>
            <a:off x="6534150" y="2108200"/>
            <a:ext cx="2135188" cy="0"/>
          </a:xfrm>
          <a:prstGeom prst="line">
            <a:avLst/>
          </a:prstGeom>
          <a:noFill/>
          <a:ln w="2540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20912" name="Line 16"/>
          <p:cNvSpPr>
            <a:spLocks noChangeShapeType="1"/>
          </p:cNvSpPr>
          <p:nvPr/>
        </p:nvSpPr>
        <p:spPr bwMode="auto">
          <a:xfrm>
            <a:off x="5741988" y="2738439"/>
            <a:ext cx="0" cy="2255837"/>
          </a:xfrm>
          <a:prstGeom prst="line">
            <a:avLst/>
          </a:prstGeom>
          <a:noFill/>
          <a:ln w="2540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20913" name="Line 17"/>
          <p:cNvSpPr>
            <a:spLocks noChangeShapeType="1"/>
          </p:cNvSpPr>
          <p:nvPr/>
        </p:nvSpPr>
        <p:spPr bwMode="auto">
          <a:xfrm flipV="1">
            <a:off x="6270625" y="2554288"/>
            <a:ext cx="2541588" cy="26035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20914" name="Rectangle 18"/>
          <p:cNvSpPr>
            <a:spLocks noChangeArrowheads="1"/>
          </p:cNvSpPr>
          <p:nvPr/>
        </p:nvSpPr>
        <p:spPr bwMode="auto">
          <a:xfrm>
            <a:off x="7239000" y="4724401"/>
            <a:ext cx="19177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Write Back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Block; (abort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memory access)</a:t>
            </a:r>
          </a:p>
        </p:txBody>
      </p:sp>
    </p:spTree>
    <p:extLst>
      <p:ext uri="{BB962C8B-B14F-4D97-AF65-F5344CB8AC3E}">
        <p14:creationId xmlns:p14="http://schemas.microsoft.com/office/powerpoint/2010/main" val="11665617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4" grpId="0" autoUpdateAnimBg="0"/>
      <p:bldP spid="720905" grpId="0" animBg="1" autoUpdateAnimBg="0"/>
      <p:bldP spid="720906" grpId="0" animBg="1" autoUpdateAnimBg="0"/>
      <p:bldP spid="720907" grpId="0" animBg="1" autoUpdateAnimBg="0"/>
      <p:bldP spid="720911" grpId="0" animBg="1"/>
      <p:bldP spid="720912" grpId="0" animBg="1"/>
      <p:bldP spid="720913" grpId="0" animBg="1"/>
      <p:bldP spid="7209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ChangeArrowheads="1"/>
          </p:cNvSpPr>
          <p:nvPr/>
        </p:nvSpPr>
        <p:spPr bwMode="auto">
          <a:xfrm>
            <a:off x="6306957" y="2133600"/>
            <a:ext cx="1824219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Place read miss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on bus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457200"/>
            <a:ext cx="7162800" cy="533400"/>
          </a:xfrm>
          <a:noFill/>
        </p:spPr>
        <p:txBody>
          <a:bodyPr/>
          <a:lstStyle/>
          <a:p>
            <a:r>
              <a:rPr lang="en-US" altLang="en-US" smtClean="0"/>
              <a:t>Snoopy-Cache State Machine-III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85850"/>
            <a:ext cx="3619500" cy="97155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State machine</a:t>
            </a:r>
            <a:br>
              <a:rPr lang="en-US" altLang="en-US" sz="2000"/>
            </a:br>
            <a:r>
              <a:rPr lang="en-US" altLang="en-US" sz="2000"/>
              <a:t>for </a:t>
            </a:r>
            <a:r>
              <a:rPr lang="en-US" altLang="en-US" sz="2000" i="1" u="sng">
                <a:solidFill>
                  <a:schemeClr val="hlink"/>
                </a:solidFill>
              </a:rPr>
              <a:t>CPU</a:t>
            </a:r>
            <a:r>
              <a:rPr lang="en-US" altLang="en-US" sz="2000"/>
              <a:t> requests</a:t>
            </a:r>
            <a:br>
              <a:rPr lang="en-US" altLang="en-US" sz="2000"/>
            </a:br>
            <a:r>
              <a:rPr lang="en-US" altLang="en-US" sz="2000"/>
              <a:t>for each </a:t>
            </a:r>
            <a:br>
              <a:rPr lang="en-US" altLang="en-US" sz="2000"/>
            </a:br>
            <a:r>
              <a:rPr lang="en-US" altLang="en-US" sz="2000" u="sng">
                <a:solidFill>
                  <a:srgbClr val="990099"/>
                </a:solidFill>
              </a:rPr>
              <a:t>cache block </a:t>
            </a:r>
            <a:r>
              <a:rPr lang="en-US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br>
              <a:rPr lang="en-US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/>
              <a:t>for </a:t>
            </a:r>
            <a:r>
              <a:rPr lang="en-US" altLang="en-US" sz="2000" i="1" u="sng">
                <a:solidFill>
                  <a:srgbClr val="0FEFEA"/>
                </a:solidFill>
              </a:rPr>
              <a:t>bus</a:t>
            </a:r>
            <a:r>
              <a:rPr lang="en-US" altLang="en-US" sz="2000"/>
              <a:t> requests</a:t>
            </a:r>
            <a:br>
              <a:rPr lang="en-US" altLang="en-US" sz="2000"/>
            </a:br>
            <a:r>
              <a:rPr lang="en-US" altLang="en-US" sz="2000"/>
              <a:t> for each </a:t>
            </a:r>
            <a:br>
              <a:rPr lang="en-US" altLang="en-US" sz="2000"/>
            </a:br>
            <a:r>
              <a:rPr lang="en-US" altLang="en-US" sz="2000" u="sng">
                <a:solidFill>
                  <a:schemeClr val="accent2"/>
                </a:solidFill>
              </a:rPr>
              <a:t>cache block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324350" y="1047750"/>
            <a:ext cx="6350" cy="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5033964" y="1863726"/>
            <a:ext cx="849593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Invalid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8272463" y="1692276"/>
            <a:ext cx="1289050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Shared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(read/only)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4800601" y="5105401"/>
            <a:ext cx="1389063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Exclusive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(read/write)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6324601" y="1828801"/>
            <a:ext cx="1298433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CPU Read</a:t>
            </a:r>
            <a:endParaRPr lang="en-US" altLang="en-US" b="1">
              <a:solidFill>
                <a:srgbClr val="00AE00"/>
              </a:solidFill>
              <a:latin typeface="Arial" panose="020B0604020202020204" pitchFamily="34" charset="0"/>
            </a:endParaRP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5791201" y="2438400"/>
            <a:ext cx="1298575" cy="36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CPU Write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8615363" y="911226"/>
            <a:ext cx="1644682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CPU Read hit</a:t>
            </a:r>
            <a:endParaRPr lang="en-US" altLang="en-US" b="1">
              <a:solidFill>
                <a:srgbClr val="00AE00"/>
              </a:solidFill>
              <a:latin typeface="Arial" panose="020B0604020202020204" pitchFamily="34" charset="0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486400" y="2667000"/>
            <a:ext cx="1516442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Place Write </a:t>
            </a:r>
            <a:b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Miss on bus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638801" y="3276600"/>
            <a:ext cx="192087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CPU read miss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Write back block,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Place read miss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on bus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7239001" y="4038601"/>
            <a:ext cx="2822575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CPU Write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Place Write Miss on Bus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8482013" y="3330576"/>
            <a:ext cx="1888338" cy="920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CPU Read miss</a:t>
            </a:r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Place read miss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on bus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6767513" y="5673726"/>
            <a:ext cx="2798844" cy="920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CPU Write Miss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Write back cache block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Place write miss on bus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3224213" y="5654675"/>
            <a:ext cx="1619034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CPU read hit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CPU write hit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157413" y="4633913"/>
            <a:ext cx="2031006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Cache Block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37907" name="Oval 20"/>
          <p:cNvSpPr>
            <a:spLocks noChangeArrowheads="1"/>
          </p:cNvSpPr>
          <p:nvPr/>
        </p:nvSpPr>
        <p:spPr bwMode="auto">
          <a:xfrm>
            <a:off x="4794250" y="1365250"/>
            <a:ext cx="1403350" cy="134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908" name="Oval 21"/>
          <p:cNvSpPr>
            <a:spLocks noChangeArrowheads="1"/>
          </p:cNvSpPr>
          <p:nvPr/>
        </p:nvSpPr>
        <p:spPr bwMode="auto">
          <a:xfrm>
            <a:off x="8185150" y="1365250"/>
            <a:ext cx="1403350" cy="134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909" name="Oval 22"/>
          <p:cNvSpPr>
            <a:spLocks noChangeArrowheads="1"/>
          </p:cNvSpPr>
          <p:nvPr/>
        </p:nvSpPr>
        <p:spPr bwMode="auto">
          <a:xfrm>
            <a:off x="4794250" y="4851400"/>
            <a:ext cx="1403350" cy="134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910" name="Line 23"/>
          <p:cNvSpPr>
            <a:spLocks noChangeShapeType="1"/>
          </p:cNvSpPr>
          <p:nvPr/>
        </p:nvSpPr>
        <p:spPr bwMode="auto">
          <a:xfrm>
            <a:off x="6210300" y="2114550"/>
            <a:ext cx="2000250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911" name="Line 24"/>
          <p:cNvSpPr>
            <a:spLocks noChangeShapeType="1"/>
          </p:cNvSpPr>
          <p:nvPr/>
        </p:nvSpPr>
        <p:spPr bwMode="auto">
          <a:xfrm>
            <a:off x="5467350" y="2705100"/>
            <a:ext cx="0" cy="2114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912" name="Line 25"/>
          <p:cNvSpPr>
            <a:spLocks noChangeShapeType="1"/>
          </p:cNvSpPr>
          <p:nvPr/>
        </p:nvSpPr>
        <p:spPr bwMode="auto">
          <a:xfrm flipV="1">
            <a:off x="5962650" y="2533650"/>
            <a:ext cx="2381250" cy="243840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913" name="Line 26"/>
          <p:cNvSpPr>
            <a:spLocks noChangeShapeType="1"/>
          </p:cNvSpPr>
          <p:nvPr/>
        </p:nvSpPr>
        <p:spPr bwMode="auto">
          <a:xfrm flipV="1">
            <a:off x="6096000" y="2667000"/>
            <a:ext cx="2495550" cy="25336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914" name="Freeform 27"/>
          <p:cNvSpPr>
            <a:spLocks/>
          </p:cNvSpPr>
          <p:nvPr/>
        </p:nvSpPr>
        <p:spPr bwMode="auto">
          <a:xfrm>
            <a:off x="6038850" y="5676900"/>
            <a:ext cx="782638" cy="820738"/>
          </a:xfrm>
          <a:custGeom>
            <a:avLst/>
            <a:gdLst>
              <a:gd name="T0" fmla="*/ 171450 w 493"/>
              <a:gd name="T1" fmla="*/ 19050 h 517"/>
              <a:gd name="T2" fmla="*/ 209550 w 493"/>
              <a:gd name="T3" fmla="*/ 0 h 517"/>
              <a:gd name="T4" fmla="*/ 247650 w 493"/>
              <a:gd name="T5" fmla="*/ 0 h 517"/>
              <a:gd name="T6" fmla="*/ 285750 w 493"/>
              <a:gd name="T7" fmla="*/ 0 h 517"/>
              <a:gd name="T8" fmla="*/ 323850 w 493"/>
              <a:gd name="T9" fmla="*/ 0 h 517"/>
              <a:gd name="T10" fmla="*/ 361950 w 493"/>
              <a:gd name="T11" fmla="*/ 0 h 517"/>
              <a:gd name="T12" fmla="*/ 400050 w 493"/>
              <a:gd name="T13" fmla="*/ 0 h 517"/>
              <a:gd name="T14" fmla="*/ 438150 w 493"/>
              <a:gd name="T15" fmla="*/ 0 h 517"/>
              <a:gd name="T16" fmla="*/ 476250 w 493"/>
              <a:gd name="T17" fmla="*/ 19050 h 517"/>
              <a:gd name="T18" fmla="*/ 514350 w 493"/>
              <a:gd name="T19" fmla="*/ 19050 h 517"/>
              <a:gd name="T20" fmla="*/ 552450 w 493"/>
              <a:gd name="T21" fmla="*/ 38100 h 517"/>
              <a:gd name="T22" fmla="*/ 590550 w 493"/>
              <a:gd name="T23" fmla="*/ 57150 h 517"/>
              <a:gd name="T24" fmla="*/ 628650 w 493"/>
              <a:gd name="T25" fmla="*/ 76200 h 517"/>
              <a:gd name="T26" fmla="*/ 647700 w 493"/>
              <a:gd name="T27" fmla="*/ 114300 h 517"/>
              <a:gd name="T28" fmla="*/ 666750 w 493"/>
              <a:gd name="T29" fmla="*/ 152400 h 517"/>
              <a:gd name="T30" fmla="*/ 704850 w 493"/>
              <a:gd name="T31" fmla="*/ 171450 h 517"/>
              <a:gd name="T32" fmla="*/ 704850 w 493"/>
              <a:gd name="T33" fmla="*/ 209550 h 517"/>
              <a:gd name="T34" fmla="*/ 704850 w 493"/>
              <a:gd name="T35" fmla="*/ 247650 h 517"/>
              <a:gd name="T36" fmla="*/ 723900 w 493"/>
              <a:gd name="T37" fmla="*/ 285750 h 517"/>
              <a:gd name="T38" fmla="*/ 742950 w 493"/>
              <a:gd name="T39" fmla="*/ 323850 h 517"/>
              <a:gd name="T40" fmla="*/ 742950 w 493"/>
              <a:gd name="T41" fmla="*/ 361950 h 517"/>
              <a:gd name="T42" fmla="*/ 762000 w 493"/>
              <a:gd name="T43" fmla="*/ 400050 h 517"/>
              <a:gd name="T44" fmla="*/ 781050 w 493"/>
              <a:gd name="T45" fmla="*/ 438150 h 517"/>
              <a:gd name="T46" fmla="*/ 781050 w 493"/>
              <a:gd name="T47" fmla="*/ 476250 h 517"/>
              <a:gd name="T48" fmla="*/ 781050 w 493"/>
              <a:gd name="T49" fmla="*/ 514350 h 517"/>
              <a:gd name="T50" fmla="*/ 762000 w 493"/>
              <a:gd name="T51" fmla="*/ 552450 h 517"/>
              <a:gd name="T52" fmla="*/ 723900 w 493"/>
              <a:gd name="T53" fmla="*/ 571500 h 517"/>
              <a:gd name="T54" fmla="*/ 704850 w 493"/>
              <a:gd name="T55" fmla="*/ 609600 h 517"/>
              <a:gd name="T56" fmla="*/ 685800 w 493"/>
              <a:gd name="T57" fmla="*/ 647700 h 517"/>
              <a:gd name="T58" fmla="*/ 666750 w 493"/>
              <a:gd name="T59" fmla="*/ 685800 h 517"/>
              <a:gd name="T60" fmla="*/ 628650 w 493"/>
              <a:gd name="T61" fmla="*/ 704850 h 517"/>
              <a:gd name="T62" fmla="*/ 609600 w 493"/>
              <a:gd name="T63" fmla="*/ 742950 h 517"/>
              <a:gd name="T64" fmla="*/ 571500 w 493"/>
              <a:gd name="T65" fmla="*/ 762000 h 517"/>
              <a:gd name="T66" fmla="*/ 533400 w 493"/>
              <a:gd name="T67" fmla="*/ 781050 h 517"/>
              <a:gd name="T68" fmla="*/ 495300 w 493"/>
              <a:gd name="T69" fmla="*/ 800100 h 517"/>
              <a:gd name="T70" fmla="*/ 457200 w 493"/>
              <a:gd name="T71" fmla="*/ 800100 h 517"/>
              <a:gd name="T72" fmla="*/ 419100 w 493"/>
              <a:gd name="T73" fmla="*/ 819150 h 517"/>
              <a:gd name="T74" fmla="*/ 381000 w 493"/>
              <a:gd name="T75" fmla="*/ 800100 h 517"/>
              <a:gd name="T76" fmla="*/ 342900 w 493"/>
              <a:gd name="T77" fmla="*/ 800100 h 517"/>
              <a:gd name="T78" fmla="*/ 304800 w 493"/>
              <a:gd name="T79" fmla="*/ 781050 h 517"/>
              <a:gd name="T80" fmla="*/ 266700 w 493"/>
              <a:gd name="T81" fmla="*/ 781050 h 517"/>
              <a:gd name="T82" fmla="*/ 209550 w 493"/>
              <a:gd name="T83" fmla="*/ 762000 h 517"/>
              <a:gd name="T84" fmla="*/ 171450 w 493"/>
              <a:gd name="T85" fmla="*/ 742950 h 517"/>
              <a:gd name="T86" fmla="*/ 133350 w 493"/>
              <a:gd name="T87" fmla="*/ 723900 h 517"/>
              <a:gd name="T88" fmla="*/ 114300 w 493"/>
              <a:gd name="T89" fmla="*/ 685800 h 517"/>
              <a:gd name="T90" fmla="*/ 95250 w 493"/>
              <a:gd name="T91" fmla="*/ 647700 h 517"/>
              <a:gd name="T92" fmla="*/ 76200 w 493"/>
              <a:gd name="T93" fmla="*/ 609600 h 517"/>
              <a:gd name="T94" fmla="*/ 76200 w 493"/>
              <a:gd name="T95" fmla="*/ 571500 h 517"/>
              <a:gd name="T96" fmla="*/ 57150 w 493"/>
              <a:gd name="T97" fmla="*/ 533400 h 517"/>
              <a:gd name="T98" fmla="*/ 57150 w 493"/>
              <a:gd name="T99" fmla="*/ 495300 h 517"/>
              <a:gd name="T100" fmla="*/ 19050 w 493"/>
              <a:gd name="T101" fmla="*/ 476250 h 517"/>
              <a:gd name="T102" fmla="*/ 0 w 493"/>
              <a:gd name="T103" fmla="*/ 438150 h 517"/>
              <a:gd name="T104" fmla="*/ 0 w 493"/>
              <a:gd name="T105" fmla="*/ 400050 h 517"/>
              <a:gd name="T106" fmla="*/ 0 w 493"/>
              <a:gd name="T107" fmla="*/ 361950 h 517"/>
              <a:gd name="T108" fmla="*/ 0 w 493"/>
              <a:gd name="T109" fmla="*/ 342900 h 5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93" h="517">
                <a:moveTo>
                  <a:pt x="108" y="12"/>
                </a:moveTo>
                <a:lnTo>
                  <a:pt x="132" y="0"/>
                </a:lnTo>
                <a:lnTo>
                  <a:pt x="156" y="0"/>
                </a:lnTo>
                <a:lnTo>
                  <a:pt x="180" y="0"/>
                </a:lnTo>
                <a:lnTo>
                  <a:pt x="204" y="0"/>
                </a:lnTo>
                <a:lnTo>
                  <a:pt x="228" y="0"/>
                </a:lnTo>
                <a:lnTo>
                  <a:pt x="252" y="0"/>
                </a:lnTo>
                <a:lnTo>
                  <a:pt x="276" y="0"/>
                </a:lnTo>
                <a:lnTo>
                  <a:pt x="300" y="12"/>
                </a:lnTo>
                <a:lnTo>
                  <a:pt x="324" y="12"/>
                </a:lnTo>
                <a:lnTo>
                  <a:pt x="348" y="24"/>
                </a:lnTo>
                <a:lnTo>
                  <a:pt x="372" y="36"/>
                </a:lnTo>
                <a:lnTo>
                  <a:pt x="396" y="48"/>
                </a:lnTo>
                <a:lnTo>
                  <a:pt x="408" y="72"/>
                </a:lnTo>
                <a:lnTo>
                  <a:pt x="420" y="96"/>
                </a:lnTo>
                <a:lnTo>
                  <a:pt x="444" y="108"/>
                </a:lnTo>
                <a:lnTo>
                  <a:pt x="444" y="132"/>
                </a:lnTo>
                <a:lnTo>
                  <a:pt x="444" y="156"/>
                </a:lnTo>
                <a:lnTo>
                  <a:pt x="456" y="180"/>
                </a:lnTo>
                <a:lnTo>
                  <a:pt x="468" y="204"/>
                </a:lnTo>
                <a:lnTo>
                  <a:pt x="468" y="228"/>
                </a:lnTo>
                <a:lnTo>
                  <a:pt x="480" y="252"/>
                </a:lnTo>
                <a:lnTo>
                  <a:pt x="492" y="276"/>
                </a:lnTo>
                <a:lnTo>
                  <a:pt x="492" y="300"/>
                </a:lnTo>
                <a:lnTo>
                  <a:pt x="492" y="324"/>
                </a:lnTo>
                <a:lnTo>
                  <a:pt x="480" y="348"/>
                </a:lnTo>
                <a:lnTo>
                  <a:pt x="456" y="360"/>
                </a:lnTo>
                <a:lnTo>
                  <a:pt x="444" y="384"/>
                </a:lnTo>
                <a:lnTo>
                  <a:pt x="432" y="408"/>
                </a:lnTo>
                <a:lnTo>
                  <a:pt x="420" y="432"/>
                </a:lnTo>
                <a:lnTo>
                  <a:pt x="396" y="444"/>
                </a:lnTo>
                <a:lnTo>
                  <a:pt x="384" y="468"/>
                </a:lnTo>
                <a:lnTo>
                  <a:pt x="360" y="480"/>
                </a:lnTo>
                <a:lnTo>
                  <a:pt x="336" y="492"/>
                </a:lnTo>
                <a:lnTo>
                  <a:pt x="312" y="504"/>
                </a:lnTo>
                <a:lnTo>
                  <a:pt x="288" y="504"/>
                </a:lnTo>
                <a:lnTo>
                  <a:pt x="264" y="516"/>
                </a:lnTo>
                <a:lnTo>
                  <a:pt x="240" y="504"/>
                </a:lnTo>
                <a:lnTo>
                  <a:pt x="216" y="504"/>
                </a:lnTo>
                <a:lnTo>
                  <a:pt x="192" y="492"/>
                </a:lnTo>
                <a:lnTo>
                  <a:pt x="168" y="492"/>
                </a:lnTo>
                <a:lnTo>
                  <a:pt x="132" y="480"/>
                </a:lnTo>
                <a:lnTo>
                  <a:pt x="108" y="468"/>
                </a:lnTo>
                <a:lnTo>
                  <a:pt x="84" y="456"/>
                </a:lnTo>
                <a:lnTo>
                  <a:pt x="72" y="432"/>
                </a:lnTo>
                <a:lnTo>
                  <a:pt x="60" y="408"/>
                </a:lnTo>
                <a:lnTo>
                  <a:pt x="48" y="384"/>
                </a:lnTo>
                <a:lnTo>
                  <a:pt x="48" y="360"/>
                </a:lnTo>
                <a:lnTo>
                  <a:pt x="36" y="336"/>
                </a:lnTo>
                <a:lnTo>
                  <a:pt x="36" y="312"/>
                </a:lnTo>
                <a:lnTo>
                  <a:pt x="12" y="300"/>
                </a:lnTo>
                <a:lnTo>
                  <a:pt x="0" y="276"/>
                </a:lnTo>
                <a:lnTo>
                  <a:pt x="0" y="252"/>
                </a:lnTo>
                <a:lnTo>
                  <a:pt x="0" y="228"/>
                </a:lnTo>
                <a:lnTo>
                  <a:pt x="0" y="216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915" name="Freeform 28"/>
          <p:cNvSpPr>
            <a:spLocks/>
          </p:cNvSpPr>
          <p:nvPr/>
        </p:nvSpPr>
        <p:spPr bwMode="auto">
          <a:xfrm>
            <a:off x="9144000" y="2419350"/>
            <a:ext cx="782638" cy="820738"/>
          </a:xfrm>
          <a:custGeom>
            <a:avLst/>
            <a:gdLst>
              <a:gd name="T0" fmla="*/ 171450 w 493"/>
              <a:gd name="T1" fmla="*/ 19050 h 517"/>
              <a:gd name="T2" fmla="*/ 209550 w 493"/>
              <a:gd name="T3" fmla="*/ 0 h 517"/>
              <a:gd name="T4" fmla="*/ 247650 w 493"/>
              <a:gd name="T5" fmla="*/ 0 h 517"/>
              <a:gd name="T6" fmla="*/ 285750 w 493"/>
              <a:gd name="T7" fmla="*/ 0 h 517"/>
              <a:gd name="T8" fmla="*/ 323850 w 493"/>
              <a:gd name="T9" fmla="*/ 0 h 517"/>
              <a:gd name="T10" fmla="*/ 361950 w 493"/>
              <a:gd name="T11" fmla="*/ 0 h 517"/>
              <a:gd name="T12" fmla="*/ 400050 w 493"/>
              <a:gd name="T13" fmla="*/ 0 h 517"/>
              <a:gd name="T14" fmla="*/ 438150 w 493"/>
              <a:gd name="T15" fmla="*/ 0 h 517"/>
              <a:gd name="T16" fmla="*/ 476250 w 493"/>
              <a:gd name="T17" fmla="*/ 19050 h 517"/>
              <a:gd name="T18" fmla="*/ 514350 w 493"/>
              <a:gd name="T19" fmla="*/ 19050 h 517"/>
              <a:gd name="T20" fmla="*/ 552450 w 493"/>
              <a:gd name="T21" fmla="*/ 38100 h 517"/>
              <a:gd name="T22" fmla="*/ 590550 w 493"/>
              <a:gd name="T23" fmla="*/ 57150 h 517"/>
              <a:gd name="T24" fmla="*/ 628650 w 493"/>
              <a:gd name="T25" fmla="*/ 76200 h 517"/>
              <a:gd name="T26" fmla="*/ 647700 w 493"/>
              <a:gd name="T27" fmla="*/ 114300 h 517"/>
              <a:gd name="T28" fmla="*/ 666750 w 493"/>
              <a:gd name="T29" fmla="*/ 152400 h 517"/>
              <a:gd name="T30" fmla="*/ 704850 w 493"/>
              <a:gd name="T31" fmla="*/ 171450 h 517"/>
              <a:gd name="T32" fmla="*/ 704850 w 493"/>
              <a:gd name="T33" fmla="*/ 209550 h 517"/>
              <a:gd name="T34" fmla="*/ 704850 w 493"/>
              <a:gd name="T35" fmla="*/ 247650 h 517"/>
              <a:gd name="T36" fmla="*/ 723900 w 493"/>
              <a:gd name="T37" fmla="*/ 285750 h 517"/>
              <a:gd name="T38" fmla="*/ 742950 w 493"/>
              <a:gd name="T39" fmla="*/ 323850 h 517"/>
              <a:gd name="T40" fmla="*/ 742950 w 493"/>
              <a:gd name="T41" fmla="*/ 361950 h 517"/>
              <a:gd name="T42" fmla="*/ 762000 w 493"/>
              <a:gd name="T43" fmla="*/ 400050 h 517"/>
              <a:gd name="T44" fmla="*/ 781050 w 493"/>
              <a:gd name="T45" fmla="*/ 438150 h 517"/>
              <a:gd name="T46" fmla="*/ 781050 w 493"/>
              <a:gd name="T47" fmla="*/ 476250 h 517"/>
              <a:gd name="T48" fmla="*/ 781050 w 493"/>
              <a:gd name="T49" fmla="*/ 514350 h 517"/>
              <a:gd name="T50" fmla="*/ 762000 w 493"/>
              <a:gd name="T51" fmla="*/ 552450 h 517"/>
              <a:gd name="T52" fmla="*/ 723900 w 493"/>
              <a:gd name="T53" fmla="*/ 571500 h 517"/>
              <a:gd name="T54" fmla="*/ 704850 w 493"/>
              <a:gd name="T55" fmla="*/ 609600 h 517"/>
              <a:gd name="T56" fmla="*/ 685800 w 493"/>
              <a:gd name="T57" fmla="*/ 647700 h 517"/>
              <a:gd name="T58" fmla="*/ 666750 w 493"/>
              <a:gd name="T59" fmla="*/ 685800 h 517"/>
              <a:gd name="T60" fmla="*/ 628650 w 493"/>
              <a:gd name="T61" fmla="*/ 704850 h 517"/>
              <a:gd name="T62" fmla="*/ 609600 w 493"/>
              <a:gd name="T63" fmla="*/ 742950 h 517"/>
              <a:gd name="T64" fmla="*/ 571500 w 493"/>
              <a:gd name="T65" fmla="*/ 762000 h 517"/>
              <a:gd name="T66" fmla="*/ 533400 w 493"/>
              <a:gd name="T67" fmla="*/ 781050 h 517"/>
              <a:gd name="T68" fmla="*/ 495300 w 493"/>
              <a:gd name="T69" fmla="*/ 800100 h 517"/>
              <a:gd name="T70" fmla="*/ 457200 w 493"/>
              <a:gd name="T71" fmla="*/ 800100 h 517"/>
              <a:gd name="T72" fmla="*/ 419100 w 493"/>
              <a:gd name="T73" fmla="*/ 819150 h 517"/>
              <a:gd name="T74" fmla="*/ 381000 w 493"/>
              <a:gd name="T75" fmla="*/ 800100 h 517"/>
              <a:gd name="T76" fmla="*/ 342900 w 493"/>
              <a:gd name="T77" fmla="*/ 800100 h 517"/>
              <a:gd name="T78" fmla="*/ 304800 w 493"/>
              <a:gd name="T79" fmla="*/ 781050 h 517"/>
              <a:gd name="T80" fmla="*/ 266700 w 493"/>
              <a:gd name="T81" fmla="*/ 781050 h 517"/>
              <a:gd name="T82" fmla="*/ 209550 w 493"/>
              <a:gd name="T83" fmla="*/ 762000 h 517"/>
              <a:gd name="T84" fmla="*/ 171450 w 493"/>
              <a:gd name="T85" fmla="*/ 742950 h 517"/>
              <a:gd name="T86" fmla="*/ 133350 w 493"/>
              <a:gd name="T87" fmla="*/ 723900 h 517"/>
              <a:gd name="T88" fmla="*/ 114300 w 493"/>
              <a:gd name="T89" fmla="*/ 685800 h 517"/>
              <a:gd name="T90" fmla="*/ 95250 w 493"/>
              <a:gd name="T91" fmla="*/ 647700 h 517"/>
              <a:gd name="T92" fmla="*/ 76200 w 493"/>
              <a:gd name="T93" fmla="*/ 609600 h 517"/>
              <a:gd name="T94" fmla="*/ 76200 w 493"/>
              <a:gd name="T95" fmla="*/ 571500 h 517"/>
              <a:gd name="T96" fmla="*/ 57150 w 493"/>
              <a:gd name="T97" fmla="*/ 533400 h 517"/>
              <a:gd name="T98" fmla="*/ 57150 w 493"/>
              <a:gd name="T99" fmla="*/ 495300 h 517"/>
              <a:gd name="T100" fmla="*/ 19050 w 493"/>
              <a:gd name="T101" fmla="*/ 476250 h 517"/>
              <a:gd name="T102" fmla="*/ 0 w 493"/>
              <a:gd name="T103" fmla="*/ 438150 h 517"/>
              <a:gd name="T104" fmla="*/ 0 w 493"/>
              <a:gd name="T105" fmla="*/ 400050 h 517"/>
              <a:gd name="T106" fmla="*/ 0 w 493"/>
              <a:gd name="T107" fmla="*/ 361950 h 517"/>
              <a:gd name="T108" fmla="*/ 0 w 493"/>
              <a:gd name="T109" fmla="*/ 342900 h 5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93" h="517">
                <a:moveTo>
                  <a:pt x="108" y="12"/>
                </a:moveTo>
                <a:lnTo>
                  <a:pt x="132" y="0"/>
                </a:lnTo>
                <a:lnTo>
                  <a:pt x="156" y="0"/>
                </a:lnTo>
                <a:lnTo>
                  <a:pt x="180" y="0"/>
                </a:lnTo>
                <a:lnTo>
                  <a:pt x="204" y="0"/>
                </a:lnTo>
                <a:lnTo>
                  <a:pt x="228" y="0"/>
                </a:lnTo>
                <a:lnTo>
                  <a:pt x="252" y="0"/>
                </a:lnTo>
                <a:lnTo>
                  <a:pt x="276" y="0"/>
                </a:lnTo>
                <a:lnTo>
                  <a:pt x="300" y="12"/>
                </a:lnTo>
                <a:lnTo>
                  <a:pt x="324" y="12"/>
                </a:lnTo>
                <a:lnTo>
                  <a:pt x="348" y="24"/>
                </a:lnTo>
                <a:lnTo>
                  <a:pt x="372" y="36"/>
                </a:lnTo>
                <a:lnTo>
                  <a:pt x="396" y="48"/>
                </a:lnTo>
                <a:lnTo>
                  <a:pt x="408" y="72"/>
                </a:lnTo>
                <a:lnTo>
                  <a:pt x="420" y="96"/>
                </a:lnTo>
                <a:lnTo>
                  <a:pt x="444" y="108"/>
                </a:lnTo>
                <a:lnTo>
                  <a:pt x="444" y="132"/>
                </a:lnTo>
                <a:lnTo>
                  <a:pt x="444" y="156"/>
                </a:lnTo>
                <a:lnTo>
                  <a:pt x="456" y="180"/>
                </a:lnTo>
                <a:lnTo>
                  <a:pt x="468" y="204"/>
                </a:lnTo>
                <a:lnTo>
                  <a:pt x="468" y="228"/>
                </a:lnTo>
                <a:lnTo>
                  <a:pt x="480" y="252"/>
                </a:lnTo>
                <a:lnTo>
                  <a:pt x="492" y="276"/>
                </a:lnTo>
                <a:lnTo>
                  <a:pt x="492" y="300"/>
                </a:lnTo>
                <a:lnTo>
                  <a:pt x="492" y="324"/>
                </a:lnTo>
                <a:lnTo>
                  <a:pt x="480" y="348"/>
                </a:lnTo>
                <a:lnTo>
                  <a:pt x="456" y="360"/>
                </a:lnTo>
                <a:lnTo>
                  <a:pt x="444" y="384"/>
                </a:lnTo>
                <a:lnTo>
                  <a:pt x="432" y="408"/>
                </a:lnTo>
                <a:lnTo>
                  <a:pt x="420" y="432"/>
                </a:lnTo>
                <a:lnTo>
                  <a:pt x="396" y="444"/>
                </a:lnTo>
                <a:lnTo>
                  <a:pt x="384" y="468"/>
                </a:lnTo>
                <a:lnTo>
                  <a:pt x="360" y="480"/>
                </a:lnTo>
                <a:lnTo>
                  <a:pt x="336" y="492"/>
                </a:lnTo>
                <a:lnTo>
                  <a:pt x="312" y="504"/>
                </a:lnTo>
                <a:lnTo>
                  <a:pt x="288" y="504"/>
                </a:lnTo>
                <a:lnTo>
                  <a:pt x="264" y="516"/>
                </a:lnTo>
                <a:lnTo>
                  <a:pt x="240" y="504"/>
                </a:lnTo>
                <a:lnTo>
                  <a:pt x="216" y="504"/>
                </a:lnTo>
                <a:lnTo>
                  <a:pt x="192" y="492"/>
                </a:lnTo>
                <a:lnTo>
                  <a:pt x="168" y="492"/>
                </a:lnTo>
                <a:lnTo>
                  <a:pt x="132" y="480"/>
                </a:lnTo>
                <a:lnTo>
                  <a:pt x="108" y="468"/>
                </a:lnTo>
                <a:lnTo>
                  <a:pt x="84" y="456"/>
                </a:lnTo>
                <a:lnTo>
                  <a:pt x="72" y="432"/>
                </a:lnTo>
                <a:lnTo>
                  <a:pt x="60" y="408"/>
                </a:lnTo>
                <a:lnTo>
                  <a:pt x="48" y="384"/>
                </a:lnTo>
                <a:lnTo>
                  <a:pt x="48" y="360"/>
                </a:lnTo>
                <a:lnTo>
                  <a:pt x="36" y="336"/>
                </a:lnTo>
                <a:lnTo>
                  <a:pt x="36" y="312"/>
                </a:lnTo>
                <a:lnTo>
                  <a:pt x="12" y="300"/>
                </a:lnTo>
                <a:lnTo>
                  <a:pt x="0" y="276"/>
                </a:lnTo>
                <a:lnTo>
                  <a:pt x="0" y="252"/>
                </a:lnTo>
                <a:lnTo>
                  <a:pt x="0" y="228"/>
                </a:lnTo>
                <a:lnTo>
                  <a:pt x="0" y="216"/>
                </a:lnTo>
              </a:path>
            </a:pathLst>
          </a:custGeom>
          <a:noFill/>
          <a:ln w="38100" cap="rnd" cmpd="sng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916" name="Freeform 29"/>
          <p:cNvSpPr>
            <a:spLocks/>
          </p:cNvSpPr>
          <p:nvPr/>
        </p:nvSpPr>
        <p:spPr bwMode="auto">
          <a:xfrm>
            <a:off x="7867650" y="952500"/>
            <a:ext cx="782638" cy="820738"/>
          </a:xfrm>
          <a:custGeom>
            <a:avLst/>
            <a:gdLst>
              <a:gd name="T0" fmla="*/ 609600 w 493"/>
              <a:gd name="T1" fmla="*/ 800100 h 517"/>
              <a:gd name="T2" fmla="*/ 571500 w 493"/>
              <a:gd name="T3" fmla="*/ 819150 h 517"/>
              <a:gd name="T4" fmla="*/ 533400 w 493"/>
              <a:gd name="T5" fmla="*/ 819150 h 517"/>
              <a:gd name="T6" fmla="*/ 495300 w 493"/>
              <a:gd name="T7" fmla="*/ 819150 h 517"/>
              <a:gd name="T8" fmla="*/ 457200 w 493"/>
              <a:gd name="T9" fmla="*/ 819150 h 517"/>
              <a:gd name="T10" fmla="*/ 419100 w 493"/>
              <a:gd name="T11" fmla="*/ 819150 h 517"/>
              <a:gd name="T12" fmla="*/ 381000 w 493"/>
              <a:gd name="T13" fmla="*/ 819150 h 517"/>
              <a:gd name="T14" fmla="*/ 342900 w 493"/>
              <a:gd name="T15" fmla="*/ 819150 h 517"/>
              <a:gd name="T16" fmla="*/ 304800 w 493"/>
              <a:gd name="T17" fmla="*/ 800100 h 517"/>
              <a:gd name="T18" fmla="*/ 266700 w 493"/>
              <a:gd name="T19" fmla="*/ 800100 h 517"/>
              <a:gd name="T20" fmla="*/ 228600 w 493"/>
              <a:gd name="T21" fmla="*/ 781050 h 517"/>
              <a:gd name="T22" fmla="*/ 190500 w 493"/>
              <a:gd name="T23" fmla="*/ 762000 h 517"/>
              <a:gd name="T24" fmla="*/ 152400 w 493"/>
              <a:gd name="T25" fmla="*/ 742950 h 517"/>
              <a:gd name="T26" fmla="*/ 133350 w 493"/>
              <a:gd name="T27" fmla="*/ 704850 h 517"/>
              <a:gd name="T28" fmla="*/ 114300 w 493"/>
              <a:gd name="T29" fmla="*/ 666750 h 517"/>
              <a:gd name="T30" fmla="*/ 76200 w 493"/>
              <a:gd name="T31" fmla="*/ 647700 h 517"/>
              <a:gd name="T32" fmla="*/ 76200 w 493"/>
              <a:gd name="T33" fmla="*/ 609600 h 517"/>
              <a:gd name="T34" fmla="*/ 76200 w 493"/>
              <a:gd name="T35" fmla="*/ 571500 h 517"/>
              <a:gd name="T36" fmla="*/ 57150 w 493"/>
              <a:gd name="T37" fmla="*/ 533400 h 517"/>
              <a:gd name="T38" fmla="*/ 38100 w 493"/>
              <a:gd name="T39" fmla="*/ 495300 h 517"/>
              <a:gd name="T40" fmla="*/ 38100 w 493"/>
              <a:gd name="T41" fmla="*/ 457200 h 517"/>
              <a:gd name="T42" fmla="*/ 19050 w 493"/>
              <a:gd name="T43" fmla="*/ 419100 h 517"/>
              <a:gd name="T44" fmla="*/ 0 w 493"/>
              <a:gd name="T45" fmla="*/ 381000 h 517"/>
              <a:gd name="T46" fmla="*/ 0 w 493"/>
              <a:gd name="T47" fmla="*/ 342900 h 517"/>
              <a:gd name="T48" fmla="*/ 0 w 493"/>
              <a:gd name="T49" fmla="*/ 304800 h 517"/>
              <a:gd name="T50" fmla="*/ 19050 w 493"/>
              <a:gd name="T51" fmla="*/ 266700 h 517"/>
              <a:gd name="T52" fmla="*/ 57150 w 493"/>
              <a:gd name="T53" fmla="*/ 247650 h 517"/>
              <a:gd name="T54" fmla="*/ 76200 w 493"/>
              <a:gd name="T55" fmla="*/ 209550 h 517"/>
              <a:gd name="T56" fmla="*/ 95250 w 493"/>
              <a:gd name="T57" fmla="*/ 171450 h 517"/>
              <a:gd name="T58" fmla="*/ 114300 w 493"/>
              <a:gd name="T59" fmla="*/ 133350 h 517"/>
              <a:gd name="T60" fmla="*/ 152400 w 493"/>
              <a:gd name="T61" fmla="*/ 114300 h 517"/>
              <a:gd name="T62" fmla="*/ 171450 w 493"/>
              <a:gd name="T63" fmla="*/ 76200 h 517"/>
              <a:gd name="T64" fmla="*/ 209550 w 493"/>
              <a:gd name="T65" fmla="*/ 57150 h 517"/>
              <a:gd name="T66" fmla="*/ 247650 w 493"/>
              <a:gd name="T67" fmla="*/ 38100 h 517"/>
              <a:gd name="T68" fmla="*/ 285750 w 493"/>
              <a:gd name="T69" fmla="*/ 19050 h 517"/>
              <a:gd name="T70" fmla="*/ 323850 w 493"/>
              <a:gd name="T71" fmla="*/ 19050 h 517"/>
              <a:gd name="T72" fmla="*/ 361950 w 493"/>
              <a:gd name="T73" fmla="*/ 0 h 517"/>
              <a:gd name="T74" fmla="*/ 400050 w 493"/>
              <a:gd name="T75" fmla="*/ 19050 h 517"/>
              <a:gd name="T76" fmla="*/ 438150 w 493"/>
              <a:gd name="T77" fmla="*/ 19050 h 517"/>
              <a:gd name="T78" fmla="*/ 476250 w 493"/>
              <a:gd name="T79" fmla="*/ 38100 h 517"/>
              <a:gd name="T80" fmla="*/ 514350 w 493"/>
              <a:gd name="T81" fmla="*/ 38100 h 517"/>
              <a:gd name="T82" fmla="*/ 571500 w 493"/>
              <a:gd name="T83" fmla="*/ 57150 h 517"/>
              <a:gd name="T84" fmla="*/ 609600 w 493"/>
              <a:gd name="T85" fmla="*/ 76200 h 517"/>
              <a:gd name="T86" fmla="*/ 647700 w 493"/>
              <a:gd name="T87" fmla="*/ 95250 h 517"/>
              <a:gd name="T88" fmla="*/ 666750 w 493"/>
              <a:gd name="T89" fmla="*/ 133350 h 517"/>
              <a:gd name="T90" fmla="*/ 685800 w 493"/>
              <a:gd name="T91" fmla="*/ 171450 h 517"/>
              <a:gd name="T92" fmla="*/ 704850 w 493"/>
              <a:gd name="T93" fmla="*/ 209550 h 517"/>
              <a:gd name="T94" fmla="*/ 704850 w 493"/>
              <a:gd name="T95" fmla="*/ 247650 h 517"/>
              <a:gd name="T96" fmla="*/ 723900 w 493"/>
              <a:gd name="T97" fmla="*/ 285750 h 517"/>
              <a:gd name="T98" fmla="*/ 723900 w 493"/>
              <a:gd name="T99" fmla="*/ 323850 h 517"/>
              <a:gd name="T100" fmla="*/ 762000 w 493"/>
              <a:gd name="T101" fmla="*/ 342900 h 517"/>
              <a:gd name="T102" fmla="*/ 781050 w 493"/>
              <a:gd name="T103" fmla="*/ 381000 h 517"/>
              <a:gd name="T104" fmla="*/ 781050 w 493"/>
              <a:gd name="T105" fmla="*/ 419100 h 517"/>
              <a:gd name="T106" fmla="*/ 781050 w 493"/>
              <a:gd name="T107" fmla="*/ 457200 h 517"/>
              <a:gd name="T108" fmla="*/ 781050 w 493"/>
              <a:gd name="T109" fmla="*/ 476250 h 5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93" h="517">
                <a:moveTo>
                  <a:pt x="384" y="504"/>
                </a:moveTo>
                <a:lnTo>
                  <a:pt x="360" y="516"/>
                </a:lnTo>
                <a:lnTo>
                  <a:pt x="336" y="516"/>
                </a:lnTo>
                <a:lnTo>
                  <a:pt x="312" y="516"/>
                </a:lnTo>
                <a:lnTo>
                  <a:pt x="288" y="516"/>
                </a:lnTo>
                <a:lnTo>
                  <a:pt x="264" y="516"/>
                </a:lnTo>
                <a:lnTo>
                  <a:pt x="240" y="516"/>
                </a:lnTo>
                <a:lnTo>
                  <a:pt x="216" y="516"/>
                </a:lnTo>
                <a:lnTo>
                  <a:pt x="192" y="504"/>
                </a:lnTo>
                <a:lnTo>
                  <a:pt x="168" y="504"/>
                </a:lnTo>
                <a:lnTo>
                  <a:pt x="144" y="492"/>
                </a:lnTo>
                <a:lnTo>
                  <a:pt x="120" y="480"/>
                </a:lnTo>
                <a:lnTo>
                  <a:pt x="96" y="468"/>
                </a:lnTo>
                <a:lnTo>
                  <a:pt x="84" y="444"/>
                </a:lnTo>
                <a:lnTo>
                  <a:pt x="72" y="420"/>
                </a:lnTo>
                <a:lnTo>
                  <a:pt x="48" y="408"/>
                </a:lnTo>
                <a:lnTo>
                  <a:pt x="48" y="384"/>
                </a:lnTo>
                <a:lnTo>
                  <a:pt x="48" y="360"/>
                </a:lnTo>
                <a:lnTo>
                  <a:pt x="36" y="336"/>
                </a:lnTo>
                <a:lnTo>
                  <a:pt x="24" y="312"/>
                </a:lnTo>
                <a:lnTo>
                  <a:pt x="24" y="288"/>
                </a:lnTo>
                <a:lnTo>
                  <a:pt x="12" y="264"/>
                </a:lnTo>
                <a:lnTo>
                  <a:pt x="0" y="240"/>
                </a:lnTo>
                <a:lnTo>
                  <a:pt x="0" y="216"/>
                </a:lnTo>
                <a:lnTo>
                  <a:pt x="0" y="192"/>
                </a:lnTo>
                <a:lnTo>
                  <a:pt x="12" y="168"/>
                </a:lnTo>
                <a:lnTo>
                  <a:pt x="36" y="156"/>
                </a:lnTo>
                <a:lnTo>
                  <a:pt x="48" y="132"/>
                </a:lnTo>
                <a:lnTo>
                  <a:pt x="60" y="108"/>
                </a:lnTo>
                <a:lnTo>
                  <a:pt x="72" y="84"/>
                </a:lnTo>
                <a:lnTo>
                  <a:pt x="96" y="72"/>
                </a:lnTo>
                <a:lnTo>
                  <a:pt x="108" y="48"/>
                </a:lnTo>
                <a:lnTo>
                  <a:pt x="132" y="36"/>
                </a:lnTo>
                <a:lnTo>
                  <a:pt x="156" y="24"/>
                </a:lnTo>
                <a:lnTo>
                  <a:pt x="180" y="12"/>
                </a:lnTo>
                <a:lnTo>
                  <a:pt x="204" y="12"/>
                </a:lnTo>
                <a:lnTo>
                  <a:pt x="228" y="0"/>
                </a:lnTo>
                <a:lnTo>
                  <a:pt x="252" y="12"/>
                </a:lnTo>
                <a:lnTo>
                  <a:pt x="276" y="12"/>
                </a:lnTo>
                <a:lnTo>
                  <a:pt x="300" y="24"/>
                </a:lnTo>
                <a:lnTo>
                  <a:pt x="324" y="24"/>
                </a:lnTo>
                <a:lnTo>
                  <a:pt x="360" y="36"/>
                </a:lnTo>
                <a:lnTo>
                  <a:pt x="384" y="48"/>
                </a:lnTo>
                <a:lnTo>
                  <a:pt x="408" y="60"/>
                </a:lnTo>
                <a:lnTo>
                  <a:pt x="420" y="84"/>
                </a:lnTo>
                <a:lnTo>
                  <a:pt x="432" y="108"/>
                </a:lnTo>
                <a:lnTo>
                  <a:pt x="444" y="132"/>
                </a:lnTo>
                <a:lnTo>
                  <a:pt x="444" y="156"/>
                </a:lnTo>
                <a:lnTo>
                  <a:pt x="456" y="180"/>
                </a:lnTo>
                <a:lnTo>
                  <a:pt x="456" y="204"/>
                </a:lnTo>
                <a:lnTo>
                  <a:pt x="480" y="216"/>
                </a:lnTo>
                <a:lnTo>
                  <a:pt x="492" y="240"/>
                </a:lnTo>
                <a:lnTo>
                  <a:pt x="492" y="264"/>
                </a:lnTo>
                <a:lnTo>
                  <a:pt x="492" y="288"/>
                </a:lnTo>
                <a:lnTo>
                  <a:pt x="492" y="300"/>
                </a:lnTo>
              </a:path>
            </a:pathLst>
          </a:custGeom>
          <a:noFill/>
          <a:ln w="38100" cap="rnd" cmpd="sng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917" name="Freeform 30"/>
          <p:cNvSpPr>
            <a:spLocks/>
          </p:cNvSpPr>
          <p:nvPr/>
        </p:nvSpPr>
        <p:spPr bwMode="auto">
          <a:xfrm>
            <a:off x="4152900" y="4819650"/>
            <a:ext cx="782638" cy="820738"/>
          </a:xfrm>
          <a:custGeom>
            <a:avLst/>
            <a:gdLst>
              <a:gd name="T0" fmla="*/ 609600 w 493"/>
              <a:gd name="T1" fmla="*/ 800100 h 517"/>
              <a:gd name="T2" fmla="*/ 571500 w 493"/>
              <a:gd name="T3" fmla="*/ 819150 h 517"/>
              <a:gd name="T4" fmla="*/ 533400 w 493"/>
              <a:gd name="T5" fmla="*/ 819150 h 517"/>
              <a:gd name="T6" fmla="*/ 495300 w 493"/>
              <a:gd name="T7" fmla="*/ 819150 h 517"/>
              <a:gd name="T8" fmla="*/ 457200 w 493"/>
              <a:gd name="T9" fmla="*/ 819150 h 517"/>
              <a:gd name="T10" fmla="*/ 419100 w 493"/>
              <a:gd name="T11" fmla="*/ 819150 h 517"/>
              <a:gd name="T12" fmla="*/ 381000 w 493"/>
              <a:gd name="T13" fmla="*/ 819150 h 517"/>
              <a:gd name="T14" fmla="*/ 342900 w 493"/>
              <a:gd name="T15" fmla="*/ 819150 h 517"/>
              <a:gd name="T16" fmla="*/ 304800 w 493"/>
              <a:gd name="T17" fmla="*/ 800100 h 517"/>
              <a:gd name="T18" fmla="*/ 266700 w 493"/>
              <a:gd name="T19" fmla="*/ 800100 h 517"/>
              <a:gd name="T20" fmla="*/ 228600 w 493"/>
              <a:gd name="T21" fmla="*/ 781050 h 517"/>
              <a:gd name="T22" fmla="*/ 190500 w 493"/>
              <a:gd name="T23" fmla="*/ 762000 h 517"/>
              <a:gd name="T24" fmla="*/ 152400 w 493"/>
              <a:gd name="T25" fmla="*/ 742950 h 517"/>
              <a:gd name="T26" fmla="*/ 133350 w 493"/>
              <a:gd name="T27" fmla="*/ 704850 h 517"/>
              <a:gd name="T28" fmla="*/ 114300 w 493"/>
              <a:gd name="T29" fmla="*/ 666750 h 517"/>
              <a:gd name="T30" fmla="*/ 76200 w 493"/>
              <a:gd name="T31" fmla="*/ 647700 h 517"/>
              <a:gd name="T32" fmla="*/ 76200 w 493"/>
              <a:gd name="T33" fmla="*/ 609600 h 517"/>
              <a:gd name="T34" fmla="*/ 76200 w 493"/>
              <a:gd name="T35" fmla="*/ 571500 h 517"/>
              <a:gd name="T36" fmla="*/ 57150 w 493"/>
              <a:gd name="T37" fmla="*/ 533400 h 517"/>
              <a:gd name="T38" fmla="*/ 38100 w 493"/>
              <a:gd name="T39" fmla="*/ 495300 h 517"/>
              <a:gd name="T40" fmla="*/ 38100 w 493"/>
              <a:gd name="T41" fmla="*/ 457200 h 517"/>
              <a:gd name="T42" fmla="*/ 19050 w 493"/>
              <a:gd name="T43" fmla="*/ 419100 h 517"/>
              <a:gd name="T44" fmla="*/ 0 w 493"/>
              <a:gd name="T45" fmla="*/ 381000 h 517"/>
              <a:gd name="T46" fmla="*/ 0 w 493"/>
              <a:gd name="T47" fmla="*/ 342900 h 517"/>
              <a:gd name="T48" fmla="*/ 0 w 493"/>
              <a:gd name="T49" fmla="*/ 304800 h 517"/>
              <a:gd name="T50" fmla="*/ 19050 w 493"/>
              <a:gd name="T51" fmla="*/ 266700 h 517"/>
              <a:gd name="T52" fmla="*/ 57150 w 493"/>
              <a:gd name="T53" fmla="*/ 247650 h 517"/>
              <a:gd name="T54" fmla="*/ 76200 w 493"/>
              <a:gd name="T55" fmla="*/ 209550 h 517"/>
              <a:gd name="T56" fmla="*/ 95250 w 493"/>
              <a:gd name="T57" fmla="*/ 171450 h 517"/>
              <a:gd name="T58" fmla="*/ 114300 w 493"/>
              <a:gd name="T59" fmla="*/ 133350 h 517"/>
              <a:gd name="T60" fmla="*/ 152400 w 493"/>
              <a:gd name="T61" fmla="*/ 114300 h 517"/>
              <a:gd name="T62" fmla="*/ 171450 w 493"/>
              <a:gd name="T63" fmla="*/ 76200 h 517"/>
              <a:gd name="T64" fmla="*/ 209550 w 493"/>
              <a:gd name="T65" fmla="*/ 57150 h 517"/>
              <a:gd name="T66" fmla="*/ 247650 w 493"/>
              <a:gd name="T67" fmla="*/ 38100 h 517"/>
              <a:gd name="T68" fmla="*/ 285750 w 493"/>
              <a:gd name="T69" fmla="*/ 19050 h 517"/>
              <a:gd name="T70" fmla="*/ 323850 w 493"/>
              <a:gd name="T71" fmla="*/ 19050 h 517"/>
              <a:gd name="T72" fmla="*/ 361950 w 493"/>
              <a:gd name="T73" fmla="*/ 0 h 517"/>
              <a:gd name="T74" fmla="*/ 400050 w 493"/>
              <a:gd name="T75" fmla="*/ 19050 h 517"/>
              <a:gd name="T76" fmla="*/ 438150 w 493"/>
              <a:gd name="T77" fmla="*/ 19050 h 517"/>
              <a:gd name="T78" fmla="*/ 476250 w 493"/>
              <a:gd name="T79" fmla="*/ 38100 h 517"/>
              <a:gd name="T80" fmla="*/ 514350 w 493"/>
              <a:gd name="T81" fmla="*/ 38100 h 517"/>
              <a:gd name="T82" fmla="*/ 571500 w 493"/>
              <a:gd name="T83" fmla="*/ 57150 h 517"/>
              <a:gd name="T84" fmla="*/ 609600 w 493"/>
              <a:gd name="T85" fmla="*/ 76200 h 517"/>
              <a:gd name="T86" fmla="*/ 647700 w 493"/>
              <a:gd name="T87" fmla="*/ 95250 h 517"/>
              <a:gd name="T88" fmla="*/ 666750 w 493"/>
              <a:gd name="T89" fmla="*/ 133350 h 517"/>
              <a:gd name="T90" fmla="*/ 685800 w 493"/>
              <a:gd name="T91" fmla="*/ 171450 h 517"/>
              <a:gd name="T92" fmla="*/ 704850 w 493"/>
              <a:gd name="T93" fmla="*/ 209550 h 517"/>
              <a:gd name="T94" fmla="*/ 704850 w 493"/>
              <a:gd name="T95" fmla="*/ 247650 h 517"/>
              <a:gd name="T96" fmla="*/ 723900 w 493"/>
              <a:gd name="T97" fmla="*/ 285750 h 517"/>
              <a:gd name="T98" fmla="*/ 723900 w 493"/>
              <a:gd name="T99" fmla="*/ 323850 h 517"/>
              <a:gd name="T100" fmla="*/ 762000 w 493"/>
              <a:gd name="T101" fmla="*/ 342900 h 517"/>
              <a:gd name="T102" fmla="*/ 781050 w 493"/>
              <a:gd name="T103" fmla="*/ 381000 h 517"/>
              <a:gd name="T104" fmla="*/ 781050 w 493"/>
              <a:gd name="T105" fmla="*/ 419100 h 517"/>
              <a:gd name="T106" fmla="*/ 781050 w 493"/>
              <a:gd name="T107" fmla="*/ 457200 h 517"/>
              <a:gd name="T108" fmla="*/ 781050 w 493"/>
              <a:gd name="T109" fmla="*/ 476250 h 5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93" h="517">
                <a:moveTo>
                  <a:pt x="384" y="504"/>
                </a:moveTo>
                <a:lnTo>
                  <a:pt x="360" y="516"/>
                </a:lnTo>
                <a:lnTo>
                  <a:pt x="336" y="516"/>
                </a:lnTo>
                <a:lnTo>
                  <a:pt x="312" y="516"/>
                </a:lnTo>
                <a:lnTo>
                  <a:pt x="288" y="516"/>
                </a:lnTo>
                <a:lnTo>
                  <a:pt x="264" y="516"/>
                </a:lnTo>
                <a:lnTo>
                  <a:pt x="240" y="516"/>
                </a:lnTo>
                <a:lnTo>
                  <a:pt x="216" y="516"/>
                </a:lnTo>
                <a:lnTo>
                  <a:pt x="192" y="504"/>
                </a:lnTo>
                <a:lnTo>
                  <a:pt x="168" y="504"/>
                </a:lnTo>
                <a:lnTo>
                  <a:pt x="144" y="492"/>
                </a:lnTo>
                <a:lnTo>
                  <a:pt x="120" y="480"/>
                </a:lnTo>
                <a:lnTo>
                  <a:pt x="96" y="468"/>
                </a:lnTo>
                <a:lnTo>
                  <a:pt x="84" y="444"/>
                </a:lnTo>
                <a:lnTo>
                  <a:pt x="72" y="420"/>
                </a:lnTo>
                <a:lnTo>
                  <a:pt x="48" y="408"/>
                </a:lnTo>
                <a:lnTo>
                  <a:pt x="48" y="384"/>
                </a:lnTo>
                <a:lnTo>
                  <a:pt x="48" y="360"/>
                </a:lnTo>
                <a:lnTo>
                  <a:pt x="36" y="336"/>
                </a:lnTo>
                <a:lnTo>
                  <a:pt x="24" y="312"/>
                </a:lnTo>
                <a:lnTo>
                  <a:pt x="24" y="288"/>
                </a:lnTo>
                <a:lnTo>
                  <a:pt x="12" y="264"/>
                </a:lnTo>
                <a:lnTo>
                  <a:pt x="0" y="240"/>
                </a:lnTo>
                <a:lnTo>
                  <a:pt x="0" y="216"/>
                </a:lnTo>
                <a:lnTo>
                  <a:pt x="0" y="192"/>
                </a:lnTo>
                <a:lnTo>
                  <a:pt x="12" y="168"/>
                </a:lnTo>
                <a:lnTo>
                  <a:pt x="36" y="156"/>
                </a:lnTo>
                <a:lnTo>
                  <a:pt x="48" y="132"/>
                </a:lnTo>
                <a:lnTo>
                  <a:pt x="60" y="108"/>
                </a:lnTo>
                <a:lnTo>
                  <a:pt x="72" y="84"/>
                </a:lnTo>
                <a:lnTo>
                  <a:pt x="96" y="72"/>
                </a:lnTo>
                <a:lnTo>
                  <a:pt x="108" y="48"/>
                </a:lnTo>
                <a:lnTo>
                  <a:pt x="132" y="36"/>
                </a:lnTo>
                <a:lnTo>
                  <a:pt x="156" y="24"/>
                </a:lnTo>
                <a:lnTo>
                  <a:pt x="180" y="12"/>
                </a:lnTo>
                <a:lnTo>
                  <a:pt x="204" y="12"/>
                </a:lnTo>
                <a:lnTo>
                  <a:pt x="228" y="0"/>
                </a:lnTo>
                <a:lnTo>
                  <a:pt x="252" y="12"/>
                </a:lnTo>
                <a:lnTo>
                  <a:pt x="276" y="12"/>
                </a:lnTo>
                <a:lnTo>
                  <a:pt x="300" y="24"/>
                </a:lnTo>
                <a:lnTo>
                  <a:pt x="324" y="24"/>
                </a:lnTo>
                <a:lnTo>
                  <a:pt x="360" y="36"/>
                </a:lnTo>
                <a:lnTo>
                  <a:pt x="384" y="48"/>
                </a:lnTo>
                <a:lnTo>
                  <a:pt x="408" y="60"/>
                </a:lnTo>
                <a:lnTo>
                  <a:pt x="420" y="84"/>
                </a:lnTo>
                <a:lnTo>
                  <a:pt x="432" y="108"/>
                </a:lnTo>
                <a:lnTo>
                  <a:pt x="444" y="132"/>
                </a:lnTo>
                <a:lnTo>
                  <a:pt x="444" y="156"/>
                </a:lnTo>
                <a:lnTo>
                  <a:pt x="456" y="180"/>
                </a:lnTo>
                <a:lnTo>
                  <a:pt x="456" y="204"/>
                </a:lnTo>
                <a:lnTo>
                  <a:pt x="480" y="216"/>
                </a:lnTo>
                <a:lnTo>
                  <a:pt x="492" y="240"/>
                </a:lnTo>
                <a:lnTo>
                  <a:pt x="492" y="264"/>
                </a:lnTo>
                <a:lnTo>
                  <a:pt x="492" y="288"/>
                </a:lnTo>
                <a:lnTo>
                  <a:pt x="492" y="300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918" name="Rectangle 31"/>
          <p:cNvSpPr>
            <a:spLocks noChangeArrowheads="1"/>
          </p:cNvSpPr>
          <p:nvPr/>
        </p:nvSpPr>
        <p:spPr bwMode="auto">
          <a:xfrm>
            <a:off x="6248400" y="1295400"/>
            <a:ext cx="147797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FEFEA"/>
                </a:solidFill>
                <a:latin typeface="Arial" panose="020B0604020202020204" pitchFamily="34" charset="0"/>
              </a:rPr>
              <a:t>Write miss</a:t>
            </a: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 </a:t>
            </a:r>
            <a:b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for this block</a:t>
            </a:r>
          </a:p>
        </p:txBody>
      </p:sp>
      <p:sp>
        <p:nvSpPr>
          <p:cNvPr id="37919" name="Line 32"/>
          <p:cNvSpPr>
            <a:spLocks noChangeShapeType="1"/>
          </p:cNvSpPr>
          <p:nvPr/>
        </p:nvSpPr>
        <p:spPr bwMode="auto">
          <a:xfrm>
            <a:off x="6096000" y="1828800"/>
            <a:ext cx="2135188" cy="0"/>
          </a:xfrm>
          <a:prstGeom prst="line">
            <a:avLst/>
          </a:prstGeom>
          <a:noFill/>
          <a:ln w="2540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920" name="Line 33"/>
          <p:cNvSpPr>
            <a:spLocks noChangeShapeType="1"/>
          </p:cNvSpPr>
          <p:nvPr/>
        </p:nvSpPr>
        <p:spPr bwMode="auto">
          <a:xfrm>
            <a:off x="5257800" y="2590800"/>
            <a:ext cx="0" cy="2255838"/>
          </a:xfrm>
          <a:prstGeom prst="line">
            <a:avLst/>
          </a:prstGeom>
          <a:noFill/>
          <a:ln w="25400">
            <a:solidFill>
              <a:srgbClr val="0FEFE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921" name="Rectangle 34"/>
          <p:cNvSpPr>
            <a:spLocks noChangeArrowheads="1"/>
          </p:cNvSpPr>
          <p:nvPr/>
        </p:nvSpPr>
        <p:spPr bwMode="auto">
          <a:xfrm>
            <a:off x="3733801" y="3886200"/>
            <a:ext cx="1857375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Write Back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Block; (abort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memory access)</a:t>
            </a:r>
          </a:p>
        </p:txBody>
      </p:sp>
      <p:sp>
        <p:nvSpPr>
          <p:cNvPr id="37922" name="Rectangle 35"/>
          <p:cNvSpPr>
            <a:spLocks noChangeArrowheads="1"/>
          </p:cNvSpPr>
          <p:nvPr/>
        </p:nvSpPr>
        <p:spPr bwMode="auto">
          <a:xfrm>
            <a:off x="3657600" y="3200400"/>
            <a:ext cx="147797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FEFEA"/>
                </a:solidFill>
                <a:latin typeface="Arial" panose="020B0604020202020204" pitchFamily="34" charset="0"/>
              </a:rPr>
              <a:t>Write miss</a:t>
            </a: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 </a:t>
            </a:r>
            <a:b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for this block</a:t>
            </a:r>
          </a:p>
        </p:txBody>
      </p:sp>
      <p:sp>
        <p:nvSpPr>
          <p:cNvPr id="37923" name="Line 36"/>
          <p:cNvSpPr>
            <a:spLocks noChangeShapeType="1"/>
          </p:cNvSpPr>
          <p:nvPr/>
        </p:nvSpPr>
        <p:spPr bwMode="auto">
          <a:xfrm flipV="1">
            <a:off x="6324600" y="2743200"/>
            <a:ext cx="2541588" cy="26035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924" name="Rectangle 37"/>
          <p:cNvSpPr>
            <a:spLocks noChangeArrowheads="1"/>
          </p:cNvSpPr>
          <p:nvPr/>
        </p:nvSpPr>
        <p:spPr bwMode="auto">
          <a:xfrm>
            <a:off x="6858000" y="4800600"/>
            <a:ext cx="147797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Read miss </a:t>
            </a:r>
            <a:b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for this block</a:t>
            </a:r>
          </a:p>
        </p:txBody>
      </p:sp>
      <p:sp>
        <p:nvSpPr>
          <p:cNvPr id="37925" name="Rectangle 38"/>
          <p:cNvSpPr>
            <a:spLocks noChangeArrowheads="1"/>
          </p:cNvSpPr>
          <p:nvPr/>
        </p:nvSpPr>
        <p:spPr bwMode="auto">
          <a:xfrm>
            <a:off x="8229600" y="4724401"/>
            <a:ext cx="19177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Write Back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Block; (abort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memory access)</a:t>
            </a:r>
          </a:p>
        </p:txBody>
      </p:sp>
    </p:spTree>
    <p:extLst>
      <p:ext uri="{BB962C8B-B14F-4D97-AF65-F5344CB8AC3E}">
        <p14:creationId xmlns:p14="http://schemas.microsoft.com/office/powerpoint/2010/main" val="118781280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3891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0" y="2514601"/>
          <a:ext cx="9144000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11722100" imgH="2679700" progId="Excel.Sheet.8">
                  <p:embed/>
                </p:oleObj>
              </mc:Choice>
              <mc:Fallback>
                <p:oleObj name="Worksheet" r:id="rId4" imgW="11722100" imgH="2679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1"/>
                        <a:ext cx="9144000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929064" y="5102226"/>
            <a:ext cx="4968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Assumes A1 and A2 map to same cache block,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initial cache state is invalid</a:t>
            </a:r>
          </a:p>
        </p:txBody>
      </p:sp>
    </p:spTree>
    <p:extLst>
      <p:ext uri="{BB962C8B-B14F-4D97-AF65-F5344CB8AC3E}">
        <p14:creationId xmlns:p14="http://schemas.microsoft.com/office/powerpoint/2010/main" val="23608922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3993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0" y="2514600"/>
          <a:ext cx="914400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4" imgW="11722100" imgH="2679700" progId="Excel.Sheet.8">
                  <p:embed/>
                </p:oleObj>
              </mc:Choice>
              <mc:Fallback>
                <p:oleObj name="Worksheet" r:id="rId4" imgW="11722100" imgH="2679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914400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929064" y="5102225"/>
            <a:ext cx="4905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Assumes A1 and A2 map to same cache block</a:t>
            </a:r>
          </a:p>
        </p:txBody>
      </p:sp>
    </p:spTree>
    <p:extLst>
      <p:ext uri="{BB962C8B-B14F-4D97-AF65-F5344CB8AC3E}">
        <p14:creationId xmlns:p14="http://schemas.microsoft.com/office/powerpoint/2010/main" val="30191987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4096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0" y="2514600"/>
          <a:ext cx="9144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4" imgW="11722100" imgH="2679700" progId="Excel.Sheet.8">
                  <p:embed/>
                </p:oleObj>
              </mc:Choice>
              <mc:Fallback>
                <p:oleObj name="Worksheet" r:id="rId4" imgW="11722100" imgH="2679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91440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929064" y="5102225"/>
            <a:ext cx="4905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Assumes A1 and A2 map to same cache block</a:t>
            </a:r>
          </a:p>
        </p:txBody>
      </p:sp>
    </p:spTree>
    <p:extLst>
      <p:ext uri="{BB962C8B-B14F-4D97-AF65-F5344CB8AC3E}">
        <p14:creationId xmlns:p14="http://schemas.microsoft.com/office/powerpoint/2010/main" val="38852524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4198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0" y="2514601"/>
          <a:ext cx="9144000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Worksheet" r:id="rId4" imgW="11722100" imgH="2679700" progId="Excel.Sheet.8">
                  <p:embed/>
                </p:oleObj>
              </mc:Choice>
              <mc:Fallback>
                <p:oleObj name="Worksheet" r:id="rId4" imgW="11722100" imgH="2679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1"/>
                        <a:ext cx="9144000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929064" y="5102225"/>
            <a:ext cx="4905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Assumes A1 and A2 map to same cache block</a:t>
            </a:r>
          </a:p>
        </p:txBody>
      </p:sp>
    </p:spTree>
    <p:extLst>
      <p:ext uri="{BB962C8B-B14F-4D97-AF65-F5344CB8AC3E}">
        <p14:creationId xmlns:p14="http://schemas.microsoft.com/office/powerpoint/2010/main" val="8139425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4301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0" y="2514600"/>
          <a:ext cx="9144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Worksheet" r:id="rId4" imgW="11722100" imgH="2679700" progId="Excel.Sheet.8">
                  <p:embed/>
                </p:oleObj>
              </mc:Choice>
              <mc:Fallback>
                <p:oleObj name="Worksheet" r:id="rId4" imgW="11722100" imgH="2679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91440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929064" y="5102225"/>
            <a:ext cx="4905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Assumes A1 and A2 map to same cache block</a:t>
            </a:r>
          </a:p>
        </p:txBody>
      </p:sp>
    </p:spTree>
    <p:extLst>
      <p:ext uri="{BB962C8B-B14F-4D97-AF65-F5344CB8AC3E}">
        <p14:creationId xmlns:p14="http://schemas.microsoft.com/office/powerpoint/2010/main" val="36131849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44035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1" y="2514600"/>
          <a:ext cx="91471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Worksheet" r:id="rId4" imgW="11722100" imgH="2679700" progId="Excel.Sheet.8">
                  <p:embed/>
                </p:oleObj>
              </mc:Choice>
              <mc:Fallback>
                <p:oleObj name="Worksheet" r:id="rId4" imgW="11722100" imgH="2679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514600"/>
                        <a:ext cx="91471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1028"/>
          <p:cNvSpPr>
            <a:spLocks noChangeArrowheads="1"/>
          </p:cNvSpPr>
          <p:nvPr/>
        </p:nvSpPr>
        <p:spPr bwMode="auto">
          <a:xfrm>
            <a:off x="3929064" y="5102226"/>
            <a:ext cx="4968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Assumes A1 and A2 map to same cache block,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but A1 !=  A2</a:t>
            </a:r>
          </a:p>
        </p:txBody>
      </p:sp>
    </p:spTree>
    <p:extLst>
      <p:ext uri="{BB962C8B-B14F-4D97-AF65-F5344CB8AC3E}">
        <p14:creationId xmlns:p14="http://schemas.microsoft.com/office/powerpoint/2010/main" val="400372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76500" y="152400"/>
            <a:ext cx="7162800" cy="1143000"/>
          </a:xfrm>
          <a:noFill/>
        </p:spPr>
        <p:txBody>
          <a:bodyPr/>
          <a:lstStyle/>
          <a:p>
            <a:r>
              <a:rPr lang="en-US" altLang="en-US" smtClean="0"/>
              <a:t>Implementation Complications</a:t>
            </a:r>
          </a:p>
        </p:txBody>
      </p:sp>
      <p:sp>
        <p:nvSpPr>
          <p:cNvPr id="7301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515350" cy="51816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Write Races: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Cannot update cache until bus is obtained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Otherwise, another processor may get bus first, </a:t>
            </a:r>
            <a:br>
              <a:rPr lang="en-US" altLang="en-US" smtClean="0"/>
            </a:br>
            <a:r>
              <a:rPr lang="en-US" altLang="en-US" smtClean="0"/>
              <a:t>and then write the same cache block!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Two step process: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Arbitrate for bus 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Place miss on bus and complete operation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If miss occurs to block while waiting for bus, </a:t>
            </a:r>
            <a:br>
              <a:rPr lang="en-US" altLang="en-US" smtClean="0"/>
            </a:br>
            <a:r>
              <a:rPr lang="en-US" altLang="en-US" smtClean="0"/>
              <a:t>handle miss (invalidate may be needed) and then restart.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Split transaction bus: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Bus transaction is not atomic: </a:t>
            </a:r>
            <a:br>
              <a:rPr lang="en-US" altLang="en-US" smtClean="0"/>
            </a:br>
            <a:r>
              <a:rPr lang="en-US" altLang="en-US" smtClean="0"/>
              <a:t>can have multiple outstanding transactions for a block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Multiple misses can interleave, </a:t>
            </a:r>
            <a:br>
              <a:rPr lang="en-US" altLang="en-US" smtClean="0"/>
            </a:br>
            <a:r>
              <a:rPr lang="en-US" altLang="en-US" smtClean="0"/>
              <a:t>allowing two caches to grab block in the Exclusive state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Must track and prevent multiple misses for one block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Must support interventions and invalidations</a:t>
            </a:r>
          </a:p>
        </p:txBody>
      </p:sp>
    </p:spTree>
    <p:extLst>
      <p:ext uri="{BB962C8B-B14F-4D97-AF65-F5344CB8AC3E}">
        <p14:creationId xmlns:p14="http://schemas.microsoft.com/office/powerpoint/2010/main" val="28778716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Implementing Snooping Caches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24850" cy="41148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Multiple processors must be on bus, access to both addresses and data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Add a few new commands to perform coherency, </a:t>
            </a:r>
            <a:br>
              <a:rPr lang="en-US" altLang="en-US" smtClean="0"/>
            </a:br>
            <a:r>
              <a:rPr lang="en-US" altLang="en-US" smtClean="0"/>
              <a:t>in addition to read and write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Processors continuously snoop on address bus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If address matches tag, either invalidate or update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Since every bus transaction checks cache tags, </a:t>
            </a:r>
            <a:br>
              <a:rPr lang="en-US" altLang="en-US" smtClean="0"/>
            </a:br>
            <a:r>
              <a:rPr lang="en-US" altLang="en-US" smtClean="0"/>
              <a:t>could interfere with CPU just to check: 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solution 1: </a:t>
            </a:r>
            <a:r>
              <a:rPr lang="en-US" altLang="en-US" smtClean="0">
                <a:solidFill>
                  <a:schemeClr val="hlink"/>
                </a:solidFill>
              </a:rPr>
              <a:t>duplicate set of tags for L1 caches </a:t>
            </a:r>
            <a:r>
              <a:rPr lang="en-US" altLang="en-US" smtClean="0"/>
              <a:t>just to allow checks in parallel with CPU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solution 2: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L2 cache already duplicate, </a:t>
            </a:r>
            <a:r>
              <a:rPr lang="en-US" altLang="en-US" smtClean="0">
                <a:solidFill>
                  <a:schemeClr val="hlink"/>
                </a:solidFill>
              </a:rPr>
              <a:t/>
            </a:r>
            <a:br>
              <a:rPr lang="en-US" altLang="en-US" smtClean="0">
                <a:solidFill>
                  <a:schemeClr val="hlink"/>
                </a:solidFill>
              </a:rPr>
            </a:br>
            <a:r>
              <a:rPr lang="en-US" altLang="en-US" smtClean="0">
                <a:solidFill>
                  <a:schemeClr val="hlink"/>
                </a:solidFill>
              </a:rPr>
              <a:t>provided L2 obeys inclusion </a:t>
            </a:r>
            <a:r>
              <a:rPr lang="en-US" altLang="en-US" smtClean="0"/>
              <a:t>with L1 cache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block size, associativity of L2 affects L1</a:t>
            </a:r>
          </a:p>
        </p:txBody>
      </p:sp>
    </p:spTree>
    <p:extLst>
      <p:ext uri="{BB962C8B-B14F-4D97-AF65-F5344CB8AC3E}">
        <p14:creationId xmlns:p14="http://schemas.microsoft.com/office/powerpoint/2010/main" val="8161696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162800" cy="1143000"/>
          </a:xfrm>
          <a:noFill/>
        </p:spPr>
        <p:txBody>
          <a:bodyPr/>
          <a:lstStyle/>
          <a:p>
            <a:r>
              <a:rPr lang="en-US" altLang="en-US" smtClean="0"/>
              <a:t>Small-Scale—Shared Memory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3581400" cy="2343150"/>
          </a:xfrm>
          <a:noFill/>
        </p:spPr>
        <p:txBody>
          <a:bodyPr/>
          <a:lstStyle/>
          <a:p>
            <a:r>
              <a:rPr lang="en-US" altLang="en-US" smtClean="0"/>
              <a:t>Caches serve to:</a:t>
            </a:r>
          </a:p>
          <a:p>
            <a:pPr lvl="1"/>
            <a:r>
              <a:rPr lang="en-US" altLang="en-US" sz="2400"/>
              <a:t>Increase bandwidth versus bus/memory</a:t>
            </a:r>
          </a:p>
          <a:p>
            <a:pPr lvl="1"/>
            <a:r>
              <a:rPr lang="en-US" altLang="en-US" sz="2400"/>
              <a:t>Reduce latency of access</a:t>
            </a:r>
          </a:p>
          <a:p>
            <a:pPr lvl="1"/>
            <a:r>
              <a:rPr lang="en-US" altLang="en-US" sz="2400"/>
              <a:t>Valuable for both private data and shared data</a:t>
            </a:r>
          </a:p>
          <a:p>
            <a:r>
              <a:rPr lang="en-US" altLang="en-US" smtClean="0"/>
              <a:t>What about cache consistency?</a:t>
            </a:r>
          </a:p>
        </p:txBody>
      </p:sp>
      <p:pic>
        <p:nvPicPr>
          <p:cNvPr id="2867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130426"/>
            <a:ext cx="49530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8613" name="Object 5"/>
          <p:cNvGraphicFramePr>
            <a:graphicFrameLocks noChangeAspect="1"/>
          </p:cNvGraphicFramePr>
          <p:nvPr/>
        </p:nvGraphicFramePr>
        <p:xfrm>
          <a:off x="5154614" y="1200150"/>
          <a:ext cx="5513387" cy="566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5511800" imgH="5664200" progId="Word.Document.8">
                  <p:embed/>
                </p:oleObj>
              </mc:Choice>
              <mc:Fallback>
                <p:oleObj name="Document" r:id="rId4" imgW="5511800" imgH="5664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4" y="1200150"/>
                        <a:ext cx="5513387" cy="566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444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Implementing Snooping Caches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534400" cy="3638550"/>
          </a:xfrm>
          <a:noFill/>
        </p:spPr>
        <p:txBody>
          <a:bodyPr/>
          <a:lstStyle/>
          <a:p>
            <a:r>
              <a:rPr lang="en-US" altLang="en-US" smtClean="0"/>
              <a:t>Bus serializes writes, getting bus ensures no one else can perform memory operation</a:t>
            </a:r>
          </a:p>
          <a:p>
            <a:r>
              <a:rPr lang="en-US" altLang="en-US" smtClean="0"/>
              <a:t>On a miss in a write back cache, may have the desired copy and its dirty, so must reply</a:t>
            </a:r>
          </a:p>
          <a:p>
            <a:r>
              <a:rPr lang="en-US" altLang="en-US" smtClean="0"/>
              <a:t>Add extra state bit to cache to determine shared or not</a:t>
            </a:r>
          </a:p>
          <a:p>
            <a:r>
              <a:rPr lang="en-US" altLang="en-US" smtClean="0"/>
              <a:t>Add 4th state (MESI)</a:t>
            </a:r>
          </a:p>
        </p:txBody>
      </p:sp>
    </p:spTree>
    <p:extLst>
      <p:ext uri="{BB962C8B-B14F-4D97-AF65-F5344CB8AC3E}">
        <p14:creationId xmlns:p14="http://schemas.microsoft.com/office/powerpoint/2010/main" val="11798527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42900"/>
            <a:ext cx="7162800" cy="1143000"/>
          </a:xfrm>
          <a:noFill/>
        </p:spPr>
        <p:txBody>
          <a:bodyPr/>
          <a:lstStyle/>
          <a:p>
            <a:r>
              <a:rPr lang="en-US" altLang="en-US" smtClean="0"/>
              <a:t>What Does Coherency Mean?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524000"/>
            <a:ext cx="7315200" cy="4724400"/>
          </a:xfrm>
          <a:noFill/>
        </p:spPr>
        <p:txBody>
          <a:bodyPr/>
          <a:lstStyle/>
          <a:p>
            <a:r>
              <a:rPr lang="en-US" altLang="en-US" smtClean="0"/>
              <a:t>Informally: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“Any read must return the most recent write”</a:t>
            </a:r>
          </a:p>
          <a:p>
            <a:pPr lvl="1"/>
            <a:r>
              <a:rPr lang="en-US" altLang="en-US" smtClean="0"/>
              <a:t>Too strict and too difficult to implement</a:t>
            </a:r>
          </a:p>
          <a:p>
            <a:r>
              <a:rPr lang="en-US" altLang="en-US" smtClean="0"/>
              <a:t>Better: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“Any write must eventually be seen by a read”</a:t>
            </a:r>
          </a:p>
          <a:p>
            <a:pPr lvl="1"/>
            <a:r>
              <a:rPr lang="en-US" altLang="en-US" smtClean="0"/>
              <a:t>All writes are seen in proper order (“</a:t>
            </a:r>
            <a:r>
              <a:rPr lang="en-US" altLang="en-US" u="sng" smtClean="0">
                <a:solidFill>
                  <a:schemeClr val="hlink"/>
                </a:solidFill>
              </a:rPr>
              <a:t>serialization</a:t>
            </a:r>
            <a:r>
              <a:rPr lang="en-US" altLang="en-US" smtClean="0"/>
              <a:t>”)</a:t>
            </a:r>
          </a:p>
          <a:p>
            <a:r>
              <a:rPr lang="en-US" altLang="en-US" smtClean="0">
                <a:solidFill>
                  <a:srgbClr val="3333CC"/>
                </a:solidFill>
              </a:rPr>
              <a:t>Two rules to ensure this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“If P writes x and P1 reads it, P’s write will be seen by P1 if the read and write are sufficiently far apart”</a:t>
            </a:r>
          </a:p>
          <a:p>
            <a:pPr lvl="1"/>
            <a:r>
              <a:rPr lang="en-US" altLang="en-US" smtClean="0"/>
              <a:t>Writes to a single location are serialized: </a:t>
            </a:r>
            <a:br>
              <a:rPr lang="en-US" altLang="en-US" smtClean="0"/>
            </a:br>
            <a:r>
              <a:rPr lang="en-US" altLang="en-US" smtClean="0"/>
              <a:t>seen in one order</a:t>
            </a:r>
          </a:p>
          <a:p>
            <a:pPr lvl="2"/>
            <a:r>
              <a:rPr lang="en-US" altLang="en-US" smtClean="0"/>
              <a:t>Latest write will be seen</a:t>
            </a:r>
          </a:p>
          <a:p>
            <a:pPr lvl="2"/>
            <a:r>
              <a:rPr lang="en-US" altLang="en-US" smtClean="0"/>
              <a:t>Otherwise could see writes in illogical order</a:t>
            </a:r>
            <a:br>
              <a:rPr lang="en-US" altLang="en-US" smtClean="0"/>
            </a:br>
            <a:r>
              <a:rPr lang="en-US" altLang="en-US" smtClean="0"/>
              <a:t> (could see older value after a newer value)</a:t>
            </a:r>
          </a:p>
        </p:txBody>
      </p:sp>
    </p:spTree>
    <p:extLst>
      <p:ext uri="{BB962C8B-B14F-4D97-AF65-F5344CB8AC3E}">
        <p14:creationId xmlns:p14="http://schemas.microsoft.com/office/powerpoint/2010/main" val="21060695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8850" y="361950"/>
            <a:ext cx="7886700" cy="1143000"/>
          </a:xfrm>
          <a:noFill/>
        </p:spPr>
        <p:txBody>
          <a:bodyPr/>
          <a:lstStyle/>
          <a:p>
            <a:r>
              <a:rPr lang="en-US" altLang="en-US" smtClean="0"/>
              <a:t>Potential HW Coherency Solutions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4050" y="1524000"/>
            <a:ext cx="8572500" cy="4724400"/>
          </a:xfrm>
          <a:noFill/>
        </p:spPr>
        <p:txBody>
          <a:bodyPr/>
          <a:lstStyle/>
          <a:p>
            <a:r>
              <a:rPr lang="en-US" altLang="en-US" smtClean="0"/>
              <a:t>Snooping Solution (Snoopy Bus):</a:t>
            </a:r>
          </a:p>
          <a:p>
            <a:pPr lvl="1"/>
            <a:r>
              <a:rPr lang="en-US" altLang="en-US" smtClean="0"/>
              <a:t>Send all requests for data to all processors</a:t>
            </a:r>
          </a:p>
          <a:p>
            <a:pPr lvl="1"/>
            <a:r>
              <a:rPr lang="en-US" altLang="en-US" smtClean="0"/>
              <a:t>Processors snoop to see if they have a copy and respond accordingly </a:t>
            </a:r>
          </a:p>
          <a:p>
            <a:pPr lvl="1"/>
            <a:r>
              <a:rPr lang="en-US" altLang="en-US" smtClean="0"/>
              <a:t>Requires broadcast, since caching information is at processors</a:t>
            </a:r>
          </a:p>
          <a:p>
            <a:pPr lvl="1"/>
            <a:r>
              <a:rPr lang="en-US" altLang="en-US" smtClean="0"/>
              <a:t>Works well with bus (natural broadcast medium)</a:t>
            </a:r>
          </a:p>
          <a:p>
            <a:pPr lvl="1"/>
            <a:r>
              <a:rPr lang="en-US" altLang="en-US" smtClean="0"/>
              <a:t>Dominates for small scale machines (most of the market)</a:t>
            </a:r>
          </a:p>
          <a:p>
            <a:r>
              <a:rPr lang="en-US" altLang="en-US" smtClean="0"/>
              <a:t>Directory-Based Schemes (discuss later)</a:t>
            </a:r>
          </a:p>
          <a:p>
            <a:pPr lvl="1"/>
            <a:r>
              <a:rPr lang="en-US" altLang="en-US" smtClean="0"/>
              <a:t>Keep track of what is being shared in 1 centralized place (logically)</a:t>
            </a:r>
          </a:p>
          <a:p>
            <a:pPr lvl="1"/>
            <a:r>
              <a:rPr lang="en-US" altLang="en-US" smtClean="0"/>
              <a:t>Distributed memory =&gt; distributed directory for scalability</a:t>
            </a:r>
            <a:br>
              <a:rPr lang="en-US" altLang="en-US" smtClean="0"/>
            </a:br>
            <a:r>
              <a:rPr lang="en-US" altLang="en-US" smtClean="0"/>
              <a:t>(avoids bottlenecks)</a:t>
            </a:r>
          </a:p>
          <a:p>
            <a:pPr lvl="1"/>
            <a:r>
              <a:rPr lang="en-US" altLang="en-US" smtClean="0"/>
              <a:t>Send point-to-point requests to processors via network</a:t>
            </a:r>
          </a:p>
          <a:p>
            <a:pPr lvl="1"/>
            <a:r>
              <a:rPr lang="en-US" altLang="en-US" smtClean="0"/>
              <a:t>Scales better than Snooping</a:t>
            </a:r>
          </a:p>
          <a:p>
            <a:pPr lvl="1"/>
            <a:r>
              <a:rPr lang="en-US" altLang="en-US" smtClean="0"/>
              <a:t>Actually existed BEFORE Snooping-based schemes</a:t>
            </a:r>
          </a:p>
        </p:txBody>
      </p:sp>
    </p:spTree>
    <p:extLst>
      <p:ext uri="{BB962C8B-B14F-4D97-AF65-F5344CB8AC3E}">
        <p14:creationId xmlns:p14="http://schemas.microsoft.com/office/powerpoint/2010/main" val="2674788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457200"/>
            <a:ext cx="7162800" cy="1143000"/>
          </a:xfrm>
          <a:noFill/>
        </p:spPr>
        <p:txBody>
          <a:bodyPr/>
          <a:lstStyle/>
          <a:p>
            <a:r>
              <a:rPr lang="en-US" altLang="en-US" smtClean="0"/>
              <a:t>Basic Snoopy Protocols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2650" y="1638300"/>
            <a:ext cx="8267700" cy="41148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Write </a:t>
            </a:r>
            <a:r>
              <a:rPr lang="en-US" altLang="en-US" u="sng" smtClean="0">
                <a:solidFill>
                  <a:schemeClr val="hlink"/>
                </a:solidFill>
              </a:rPr>
              <a:t>Invalidate</a:t>
            </a:r>
            <a:r>
              <a:rPr lang="en-US" altLang="en-US" smtClean="0"/>
              <a:t> Protocol: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Multiple readers, single writer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Write to shared data:  an invalidate is sent to all caches which snoop and </a:t>
            </a:r>
            <a:r>
              <a:rPr lang="en-US" altLang="en-US" i="1" u="sng" smtClean="0">
                <a:solidFill>
                  <a:schemeClr val="hlink"/>
                </a:solidFill>
              </a:rPr>
              <a:t>invalidate</a:t>
            </a:r>
            <a:r>
              <a:rPr lang="en-US" altLang="en-US" smtClean="0"/>
              <a:t> any copies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Read Miss: 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Write-through: memory is always up-to-date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Write-back: snoop in caches to find most recent copy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Write </a:t>
            </a:r>
            <a:r>
              <a:rPr lang="en-US" altLang="en-US" u="sng" smtClean="0">
                <a:solidFill>
                  <a:schemeClr val="hlink"/>
                </a:solidFill>
              </a:rPr>
              <a:t>Broadcast</a:t>
            </a:r>
            <a:r>
              <a:rPr lang="en-US" altLang="en-US" smtClean="0"/>
              <a:t> Protocol (typically write through):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Write to shared data: broadcast on bus, processors snoop, and </a:t>
            </a:r>
            <a:r>
              <a:rPr lang="en-US" altLang="en-US" i="1" u="sng" smtClean="0">
                <a:solidFill>
                  <a:schemeClr val="hlink"/>
                </a:solidFill>
              </a:rPr>
              <a:t>update</a:t>
            </a:r>
            <a:r>
              <a:rPr lang="en-US" altLang="en-US" smtClean="0"/>
              <a:t> any copies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Read miss: memory is always up-to-date</a:t>
            </a:r>
          </a:p>
          <a:p>
            <a:pPr>
              <a:lnSpc>
                <a:spcPct val="80000"/>
              </a:lnSpc>
            </a:pPr>
            <a:r>
              <a:rPr lang="en-US" altLang="en-US" u="sng" smtClean="0">
                <a:solidFill>
                  <a:schemeClr val="hlink"/>
                </a:solidFill>
              </a:rPr>
              <a:t>Write serialization</a:t>
            </a:r>
            <a:r>
              <a:rPr lang="en-US" altLang="en-US" smtClean="0"/>
              <a:t>: </a:t>
            </a:r>
            <a:r>
              <a:rPr lang="en-US" altLang="en-US" u="sng" smtClean="0">
                <a:solidFill>
                  <a:schemeClr val="hlink"/>
                </a:solidFill>
              </a:rPr>
              <a:t>bus</a:t>
            </a:r>
            <a:r>
              <a:rPr lang="en-US" altLang="en-US" smtClean="0"/>
              <a:t> serializes requests!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Bus is single point of arbitration</a:t>
            </a:r>
          </a:p>
        </p:txBody>
      </p:sp>
    </p:spTree>
    <p:extLst>
      <p:ext uri="{BB962C8B-B14F-4D97-AF65-F5344CB8AC3E}">
        <p14:creationId xmlns:p14="http://schemas.microsoft.com/office/powerpoint/2010/main" val="32159694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09550"/>
            <a:ext cx="7162800" cy="1143000"/>
          </a:xfrm>
          <a:noFill/>
        </p:spPr>
        <p:txBody>
          <a:bodyPr/>
          <a:lstStyle/>
          <a:p>
            <a:r>
              <a:rPr lang="en-US" altLang="en-US" smtClean="0"/>
              <a:t>Basic Snoopy Protocols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8191500" cy="4724400"/>
          </a:xfrm>
          <a:noFill/>
        </p:spPr>
        <p:txBody>
          <a:bodyPr/>
          <a:lstStyle/>
          <a:p>
            <a:pPr>
              <a:tabLst>
                <a:tab pos="1371600" algn="l"/>
                <a:tab pos="2857500" algn="l"/>
                <a:tab pos="5257800" algn="l"/>
                <a:tab pos="6400800" algn="l"/>
              </a:tabLst>
            </a:pPr>
            <a:r>
              <a:rPr lang="en-US" altLang="en-US" smtClean="0"/>
              <a:t>Write Invalidate versus Broadcast:</a:t>
            </a:r>
          </a:p>
          <a:p>
            <a:pPr lvl="1">
              <a:tabLst>
                <a:tab pos="1371600" algn="l"/>
                <a:tab pos="2857500" algn="l"/>
                <a:tab pos="5257800" algn="l"/>
                <a:tab pos="6400800" algn="l"/>
              </a:tabLst>
            </a:pPr>
            <a:r>
              <a:rPr lang="en-US" altLang="en-US" smtClean="0"/>
              <a:t>Invalidate requires one transaction per write-run</a:t>
            </a:r>
          </a:p>
          <a:p>
            <a:pPr lvl="1">
              <a:tabLst>
                <a:tab pos="1371600" algn="l"/>
                <a:tab pos="2857500" algn="l"/>
                <a:tab pos="5257800" algn="l"/>
                <a:tab pos="6400800" algn="l"/>
              </a:tabLst>
            </a:pPr>
            <a:r>
              <a:rPr lang="en-US" altLang="en-US" smtClean="0"/>
              <a:t>Invalidate uses spatial locality: one transaction per block</a:t>
            </a:r>
          </a:p>
          <a:p>
            <a:pPr lvl="1">
              <a:tabLst>
                <a:tab pos="1371600" algn="l"/>
                <a:tab pos="2857500" algn="l"/>
                <a:tab pos="5257800" algn="l"/>
                <a:tab pos="6400800" algn="l"/>
              </a:tabLst>
            </a:pPr>
            <a:r>
              <a:rPr lang="en-US" altLang="en-US" smtClean="0"/>
              <a:t>Broadcast has lower latency between write and read</a:t>
            </a:r>
          </a:p>
        </p:txBody>
      </p:sp>
    </p:spTree>
    <p:extLst>
      <p:ext uri="{BB962C8B-B14F-4D97-AF65-F5344CB8AC3E}">
        <p14:creationId xmlns:p14="http://schemas.microsoft.com/office/powerpoint/2010/main" val="39988680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Snooping Cache Variations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55452" y="1776413"/>
            <a:ext cx="2080699" cy="193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Berkeley </a:t>
            </a:r>
            <a:b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Protocol</a:t>
            </a:r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Owned Exclusive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Owned Shared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Shared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Invalid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988573" y="1776413"/>
            <a:ext cx="1429880" cy="193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Basic </a:t>
            </a:r>
            <a:b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Protocol</a:t>
            </a:r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Exclusive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Shared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Invalid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540360" y="1757363"/>
            <a:ext cx="1644682" cy="193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Illinois </a:t>
            </a:r>
            <a:b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Protocol</a:t>
            </a:r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Private Dirty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Private Clean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Shared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Invalid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924050" y="2476500"/>
            <a:ext cx="8477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3429000" y="1981200"/>
            <a:ext cx="0" cy="158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5486400" y="1866900"/>
            <a:ext cx="0" cy="158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576513" y="3787775"/>
            <a:ext cx="501740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Owner can update via bus invalidate operation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Owner must write back when replaced in cache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529014" y="4492626"/>
            <a:ext cx="5121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If read sourced from memory, then Private Clean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if read sourced from other cache, then Shared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Can write in cache if held private clean or dirty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7162800" y="1847850"/>
            <a:ext cx="0" cy="158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434155" y="1738313"/>
            <a:ext cx="3305393" cy="193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MESI </a:t>
            </a:r>
            <a:b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Protocol</a:t>
            </a:r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>
                <a:solidFill>
                  <a:srgbClr val="FC0128"/>
                </a:solidFill>
                <a:latin typeface="Arial" panose="020B0604020202020204" pitchFamily="34" charset="0"/>
              </a:rPr>
              <a:t>M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odfied (private,!=Memory)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b="1" u="sng">
                <a:solidFill>
                  <a:srgbClr val="FC0128"/>
                </a:solidFill>
                <a:latin typeface="Arial" panose="020B0604020202020204" pitchFamily="34" charset="0"/>
              </a:rPr>
              <a:t>X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clusive (private,=Memory)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>
                <a:solidFill>
                  <a:srgbClr val="FC0128"/>
                </a:solidFill>
                <a:latin typeface="Arial" panose="020B0604020202020204" pitchFamily="34" charset="0"/>
              </a:rPr>
              <a:t>S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hared (shared,=Memory)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>
                <a:solidFill>
                  <a:srgbClr val="FC0128"/>
                </a:solidFill>
                <a:latin typeface="Arial" panose="020B0604020202020204" pitchFamily="34" charset="0"/>
              </a:rPr>
              <a:t>I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nvalid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V="1">
            <a:off x="3219450" y="2552700"/>
            <a:ext cx="323850" cy="3619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3181350" y="3009900"/>
            <a:ext cx="5715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8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An Example Snoopy Protocol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8229600" cy="41148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Invalidation protocol, write-back cache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Each block of memory is in one state: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Clean in all caches and up-to-date in memory (</a:t>
            </a:r>
            <a:r>
              <a:rPr lang="en-US" altLang="en-US" u="sng" smtClean="0">
                <a:solidFill>
                  <a:schemeClr val="hlink"/>
                </a:solidFill>
              </a:rPr>
              <a:t>Shared</a:t>
            </a:r>
            <a:r>
              <a:rPr lang="en-US" altLang="en-US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OR Dirty in exactly one cache (</a:t>
            </a:r>
            <a:r>
              <a:rPr lang="en-US" altLang="en-US" u="sng" smtClean="0">
                <a:solidFill>
                  <a:schemeClr val="hlink"/>
                </a:solidFill>
              </a:rPr>
              <a:t>Exclusive</a:t>
            </a:r>
            <a:r>
              <a:rPr lang="en-US" altLang="en-US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OR Not in any caches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Each cache block is in one state (track these):</a:t>
            </a:r>
          </a:p>
          <a:p>
            <a:pPr lvl="1">
              <a:lnSpc>
                <a:spcPct val="80000"/>
              </a:lnSpc>
            </a:pPr>
            <a:r>
              <a:rPr lang="en-US" altLang="en-US" u="sng" smtClean="0">
                <a:solidFill>
                  <a:schemeClr val="hlink"/>
                </a:solidFill>
              </a:rPr>
              <a:t>Shared</a:t>
            </a:r>
            <a:r>
              <a:rPr lang="en-US" altLang="en-US" smtClean="0"/>
              <a:t> : block can be read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OR </a:t>
            </a:r>
            <a:r>
              <a:rPr lang="en-US" altLang="en-US" u="sng" smtClean="0">
                <a:solidFill>
                  <a:schemeClr val="hlink"/>
                </a:solidFill>
              </a:rPr>
              <a:t>Exclusive</a:t>
            </a:r>
            <a:r>
              <a:rPr lang="en-US" altLang="en-US" smtClean="0"/>
              <a:t> : cache has only copy, its writeable, and dirty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OR </a:t>
            </a:r>
            <a:r>
              <a:rPr lang="en-US" altLang="en-US" u="sng" smtClean="0">
                <a:solidFill>
                  <a:schemeClr val="hlink"/>
                </a:solidFill>
              </a:rPr>
              <a:t>Invalid</a:t>
            </a:r>
            <a:r>
              <a:rPr lang="en-US" altLang="en-US" smtClean="0"/>
              <a:t> : block contains no data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Read misses: cause all caches to snoop bus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Writes to clean line are treated as misses</a:t>
            </a:r>
          </a:p>
        </p:txBody>
      </p:sp>
    </p:spTree>
    <p:extLst>
      <p:ext uri="{BB962C8B-B14F-4D97-AF65-F5344CB8AC3E}">
        <p14:creationId xmlns:p14="http://schemas.microsoft.com/office/powerpoint/2010/main" val="36014535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457200"/>
            <a:ext cx="7162800" cy="533400"/>
          </a:xfrm>
          <a:noFill/>
        </p:spPr>
        <p:txBody>
          <a:bodyPr/>
          <a:lstStyle/>
          <a:p>
            <a:r>
              <a:rPr lang="en-US" altLang="en-US" smtClean="0"/>
              <a:t>Snoopy-Cache State Machine-I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85850"/>
            <a:ext cx="3619500" cy="97155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State machine</a:t>
            </a:r>
            <a:br>
              <a:rPr lang="en-US" altLang="en-US" sz="2000"/>
            </a:br>
            <a:r>
              <a:rPr lang="en-US" altLang="en-US" sz="2000"/>
              <a:t>for </a:t>
            </a:r>
            <a:r>
              <a:rPr lang="en-US" altLang="en-US" sz="2000" i="1" u="sng">
                <a:solidFill>
                  <a:schemeClr val="hlink"/>
                </a:solidFill>
              </a:rPr>
              <a:t>CPU</a:t>
            </a:r>
            <a:r>
              <a:rPr lang="en-US" altLang="en-US" sz="2000"/>
              <a:t> requests</a:t>
            </a:r>
            <a:br>
              <a:rPr lang="en-US" altLang="en-US" sz="2000"/>
            </a:br>
            <a:r>
              <a:rPr lang="en-US" altLang="en-US" sz="2000"/>
              <a:t>for each </a:t>
            </a:r>
            <a:br>
              <a:rPr lang="en-US" altLang="en-US" sz="2000"/>
            </a:br>
            <a:r>
              <a:rPr lang="en-US" altLang="en-US" sz="2000" u="sng">
                <a:solidFill>
                  <a:schemeClr val="hlink"/>
                </a:solidFill>
              </a:rPr>
              <a:t>cache block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5033964" y="1863726"/>
            <a:ext cx="849593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Invalid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8272463" y="1692276"/>
            <a:ext cx="1289050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Shared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(read/only)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4800601" y="5105401"/>
            <a:ext cx="1389063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Exclusive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(read/write)</a:t>
            </a:r>
          </a:p>
        </p:txBody>
      </p:sp>
      <p:sp>
        <p:nvSpPr>
          <p:cNvPr id="758792" name="Rectangle 8"/>
          <p:cNvSpPr>
            <a:spLocks noChangeArrowheads="1"/>
          </p:cNvSpPr>
          <p:nvPr/>
        </p:nvSpPr>
        <p:spPr bwMode="auto">
          <a:xfrm>
            <a:off x="6253164" y="1673226"/>
            <a:ext cx="1298433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CPU Read</a:t>
            </a:r>
            <a:endParaRPr lang="en-US" altLang="en-US" b="1">
              <a:solidFill>
                <a:srgbClr val="00AE00"/>
              </a:solidFill>
              <a:latin typeface="Arial" panose="020B0604020202020204" pitchFamily="34" charset="0"/>
            </a:endParaRPr>
          </a:p>
        </p:txBody>
      </p:sp>
      <p:sp>
        <p:nvSpPr>
          <p:cNvPr id="758793" name="Rectangle 9"/>
          <p:cNvSpPr>
            <a:spLocks noChangeArrowheads="1"/>
          </p:cNvSpPr>
          <p:nvPr/>
        </p:nvSpPr>
        <p:spPr bwMode="auto">
          <a:xfrm>
            <a:off x="4114801" y="2971800"/>
            <a:ext cx="1298575" cy="36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CPU Write</a:t>
            </a:r>
          </a:p>
        </p:txBody>
      </p:sp>
      <p:sp>
        <p:nvSpPr>
          <p:cNvPr id="758794" name="Rectangle 10"/>
          <p:cNvSpPr>
            <a:spLocks noChangeArrowheads="1"/>
          </p:cNvSpPr>
          <p:nvPr/>
        </p:nvSpPr>
        <p:spPr bwMode="auto">
          <a:xfrm>
            <a:off x="8615363" y="911226"/>
            <a:ext cx="1644682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CPU Read hit</a:t>
            </a:r>
            <a:endParaRPr lang="en-US" altLang="en-US" b="1">
              <a:solidFill>
                <a:srgbClr val="00AE00"/>
              </a:solidFill>
              <a:latin typeface="Arial" panose="020B0604020202020204" pitchFamily="34" charset="0"/>
            </a:endParaRPr>
          </a:p>
        </p:txBody>
      </p:sp>
      <p:sp>
        <p:nvSpPr>
          <p:cNvPr id="758795" name="Rectangle 11"/>
          <p:cNvSpPr>
            <a:spLocks noChangeArrowheads="1"/>
          </p:cNvSpPr>
          <p:nvPr/>
        </p:nvSpPr>
        <p:spPr bwMode="auto">
          <a:xfrm>
            <a:off x="6291263" y="2130425"/>
            <a:ext cx="1824218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Place read miss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on bus</a:t>
            </a:r>
          </a:p>
        </p:txBody>
      </p:sp>
      <p:sp>
        <p:nvSpPr>
          <p:cNvPr id="758796" name="Rectangle 12"/>
          <p:cNvSpPr>
            <a:spLocks noChangeArrowheads="1"/>
          </p:cNvSpPr>
          <p:nvPr/>
        </p:nvSpPr>
        <p:spPr bwMode="auto">
          <a:xfrm>
            <a:off x="3962400" y="3352800"/>
            <a:ext cx="1516442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Place Write </a:t>
            </a:r>
            <a:b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Miss on bus</a:t>
            </a:r>
          </a:p>
        </p:txBody>
      </p:sp>
      <p:sp>
        <p:nvSpPr>
          <p:cNvPr id="758797" name="Rectangle 13"/>
          <p:cNvSpPr>
            <a:spLocks noChangeArrowheads="1"/>
          </p:cNvSpPr>
          <p:nvPr/>
        </p:nvSpPr>
        <p:spPr bwMode="auto">
          <a:xfrm>
            <a:off x="5638801" y="3276600"/>
            <a:ext cx="192087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CPU read miss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Write back block,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Place read miss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on bus</a:t>
            </a:r>
          </a:p>
        </p:txBody>
      </p:sp>
      <p:sp>
        <p:nvSpPr>
          <p:cNvPr id="758798" name="Rectangle 14"/>
          <p:cNvSpPr>
            <a:spLocks noChangeArrowheads="1"/>
          </p:cNvSpPr>
          <p:nvPr/>
        </p:nvSpPr>
        <p:spPr bwMode="auto">
          <a:xfrm>
            <a:off x="7034214" y="4416426"/>
            <a:ext cx="2822575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CPU Write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Place Write Miss on Bus</a:t>
            </a:r>
          </a:p>
        </p:txBody>
      </p:sp>
      <p:sp>
        <p:nvSpPr>
          <p:cNvPr id="758799" name="Rectangle 15"/>
          <p:cNvSpPr>
            <a:spLocks noChangeArrowheads="1"/>
          </p:cNvSpPr>
          <p:nvPr/>
        </p:nvSpPr>
        <p:spPr bwMode="auto">
          <a:xfrm>
            <a:off x="8482013" y="3330576"/>
            <a:ext cx="1888338" cy="920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CPU Read miss</a:t>
            </a:r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Place read miss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on bus</a:t>
            </a:r>
          </a:p>
        </p:txBody>
      </p:sp>
      <p:sp>
        <p:nvSpPr>
          <p:cNvPr id="758800" name="Rectangle 16"/>
          <p:cNvSpPr>
            <a:spLocks noChangeArrowheads="1"/>
          </p:cNvSpPr>
          <p:nvPr/>
        </p:nvSpPr>
        <p:spPr bwMode="auto">
          <a:xfrm>
            <a:off x="6767513" y="5673726"/>
            <a:ext cx="2798844" cy="920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CPU Write Miss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Write back cache block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Place write miss on bus</a:t>
            </a:r>
          </a:p>
        </p:txBody>
      </p:sp>
      <p:sp>
        <p:nvSpPr>
          <p:cNvPr id="758801" name="Rectangle 17"/>
          <p:cNvSpPr>
            <a:spLocks noChangeArrowheads="1"/>
          </p:cNvSpPr>
          <p:nvPr/>
        </p:nvSpPr>
        <p:spPr bwMode="auto">
          <a:xfrm>
            <a:off x="3224213" y="5654675"/>
            <a:ext cx="1619034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CPU read hit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C0128"/>
                </a:solidFill>
                <a:latin typeface="Arial" panose="020B0604020202020204" pitchFamily="34" charset="0"/>
              </a:rPr>
              <a:t>CPU write hit</a:t>
            </a:r>
          </a:p>
        </p:txBody>
      </p:sp>
      <p:sp>
        <p:nvSpPr>
          <p:cNvPr id="35857" name="Rectangle 18"/>
          <p:cNvSpPr>
            <a:spLocks noChangeArrowheads="1"/>
          </p:cNvSpPr>
          <p:nvPr/>
        </p:nvSpPr>
        <p:spPr bwMode="auto">
          <a:xfrm>
            <a:off x="2157413" y="4633913"/>
            <a:ext cx="2031006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Cache Block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35858" name="Oval 19"/>
          <p:cNvSpPr>
            <a:spLocks noChangeArrowheads="1"/>
          </p:cNvSpPr>
          <p:nvPr/>
        </p:nvSpPr>
        <p:spPr bwMode="auto">
          <a:xfrm>
            <a:off x="4794250" y="1365250"/>
            <a:ext cx="1403350" cy="134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59" name="Oval 20"/>
          <p:cNvSpPr>
            <a:spLocks noChangeArrowheads="1"/>
          </p:cNvSpPr>
          <p:nvPr/>
        </p:nvSpPr>
        <p:spPr bwMode="auto">
          <a:xfrm>
            <a:off x="8185150" y="1365250"/>
            <a:ext cx="1403350" cy="134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60" name="Oval 21"/>
          <p:cNvSpPr>
            <a:spLocks noChangeArrowheads="1"/>
          </p:cNvSpPr>
          <p:nvPr/>
        </p:nvSpPr>
        <p:spPr bwMode="auto">
          <a:xfrm>
            <a:off x="4794250" y="4851400"/>
            <a:ext cx="1403350" cy="134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58806" name="Line 22"/>
          <p:cNvSpPr>
            <a:spLocks noChangeShapeType="1"/>
          </p:cNvSpPr>
          <p:nvPr/>
        </p:nvSpPr>
        <p:spPr bwMode="auto">
          <a:xfrm>
            <a:off x="6210300" y="2114550"/>
            <a:ext cx="2000250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58807" name="Line 23"/>
          <p:cNvSpPr>
            <a:spLocks noChangeShapeType="1"/>
          </p:cNvSpPr>
          <p:nvPr/>
        </p:nvSpPr>
        <p:spPr bwMode="auto">
          <a:xfrm>
            <a:off x="5467350" y="2705100"/>
            <a:ext cx="0" cy="2114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58808" name="Line 24"/>
          <p:cNvSpPr>
            <a:spLocks noChangeShapeType="1"/>
          </p:cNvSpPr>
          <p:nvPr/>
        </p:nvSpPr>
        <p:spPr bwMode="auto">
          <a:xfrm flipV="1">
            <a:off x="5962650" y="2533650"/>
            <a:ext cx="2381250" cy="243840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58809" name="Line 25"/>
          <p:cNvSpPr>
            <a:spLocks noChangeShapeType="1"/>
          </p:cNvSpPr>
          <p:nvPr/>
        </p:nvSpPr>
        <p:spPr bwMode="auto">
          <a:xfrm flipV="1">
            <a:off x="6172200" y="2724150"/>
            <a:ext cx="2495550" cy="25336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58810" name="Freeform 26"/>
          <p:cNvSpPr>
            <a:spLocks/>
          </p:cNvSpPr>
          <p:nvPr/>
        </p:nvSpPr>
        <p:spPr bwMode="auto">
          <a:xfrm>
            <a:off x="6038850" y="5676900"/>
            <a:ext cx="782638" cy="820738"/>
          </a:xfrm>
          <a:custGeom>
            <a:avLst/>
            <a:gdLst>
              <a:gd name="T0" fmla="*/ 171450 w 493"/>
              <a:gd name="T1" fmla="*/ 19050 h 517"/>
              <a:gd name="T2" fmla="*/ 209550 w 493"/>
              <a:gd name="T3" fmla="*/ 0 h 517"/>
              <a:gd name="T4" fmla="*/ 247650 w 493"/>
              <a:gd name="T5" fmla="*/ 0 h 517"/>
              <a:gd name="T6" fmla="*/ 285750 w 493"/>
              <a:gd name="T7" fmla="*/ 0 h 517"/>
              <a:gd name="T8" fmla="*/ 323850 w 493"/>
              <a:gd name="T9" fmla="*/ 0 h 517"/>
              <a:gd name="T10" fmla="*/ 361950 w 493"/>
              <a:gd name="T11" fmla="*/ 0 h 517"/>
              <a:gd name="T12" fmla="*/ 400050 w 493"/>
              <a:gd name="T13" fmla="*/ 0 h 517"/>
              <a:gd name="T14" fmla="*/ 438150 w 493"/>
              <a:gd name="T15" fmla="*/ 0 h 517"/>
              <a:gd name="T16" fmla="*/ 476250 w 493"/>
              <a:gd name="T17" fmla="*/ 19050 h 517"/>
              <a:gd name="T18" fmla="*/ 514350 w 493"/>
              <a:gd name="T19" fmla="*/ 19050 h 517"/>
              <a:gd name="T20" fmla="*/ 552450 w 493"/>
              <a:gd name="T21" fmla="*/ 38100 h 517"/>
              <a:gd name="T22" fmla="*/ 590550 w 493"/>
              <a:gd name="T23" fmla="*/ 57150 h 517"/>
              <a:gd name="T24" fmla="*/ 628650 w 493"/>
              <a:gd name="T25" fmla="*/ 76200 h 517"/>
              <a:gd name="T26" fmla="*/ 647700 w 493"/>
              <a:gd name="T27" fmla="*/ 114300 h 517"/>
              <a:gd name="T28" fmla="*/ 666750 w 493"/>
              <a:gd name="T29" fmla="*/ 152400 h 517"/>
              <a:gd name="T30" fmla="*/ 704850 w 493"/>
              <a:gd name="T31" fmla="*/ 171450 h 517"/>
              <a:gd name="T32" fmla="*/ 704850 w 493"/>
              <a:gd name="T33" fmla="*/ 209550 h 517"/>
              <a:gd name="T34" fmla="*/ 704850 w 493"/>
              <a:gd name="T35" fmla="*/ 247650 h 517"/>
              <a:gd name="T36" fmla="*/ 723900 w 493"/>
              <a:gd name="T37" fmla="*/ 285750 h 517"/>
              <a:gd name="T38" fmla="*/ 742950 w 493"/>
              <a:gd name="T39" fmla="*/ 323850 h 517"/>
              <a:gd name="T40" fmla="*/ 742950 w 493"/>
              <a:gd name="T41" fmla="*/ 361950 h 517"/>
              <a:gd name="T42" fmla="*/ 762000 w 493"/>
              <a:gd name="T43" fmla="*/ 400050 h 517"/>
              <a:gd name="T44" fmla="*/ 781050 w 493"/>
              <a:gd name="T45" fmla="*/ 438150 h 517"/>
              <a:gd name="T46" fmla="*/ 781050 w 493"/>
              <a:gd name="T47" fmla="*/ 476250 h 517"/>
              <a:gd name="T48" fmla="*/ 781050 w 493"/>
              <a:gd name="T49" fmla="*/ 514350 h 517"/>
              <a:gd name="T50" fmla="*/ 762000 w 493"/>
              <a:gd name="T51" fmla="*/ 552450 h 517"/>
              <a:gd name="T52" fmla="*/ 723900 w 493"/>
              <a:gd name="T53" fmla="*/ 571500 h 517"/>
              <a:gd name="T54" fmla="*/ 704850 w 493"/>
              <a:gd name="T55" fmla="*/ 609600 h 517"/>
              <a:gd name="T56" fmla="*/ 685800 w 493"/>
              <a:gd name="T57" fmla="*/ 647700 h 517"/>
              <a:gd name="T58" fmla="*/ 666750 w 493"/>
              <a:gd name="T59" fmla="*/ 685800 h 517"/>
              <a:gd name="T60" fmla="*/ 628650 w 493"/>
              <a:gd name="T61" fmla="*/ 704850 h 517"/>
              <a:gd name="T62" fmla="*/ 609600 w 493"/>
              <a:gd name="T63" fmla="*/ 742950 h 517"/>
              <a:gd name="T64" fmla="*/ 571500 w 493"/>
              <a:gd name="T65" fmla="*/ 762000 h 517"/>
              <a:gd name="T66" fmla="*/ 533400 w 493"/>
              <a:gd name="T67" fmla="*/ 781050 h 517"/>
              <a:gd name="T68" fmla="*/ 495300 w 493"/>
              <a:gd name="T69" fmla="*/ 800100 h 517"/>
              <a:gd name="T70" fmla="*/ 457200 w 493"/>
              <a:gd name="T71" fmla="*/ 800100 h 517"/>
              <a:gd name="T72" fmla="*/ 419100 w 493"/>
              <a:gd name="T73" fmla="*/ 819150 h 517"/>
              <a:gd name="T74" fmla="*/ 381000 w 493"/>
              <a:gd name="T75" fmla="*/ 800100 h 517"/>
              <a:gd name="T76" fmla="*/ 342900 w 493"/>
              <a:gd name="T77" fmla="*/ 800100 h 517"/>
              <a:gd name="T78" fmla="*/ 304800 w 493"/>
              <a:gd name="T79" fmla="*/ 781050 h 517"/>
              <a:gd name="T80" fmla="*/ 266700 w 493"/>
              <a:gd name="T81" fmla="*/ 781050 h 517"/>
              <a:gd name="T82" fmla="*/ 209550 w 493"/>
              <a:gd name="T83" fmla="*/ 762000 h 517"/>
              <a:gd name="T84" fmla="*/ 171450 w 493"/>
              <a:gd name="T85" fmla="*/ 742950 h 517"/>
              <a:gd name="T86" fmla="*/ 133350 w 493"/>
              <a:gd name="T87" fmla="*/ 723900 h 517"/>
              <a:gd name="T88" fmla="*/ 114300 w 493"/>
              <a:gd name="T89" fmla="*/ 685800 h 517"/>
              <a:gd name="T90" fmla="*/ 95250 w 493"/>
              <a:gd name="T91" fmla="*/ 647700 h 517"/>
              <a:gd name="T92" fmla="*/ 76200 w 493"/>
              <a:gd name="T93" fmla="*/ 609600 h 517"/>
              <a:gd name="T94" fmla="*/ 76200 w 493"/>
              <a:gd name="T95" fmla="*/ 571500 h 517"/>
              <a:gd name="T96" fmla="*/ 57150 w 493"/>
              <a:gd name="T97" fmla="*/ 533400 h 517"/>
              <a:gd name="T98" fmla="*/ 57150 w 493"/>
              <a:gd name="T99" fmla="*/ 495300 h 517"/>
              <a:gd name="T100" fmla="*/ 19050 w 493"/>
              <a:gd name="T101" fmla="*/ 476250 h 517"/>
              <a:gd name="T102" fmla="*/ 0 w 493"/>
              <a:gd name="T103" fmla="*/ 438150 h 517"/>
              <a:gd name="T104" fmla="*/ 0 w 493"/>
              <a:gd name="T105" fmla="*/ 400050 h 517"/>
              <a:gd name="T106" fmla="*/ 0 w 493"/>
              <a:gd name="T107" fmla="*/ 361950 h 517"/>
              <a:gd name="T108" fmla="*/ 0 w 493"/>
              <a:gd name="T109" fmla="*/ 342900 h 5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93" h="517">
                <a:moveTo>
                  <a:pt x="108" y="12"/>
                </a:moveTo>
                <a:lnTo>
                  <a:pt x="132" y="0"/>
                </a:lnTo>
                <a:lnTo>
                  <a:pt x="156" y="0"/>
                </a:lnTo>
                <a:lnTo>
                  <a:pt x="180" y="0"/>
                </a:lnTo>
                <a:lnTo>
                  <a:pt x="204" y="0"/>
                </a:lnTo>
                <a:lnTo>
                  <a:pt x="228" y="0"/>
                </a:lnTo>
                <a:lnTo>
                  <a:pt x="252" y="0"/>
                </a:lnTo>
                <a:lnTo>
                  <a:pt x="276" y="0"/>
                </a:lnTo>
                <a:lnTo>
                  <a:pt x="300" y="12"/>
                </a:lnTo>
                <a:lnTo>
                  <a:pt x="324" y="12"/>
                </a:lnTo>
                <a:lnTo>
                  <a:pt x="348" y="24"/>
                </a:lnTo>
                <a:lnTo>
                  <a:pt x="372" y="36"/>
                </a:lnTo>
                <a:lnTo>
                  <a:pt x="396" y="48"/>
                </a:lnTo>
                <a:lnTo>
                  <a:pt x="408" y="72"/>
                </a:lnTo>
                <a:lnTo>
                  <a:pt x="420" y="96"/>
                </a:lnTo>
                <a:lnTo>
                  <a:pt x="444" y="108"/>
                </a:lnTo>
                <a:lnTo>
                  <a:pt x="444" y="132"/>
                </a:lnTo>
                <a:lnTo>
                  <a:pt x="444" y="156"/>
                </a:lnTo>
                <a:lnTo>
                  <a:pt x="456" y="180"/>
                </a:lnTo>
                <a:lnTo>
                  <a:pt x="468" y="204"/>
                </a:lnTo>
                <a:lnTo>
                  <a:pt x="468" y="228"/>
                </a:lnTo>
                <a:lnTo>
                  <a:pt x="480" y="252"/>
                </a:lnTo>
                <a:lnTo>
                  <a:pt x="492" y="276"/>
                </a:lnTo>
                <a:lnTo>
                  <a:pt x="492" y="300"/>
                </a:lnTo>
                <a:lnTo>
                  <a:pt x="492" y="324"/>
                </a:lnTo>
                <a:lnTo>
                  <a:pt x="480" y="348"/>
                </a:lnTo>
                <a:lnTo>
                  <a:pt x="456" y="360"/>
                </a:lnTo>
                <a:lnTo>
                  <a:pt x="444" y="384"/>
                </a:lnTo>
                <a:lnTo>
                  <a:pt x="432" y="408"/>
                </a:lnTo>
                <a:lnTo>
                  <a:pt x="420" y="432"/>
                </a:lnTo>
                <a:lnTo>
                  <a:pt x="396" y="444"/>
                </a:lnTo>
                <a:lnTo>
                  <a:pt x="384" y="468"/>
                </a:lnTo>
                <a:lnTo>
                  <a:pt x="360" y="480"/>
                </a:lnTo>
                <a:lnTo>
                  <a:pt x="336" y="492"/>
                </a:lnTo>
                <a:lnTo>
                  <a:pt x="312" y="504"/>
                </a:lnTo>
                <a:lnTo>
                  <a:pt x="288" y="504"/>
                </a:lnTo>
                <a:lnTo>
                  <a:pt x="264" y="516"/>
                </a:lnTo>
                <a:lnTo>
                  <a:pt x="240" y="504"/>
                </a:lnTo>
                <a:lnTo>
                  <a:pt x="216" y="504"/>
                </a:lnTo>
                <a:lnTo>
                  <a:pt x="192" y="492"/>
                </a:lnTo>
                <a:lnTo>
                  <a:pt x="168" y="492"/>
                </a:lnTo>
                <a:lnTo>
                  <a:pt x="132" y="480"/>
                </a:lnTo>
                <a:lnTo>
                  <a:pt x="108" y="468"/>
                </a:lnTo>
                <a:lnTo>
                  <a:pt x="84" y="456"/>
                </a:lnTo>
                <a:lnTo>
                  <a:pt x="72" y="432"/>
                </a:lnTo>
                <a:lnTo>
                  <a:pt x="60" y="408"/>
                </a:lnTo>
                <a:lnTo>
                  <a:pt x="48" y="384"/>
                </a:lnTo>
                <a:lnTo>
                  <a:pt x="48" y="360"/>
                </a:lnTo>
                <a:lnTo>
                  <a:pt x="36" y="336"/>
                </a:lnTo>
                <a:lnTo>
                  <a:pt x="36" y="312"/>
                </a:lnTo>
                <a:lnTo>
                  <a:pt x="12" y="300"/>
                </a:lnTo>
                <a:lnTo>
                  <a:pt x="0" y="276"/>
                </a:lnTo>
                <a:lnTo>
                  <a:pt x="0" y="252"/>
                </a:lnTo>
                <a:lnTo>
                  <a:pt x="0" y="228"/>
                </a:lnTo>
                <a:lnTo>
                  <a:pt x="0" y="216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58811" name="Freeform 27"/>
          <p:cNvSpPr>
            <a:spLocks/>
          </p:cNvSpPr>
          <p:nvPr/>
        </p:nvSpPr>
        <p:spPr bwMode="auto">
          <a:xfrm>
            <a:off x="9144000" y="2419350"/>
            <a:ext cx="782638" cy="820738"/>
          </a:xfrm>
          <a:custGeom>
            <a:avLst/>
            <a:gdLst>
              <a:gd name="T0" fmla="*/ 171450 w 493"/>
              <a:gd name="T1" fmla="*/ 19050 h 517"/>
              <a:gd name="T2" fmla="*/ 209550 w 493"/>
              <a:gd name="T3" fmla="*/ 0 h 517"/>
              <a:gd name="T4" fmla="*/ 247650 w 493"/>
              <a:gd name="T5" fmla="*/ 0 h 517"/>
              <a:gd name="T6" fmla="*/ 285750 w 493"/>
              <a:gd name="T7" fmla="*/ 0 h 517"/>
              <a:gd name="T8" fmla="*/ 323850 w 493"/>
              <a:gd name="T9" fmla="*/ 0 h 517"/>
              <a:gd name="T10" fmla="*/ 361950 w 493"/>
              <a:gd name="T11" fmla="*/ 0 h 517"/>
              <a:gd name="T12" fmla="*/ 400050 w 493"/>
              <a:gd name="T13" fmla="*/ 0 h 517"/>
              <a:gd name="T14" fmla="*/ 438150 w 493"/>
              <a:gd name="T15" fmla="*/ 0 h 517"/>
              <a:gd name="T16" fmla="*/ 476250 w 493"/>
              <a:gd name="T17" fmla="*/ 19050 h 517"/>
              <a:gd name="T18" fmla="*/ 514350 w 493"/>
              <a:gd name="T19" fmla="*/ 19050 h 517"/>
              <a:gd name="T20" fmla="*/ 552450 w 493"/>
              <a:gd name="T21" fmla="*/ 38100 h 517"/>
              <a:gd name="T22" fmla="*/ 590550 w 493"/>
              <a:gd name="T23" fmla="*/ 57150 h 517"/>
              <a:gd name="T24" fmla="*/ 628650 w 493"/>
              <a:gd name="T25" fmla="*/ 76200 h 517"/>
              <a:gd name="T26" fmla="*/ 647700 w 493"/>
              <a:gd name="T27" fmla="*/ 114300 h 517"/>
              <a:gd name="T28" fmla="*/ 666750 w 493"/>
              <a:gd name="T29" fmla="*/ 152400 h 517"/>
              <a:gd name="T30" fmla="*/ 704850 w 493"/>
              <a:gd name="T31" fmla="*/ 171450 h 517"/>
              <a:gd name="T32" fmla="*/ 704850 w 493"/>
              <a:gd name="T33" fmla="*/ 209550 h 517"/>
              <a:gd name="T34" fmla="*/ 704850 w 493"/>
              <a:gd name="T35" fmla="*/ 247650 h 517"/>
              <a:gd name="T36" fmla="*/ 723900 w 493"/>
              <a:gd name="T37" fmla="*/ 285750 h 517"/>
              <a:gd name="T38" fmla="*/ 742950 w 493"/>
              <a:gd name="T39" fmla="*/ 323850 h 517"/>
              <a:gd name="T40" fmla="*/ 742950 w 493"/>
              <a:gd name="T41" fmla="*/ 361950 h 517"/>
              <a:gd name="T42" fmla="*/ 762000 w 493"/>
              <a:gd name="T43" fmla="*/ 400050 h 517"/>
              <a:gd name="T44" fmla="*/ 781050 w 493"/>
              <a:gd name="T45" fmla="*/ 438150 h 517"/>
              <a:gd name="T46" fmla="*/ 781050 w 493"/>
              <a:gd name="T47" fmla="*/ 476250 h 517"/>
              <a:gd name="T48" fmla="*/ 781050 w 493"/>
              <a:gd name="T49" fmla="*/ 514350 h 517"/>
              <a:gd name="T50" fmla="*/ 762000 w 493"/>
              <a:gd name="T51" fmla="*/ 552450 h 517"/>
              <a:gd name="T52" fmla="*/ 723900 w 493"/>
              <a:gd name="T53" fmla="*/ 571500 h 517"/>
              <a:gd name="T54" fmla="*/ 704850 w 493"/>
              <a:gd name="T55" fmla="*/ 609600 h 517"/>
              <a:gd name="T56" fmla="*/ 685800 w 493"/>
              <a:gd name="T57" fmla="*/ 647700 h 517"/>
              <a:gd name="T58" fmla="*/ 666750 w 493"/>
              <a:gd name="T59" fmla="*/ 685800 h 517"/>
              <a:gd name="T60" fmla="*/ 628650 w 493"/>
              <a:gd name="T61" fmla="*/ 704850 h 517"/>
              <a:gd name="T62" fmla="*/ 609600 w 493"/>
              <a:gd name="T63" fmla="*/ 742950 h 517"/>
              <a:gd name="T64" fmla="*/ 571500 w 493"/>
              <a:gd name="T65" fmla="*/ 762000 h 517"/>
              <a:gd name="T66" fmla="*/ 533400 w 493"/>
              <a:gd name="T67" fmla="*/ 781050 h 517"/>
              <a:gd name="T68" fmla="*/ 495300 w 493"/>
              <a:gd name="T69" fmla="*/ 800100 h 517"/>
              <a:gd name="T70" fmla="*/ 457200 w 493"/>
              <a:gd name="T71" fmla="*/ 800100 h 517"/>
              <a:gd name="T72" fmla="*/ 419100 w 493"/>
              <a:gd name="T73" fmla="*/ 819150 h 517"/>
              <a:gd name="T74" fmla="*/ 381000 w 493"/>
              <a:gd name="T75" fmla="*/ 800100 h 517"/>
              <a:gd name="T76" fmla="*/ 342900 w 493"/>
              <a:gd name="T77" fmla="*/ 800100 h 517"/>
              <a:gd name="T78" fmla="*/ 304800 w 493"/>
              <a:gd name="T79" fmla="*/ 781050 h 517"/>
              <a:gd name="T80" fmla="*/ 266700 w 493"/>
              <a:gd name="T81" fmla="*/ 781050 h 517"/>
              <a:gd name="T82" fmla="*/ 209550 w 493"/>
              <a:gd name="T83" fmla="*/ 762000 h 517"/>
              <a:gd name="T84" fmla="*/ 171450 w 493"/>
              <a:gd name="T85" fmla="*/ 742950 h 517"/>
              <a:gd name="T86" fmla="*/ 133350 w 493"/>
              <a:gd name="T87" fmla="*/ 723900 h 517"/>
              <a:gd name="T88" fmla="*/ 114300 w 493"/>
              <a:gd name="T89" fmla="*/ 685800 h 517"/>
              <a:gd name="T90" fmla="*/ 95250 w 493"/>
              <a:gd name="T91" fmla="*/ 647700 h 517"/>
              <a:gd name="T92" fmla="*/ 76200 w 493"/>
              <a:gd name="T93" fmla="*/ 609600 h 517"/>
              <a:gd name="T94" fmla="*/ 76200 w 493"/>
              <a:gd name="T95" fmla="*/ 571500 h 517"/>
              <a:gd name="T96" fmla="*/ 57150 w 493"/>
              <a:gd name="T97" fmla="*/ 533400 h 517"/>
              <a:gd name="T98" fmla="*/ 57150 w 493"/>
              <a:gd name="T99" fmla="*/ 495300 h 517"/>
              <a:gd name="T100" fmla="*/ 19050 w 493"/>
              <a:gd name="T101" fmla="*/ 476250 h 517"/>
              <a:gd name="T102" fmla="*/ 0 w 493"/>
              <a:gd name="T103" fmla="*/ 438150 h 517"/>
              <a:gd name="T104" fmla="*/ 0 w 493"/>
              <a:gd name="T105" fmla="*/ 400050 h 517"/>
              <a:gd name="T106" fmla="*/ 0 w 493"/>
              <a:gd name="T107" fmla="*/ 361950 h 517"/>
              <a:gd name="T108" fmla="*/ 0 w 493"/>
              <a:gd name="T109" fmla="*/ 342900 h 5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93" h="517">
                <a:moveTo>
                  <a:pt x="108" y="12"/>
                </a:moveTo>
                <a:lnTo>
                  <a:pt x="132" y="0"/>
                </a:lnTo>
                <a:lnTo>
                  <a:pt x="156" y="0"/>
                </a:lnTo>
                <a:lnTo>
                  <a:pt x="180" y="0"/>
                </a:lnTo>
                <a:lnTo>
                  <a:pt x="204" y="0"/>
                </a:lnTo>
                <a:lnTo>
                  <a:pt x="228" y="0"/>
                </a:lnTo>
                <a:lnTo>
                  <a:pt x="252" y="0"/>
                </a:lnTo>
                <a:lnTo>
                  <a:pt x="276" y="0"/>
                </a:lnTo>
                <a:lnTo>
                  <a:pt x="300" y="12"/>
                </a:lnTo>
                <a:lnTo>
                  <a:pt x="324" y="12"/>
                </a:lnTo>
                <a:lnTo>
                  <a:pt x="348" y="24"/>
                </a:lnTo>
                <a:lnTo>
                  <a:pt x="372" y="36"/>
                </a:lnTo>
                <a:lnTo>
                  <a:pt x="396" y="48"/>
                </a:lnTo>
                <a:lnTo>
                  <a:pt x="408" y="72"/>
                </a:lnTo>
                <a:lnTo>
                  <a:pt x="420" y="96"/>
                </a:lnTo>
                <a:lnTo>
                  <a:pt x="444" y="108"/>
                </a:lnTo>
                <a:lnTo>
                  <a:pt x="444" y="132"/>
                </a:lnTo>
                <a:lnTo>
                  <a:pt x="444" y="156"/>
                </a:lnTo>
                <a:lnTo>
                  <a:pt x="456" y="180"/>
                </a:lnTo>
                <a:lnTo>
                  <a:pt x="468" y="204"/>
                </a:lnTo>
                <a:lnTo>
                  <a:pt x="468" y="228"/>
                </a:lnTo>
                <a:lnTo>
                  <a:pt x="480" y="252"/>
                </a:lnTo>
                <a:lnTo>
                  <a:pt x="492" y="276"/>
                </a:lnTo>
                <a:lnTo>
                  <a:pt x="492" y="300"/>
                </a:lnTo>
                <a:lnTo>
                  <a:pt x="492" y="324"/>
                </a:lnTo>
                <a:lnTo>
                  <a:pt x="480" y="348"/>
                </a:lnTo>
                <a:lnTo>
                  <a:pt x="456" y="360"/>
                </a:lnTo>
                <a:lnTo>
                  <a:pt x="444" y="384"/>
                </a:lnTo>
                <a:lnTo>
                  <a:pt x="432" y="408"/>
                </a:lnTo>
                <a:lnTo>
                  <a:pt x="420" y="432"/>
                </a:lnTo>
                <a:lnTo>
                  <a:pt x="396" y="444"/>
                </a:lnTo>
                <a:lnTo>
                  <a:pt x="384" y="468"/>
                </a:lnTo>
                <a:lnTo>
                  <a:pt x="360" y="480"/>
                </a:lnTo>
                <a:lnTo>
                  <a:pt x="336" y="492"/>
                </a:lnTo>
                <a:lnTo>
                  <a:pt x="312" y="504"/>
                </a:lnTo>
                <a:lnTo>
                  <a:pt x="288" y="504"/>
                </a:lnTo>
                <a:lnTo>
                  <a:pt x="264" y="516"/>
                </a:lnTo>
                <a:lnTo>
                  <a:pt x="240" y="504"/>
                </a:lnTo>
                <a:lnTo>
                  <a:pt x="216" y="504"/>
                </a:lnTo>
                <a:lnTo>
                  <a:pt x="192" y="492"/>
                </a:lnTo>
                <a:lnTo>
                  <a:pt x="168" y="492"/>
                </a:lnTo>
                <a:lnTo>
                  <a:pt x="132" y="480"/>
                </a:lnTo>
                <a:lnTo>
                  <a:pt x="108" y="468"/>
                </a:lnTo>
                <a:lnTo>
                  <a:pt x="84" y="456"/>
                </a:lnTo>
                <a:lnTo>
                  <a:pt x="72" y="432"/>
                </a:lnTo>
                <a:lnTo>
                  <a:pt x="60" y="408"/>
                </a:lnTo>
                <a:lnTo>
                  <a:pt x="48" y="384"/>
                </a:lnTo>
                <a:lnTo>
                  <a:pt x="48" y="360"/>
                </a:lnTo>
                <a:lnTo>
                  <a:pt x="36" y="336"/>
                </a:lnTo>
                <a:lnTo>
                  <a:pt x="36" y="312"/>
                </a:lnTo>
                <a:lnTo>
                  <a:pt x="12" y="300"/>
                </a:lnTo>
                <a:lnTo>
                  <a:pt x="0" y="276"/>
                </a:lnTo>
                <a:lnTo>
                  <a:pt x="0" y="252"/>
                </a:lnTo>
                <a:lnTo>
                  <a:pt x="0" y="228"/>
                </a:lnTo>
                <a:lnTo>
                  <a:pt x="0" y="216"/>
                </a:lnTo>
              </a:path>
            </a:pathLst>
          </a:custGeom>
          <a:noFill/>
          <a:ln w="38100" cap="rnd" cmpd="sng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58812" name="Freeform 28"/>
          <p:cNvSpPr>
            <a:spLocks/>
          </p:cNvSpPr>
          <p:nvPr/>
        </p:nvSpPr>
        <p:spPr bwMode="auto">
          <a:xfrm rot="16200000" flipH="1">
            <a:off x="7867650" y="952500"/>
            <a:ext cx="782638" cy="820738"/>
          </a:xfrm>
          <a:custGeom>
            <a:avLst/>
            <a:gdLst>
              <a:gd name="T0" fmla="*/ 609600 w 493"/>
              <a:gd name="T1" fmla="*/ 800100 h 517"/>
              <a:gd name="T2" fmla="*/ 571500 w 493"/>
              <a:gd name="T3" fmla="*/ 819150 h 517"/>
              <a:gd name="T4" fmla="*/ 533400 w 493"/>
              <a:gd name="T5" fmla="*/ 819150 h 517"/>
              <a:gd name="T6" fmla="*/ 495300 w 493"/>
              <a:gd name="T7" fmla="*/ 819150 h 517"/>
              <a:gd name="T8" fmla="*/ 457200 w 493"/>
              <a:gd name="T9" fmla="*/ 819150 h 517"/>
              <a:gd name="T10" fmla="*/ 419100 w 493"/>
              <a:gd name="T11" fmla="*/ 819150 h 517"/>
              <a:gd name="T12" fmla="*/ 381000 w 493"/>
              <a:gd name="T13" fmla="*/ 819150 h 517"/>
              <a:gd name="T14" fmla="*/ 342900 w 493"/>
              <a:gd name="T15" fmla="*/ 819150 h 517"/>
              <a:gd name="T16" fmla="*/ 304800 w 493"/>
              <a:gd name="T17" fmla="*/ 800100 h 517"/>
              <a:gd name="T18" fmla="*/ 266700 w 493"/>
              <a:gd name="T19" fmla="*/ 800100 h 517"/>
              <a:gd name="T20" fmla="*/ 228600 w 493"/>
              <a:gd name="T21" fmla="*/ 781050 h 517"/>
              <a:gd name="T22" fmla="*/ 190500 w 493"/>
              <a:gd name="T23" fmla="*/ 762000 h 517"/>
              <a:gd name="T24" fmla="*/ 152400 w 493"/>
              <a:gd name="T25" fmla="*/ 742950 h 517"/>
              <a:gd name="T26" fmla="*/ 133350 w 493"/>
              <a:gd name="T27" fmla="*/ 704850 h 517"/>
              <a:gd name="T28" fmla="*/ 114300 w 493"/>
              <a:gd name="T29" fmla="*/ 666750 h 517"/>
              <a:gd name="T30" fmla="*/ 76200 w 493"/>
              <a:gd name="T31" fmla="*/ 647700 h 517"/>
              <a:gd name="T32" fmla="*/ 76200 w 493"/>
              <a:gd name="T33" fmla="*/ 609600 h 517"/>
              <a:gd name="T34" fmla="*/ 76200 w 493"/>
              <a:gd name="T35" fmla="*/ 571500 h 517"/>
              <a:gd name="T36" fmla="*/ 57150 w 493"/>
              <a:gd name="T37" fmla="*/ 533400 h 517"/>
              <a:gd name="T38" fmla="*/ 38100 w 493"/>
              <a:gd name="T39" fmla="*/ 495300 h 517"/>
              <a:gd name="T40" fmla="*/ 38100 w 493"/>
              <a:gd name="T41" fmla="*/ 457200 h 517"/>
              <a:gd name="T42" fmla="*/ 19050 w 493"/>
              <a:gd name="T43" fmla="*/ 419100 h 517"/>
              <a:gd name="T44" fmla="*/ 0 w 493"/>
              <a:gd name="T45" fmla="*/ 381000 h 517"/>
              <a:gd name="T46" fmla="*/ 0 w 493"/>
              <a:gd name="T47" fmla="*/ 342900 h 517"/>
              <a:gd name="T48" fmla="*/ 0 w 493"/>
              <a:gd name="T49" fmla="*/ 304800 h 517"/>
              <a:gd name="T50" fmla="*/ 19050 w 493"/>
              <a:gd name="T51" fmla="*/ 266700 h 517"/>
              <a:gd name="T52" fmla="*/ 57150 w 493"/>
              <a:gd name="T53" fmla="*/ 247650 h 517"/>
              <a:gd name="T54" fmla="*/ 76200 w 493"/>
              <a:gd name="T55" fmla="*/ 209550 h 517"/>
              <a:gd name="T56" fmla="*/ 95250 w 493"/>
              <a:gd name="T57" fmla="*/ 171450 h 517"/>
              <a:gd name="T58" fmla="*/ 114300 w 493"/>
              <a:gd name="T59" fmla="*/ 133350 h 517"/>
              <a:gd name="T60" fmla="*/ 152400 w 493"/>
              <a:gd name="T61" fmla="*/ 114300 h 517"/>
              <a:gd name="T62" fmla="*/ 171450 w 493"/>
              <a:gd name="T63" fmla="*/ 76200 h 517"/>
              <a:gd name="T64" fmla="*/ 209550 w 493"/>
              <a:gd name="T65" fmla="*/ 57150 h 517"/>
              <a:gd name="T66" fmla="*/ 247650 w 493"/>
              <a:gd name="T67" fmla="*/ 38100 h 517"/>
              <a:gd name="T68" fmla="*/ 285750 w 493"/>
              <a:gd name="T69" fmla="*/ 19050 h 517"/>
              <a:gd name="T70" fmla="*/ 323850 w 493"/>
              <a:gd name="T71" fmla="*/ 19050 h 517"/>
              <a:gd name="T72" fmla="*/ 361950 w 493"/>
              <a:gd name="T73" fmla="*/ 0 h 517"/>
              <a:gd name="T74" fmla="*/ 400050 w 493"/>
              <a:gd name="T75" fmla="*/ 19050 h 517"/>
              <a:gd name="T76" fmla="*/ 438150 w 493"/>
              <a:gd name="T77" fmla="*/ 19050 h 517"/>
              <a:gd name="T78" fmla="*/ 476250 w 493"/>
              <a:gd name="T79" fmla="*/ 38100 h 517"/>
              <a:gd name="T80" fmla="*/ 514350 w 493"/>
              <a:gd name="T81" fmla="*/ 38100 h 517"/>
              <a:gd name="T82" fmla="*/ 571500 w 493"/>
              <a:gd name="T83" fmla="*/ 57150 h 517"/>
              <a:gd name="T84" fmla="*/ 609600 w 493"/>
              <a:gd name="T85" fmla="*/ 76200 h 517"/>
              <a:gd name="T86" fmla="*/ 647700 w 493"/>
              <a:gd name="T87" fmla="*/ 95250 h 517"/>
              <a:gd name="T88" fmla="*/ 666750 w 493"/>
              <a:gd name="T89" fmla="*/ 133350 h 517"/>
              <a:gd name="T90" fmla="*/ 685800 w 493"/>
              <a:gd name="T91" fmla="*/ 171450 h 517"/>
              <a:gd name="T92" fmla="*/ 704850 w 493"/>
              <a:gd name="T93" fmla="*/ 209550 h 517"/>
              <a:gd name="T94" fmla="*/ 704850 w 493"/>
              <a:gd name="T95" fmla="*/ 247650 h 517"/>
              <a:gd name="T96" fmla="*/ 723900 w 493"/>
              <a:gd name="T97" fmla="*/ 285750 h 517"/>
              <a:gd name="T98" fmla="*/ 723900 w 493"/>
              <a:gd name="T99" fmla="*/ 323850 h 517"/>
              <a:gd name="T100" fmla="*/ 762000 w 493"/>
              <a:gd name="T101" fmla="*/ 342900 h 517"/>
              <a:gd name="T102" fmla="*/ 781050 w 493"/>
              <a:gd name="T103" fmla="*/ 381000 h 517"/>
              <a:gd name="T104" fmla="*/ 781050 w 493"/>
              <a:gd name="T105" fmla="*/ 419100 h 517"/>
              <a:gd name="T106" fmla="*/ 781050 w 493"/>
              <a:gd name="T107" fmla="*/ 457200 h 517"/>
              <a:gd name="T108" fmla="*/ 781050 w 493"/>
              <a:gd name="T109" fmla="*/ 476250 h 5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93" h="517">
                <a:moveTo>
                  <a:pt x="384" y="504"/>
                </a:moveTo>
                <a:lnTo>
                  <a:pt x="360" y="516"/>
                </a:lnTo>
                <a:lnTo>
                  <a:pt x="336" y="516"/>
                </a:lnTo>
                <a:lnTo>
                  <a:pt x="312" y="516"/>
                </a:lnTo>
                <a:lnTo>
                  <a:pt x="288" y="516"/>
                </a:lnTo>
                <a:lnTo>
                  <a:pt x="264" y="516"/>
                </a:lnTo>
                <a:lnTo>
                  <a:pt x="240" y="516"/>
                </a:lnTo>
                <a:lnTo>
                  <a:pt x="216" y="516"/>
                </a:lnTo>
                <a:lnTo>
                  <a:pt x="192" y="504"/>
                </a:lnTo>
                <a:lnTo>
                  <a:pt x="168" y="504"/>
                </a:lnTo>
                <a:lnTo>
                  <a:pt x="144" y="492"/>
                </a:lnTo>
                <a:lnTo>
                  <a:pt x="120" y="480"/>
                </a:lnTo>
                <a:lnTo>
                  <a:pt x="96" y="468"/>
                </a:lnTo>
                <a:lnTo>
                  <a:pt x="84" y="444"/>
                </a:lnTo>
                <a:lnTo>
                  <a:pt x="72" y="420"/>
                </a:lnTo>
                <a:lnTo>
                  <a:pt x="48" y="408"/>
                </a:lnTo>
                <a:lnTo>
                  <a:pt x="48" y="384"/>
                </a:lnTo>
                <a:lnTo>
                  <a:pt x="48" y="360"/>
                </a:lnTo>
                <a:lnTo>
                  <a:pt x="36" y="336"/>
                </a:lnTo>
                <a:lnTo>
                  <a:pt x="24" y="312"/>
                </a:lnTo>
                <a:lnTo>
                  <a:pt x="24" y="288"/>
                </a:lnTo>
                <a:lnTo>
                  <a:pt x="12" y="264"/>
                </a:lnTo>
                <a:lnTo>
                  <a:pt x="0" y="240"/>
                </a:lnTo>
                <a:lnTo>
                  <a:pt x="0" y="216"/>
                </a:lnTo>
                <a:lnTo>
                  <a:pt x="0" y="192"/>
                </a:lnTo>
                <a:lnTo>
                  <a:pt x="12" y="168"/>
                </a:lnTo>
                <a:lnTo>
                  <a:pt x="36" y="156"/>
                </a:lnTo>
                <a:lnTo>
                  <a:pt x="48" y="132"/>
                </a:lnTo>
                <a:lnTo>
                  <a:pt x="60" y="108"/>
                </a:lnTo>
                <a:lnTo>
                  <a:pt x="72" y="84"/>
                </a:lnTo>
                <a:lnTo>
                  <a:pt x="96" y="72"/>
                </a:lnTo>
                <a:lnTo>
                  <a:pt x="108" y="48"/>
                </a:lnTo>
                <a:lnTo>
                  <a:pt x="132" y="36"/>
                </a:lnTo>
                <a:lnTo>
                  <a:pt x="156" y="24"/>
                </a:lnTo>
                <a:lnTo>
                  <a:pt x="180" y="12"/>
                </a:lnTo>
                <a:lnTo>
                  <a:pt x="204" y="12"/>
                </a:lnTo>
                <a:lnTo>
                  <a:pt x="228" y="0"/>
                </a:lnTo>
                <a:lnTo>
                  <a:pt x="252" y="12"/>
                </a:lnTo>
                <a:lnTo>
                  <a:pt x="276" y="12"/>
                </a:lnTo>
                <a:lnTo>
                  <a:pt x="300" y="24"/>
                </a:lnTo>
                <a:lnTo>
                  <a:pt x="324" y="24"/>
                </a:lnTo>
                <a:lnTo>
                  <a:pt x="360" y="36"/>
                </a:lnTo>
                <a:lnTo>
                  <a:pt x="384" y="48"/>
                </a:lnTo>
                <a:lnTo>
                  <a:pt x="408" y="60"/>
                </a:lnTo>
                <a:lnTo>
                  <a:pt x="420" y="84"/>
                </a:lnTo>
                <a:lnTo>
                  <a:pt x="432" y="108"/>
                </a:lnTo>
                <a:lnTo>
                  <a:pt x="444" y="132"/>
                </a:lnTo>
                <a:lnTo>
                  <a:pt x="444" y="156"/>
                </a:lnTo>
                <a:lnTo>
                  <a:pt x="456" y="180"/>
                </a:lnTo>
                <a:lnTo>
                  <a:pt x="456" y="204"/>
                </a:lnTo>
                <a:lnTo>
                  <a:pt x="480" y="216"/>
                </a:lnTo>
                <a:lnTo>
                  <a:pt x="492" y="240"/>
                </a:lnTo>
                <a:lnTo>
                  <a:pt x="492" y="264"/>
                </a:lnTo>
                <a:lnTo>
                  <a:pt x="492" y="288"/>
                </a:lnTo>
                <a:lnTo>
                  <a:pt x="492" y="300"/>
                </a:lnTo>
              </a:path>
            </a:pathLst>
          </a:custGeom>
          <a:noFill/>
          <a:ln w="38100" cap="rnd" cmpd="sng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58813" name="Freeform 29"/>
          <p:cNvSpPr>
            <a:spLocks/>
          </p:cNvSpPr>
          <p:nvPr/>
        </p:nvSpPr>
        <p:spPr bwMode="auto">
          <a:xfrm>
            <a:off x="4152900" y="4819650"/>
            <a:ext cx="782638" cy="820738"/>
          </a:xfrm>
          <a:custGeom>
            <a:avLst/>
            <a:gdLst>
              <a:gd name="T0" fmla="*/ 609600 w 493"/>
              <a:gd name="T1" fmla="*/ 800100 h 517"/>
              <a:gd name="T2" fmla="*/ 571500 w 493"/>
              <a:gd name="T3" fmla="*/ 819150 h 517"/>
              <a:gd name="T4" fmla="*/ 533400 w 493"/>
              <a:gd name="T5" fmla="*/ 819150 h 517"/>
              <a:gd name="T6" fmla="*/ 495300 w 493"/>
              <a:gd name="T7" fmla="*/ 819150 h 517"/>
              <a:gd name="T8" fmla="*/ 457200 w 493"/>
              <a:gd name="T9" fmla="*/ 819150 h 517"/>
              <a:gd name="T10" fmla="*/ 419100 w 493"/>
              <a:gd name="T11" fmla="*/ 819150 h 517"/>
              <a:gd name="T12" fmla="*/ 381000 w 493"/>
              <a:gd name="T13" fmla="*/ 819150 h 517"/>
              <a:gd name="T14" fmla="*/ 342900 w 493"/>
              <a:gd name="T15" fmla="*/ 819150 h 517"/>
              <a:gd name="T16" fmla="*/ 304800 w 493"/>
              <a:gd name="T17" fmla="*/ 800100 h 517"/>
              <a:gd name="T18" fmla="*/ 266700 w 493"/>
              <a:gd name="T19" fmla="*/ 800100 h 517"/>
              <a:gd name="T20" fmla="*/ 228600 w 493"/>
              <a:gd name="T21" fmla="*/ 781050 h 517"/>
              <a:gd name="T22" fmla="*/ 190500 w 493"/>
              <a:gd name="T23" fmla="*/ 762000 h 517"/>
              <a:gd name="T24" fmla="*/ 152400 w 493"/>
              <a:gd name="T25" fmla="*/ 742950 h 517"/>
              <a:gd name="T26" fmla="*/ 133350 w 493"/>
              <a:gd name="T27" fmla="*/ 704850 h 517"/>
              <a:gd name="T28" fmla="*/ 114300 w 493"/>
              <a:gd name="T29" fmla="*/ 666750 h 517"/>
              <a:gd name="T30" fmla="*/ 76200 w 493"/>
              <a:gd name="T31" fmla="*/ 647700 h 517"/>
              <a:gd name="T32" fmla="*/ 76200 w 493"/>
              <a:gd name="T33" fmla="*/ 609600 h 517"/>
              <a:gd name="T34" fmla="*/ 76200 w 493"/>
              <a:gd name="T35" fmla="*/ 571500 h 517"/>
              <a:gd name="T36" fmla="*/ 57150 w 493"/>
              <a:gd name="T37" fmla="*/ 533400 h 517"/>
              <a:gd name="T38" fmla="*/ 38100 w 493"/>
              <a:gd name="T39" fmla="*/ 495300 h 517"/>
              <a:gd name="T40" fmla="*/ 38100 w 493"/>
              <a:gd name="T41" fmla="*/ 457200 h 517"/>
              <a:gd name="T42" fmla="*/ 19050 w 493"/>
              <a:gd name="T43" fmla="*/ 419100 h 517"/>
              <a:gd name="T44" fmla="*/ 0 w 493"/>
              <a:gd name="T45" fmla="*/ 381000 h 517"/>
              <a:gd name="T46" fmla="*/ 0 w 493"/>
              <a:gd name="T47" fmla="*/ 342900 h 517"/>
              <a:gd name="T48" fmla="*/ 0 w 493"/>
              <a:gd name="T49" fmla="*/ 304800 h 517"/>
              <a:gd name="T50" fmla="*/ 19050 w 493"/>
              <a:gd name="T51" fmla="*/ 266700 h 517"/>
              <a:gd name="T52" fmla="*/ 57150 w 493"/>
              <a:gd name="T53" fmla="*/ 247650 h 517"/>
              <a:gd name="T54" fmla="*/ 76200 w 493"/>
              <a:gd name="T55" fmla="*/ 209550 h 517"/>
              <a:gd name="T56" fmla="*/ 95250 w 493"/>
              <a:gd name="T57" fmla="*/ 171450 h 517"/>
              <a:gd name="T58" fmla="*/ 114300 w 493"/>
              <a:gd name="T59" fmla="*/ 133350 h 517"/>
              <a:gd name="T60" fmla="*/ 152400 w 493"/>
              <a:gd name="T61" fmla="*/ 114300 h 517"/>
              <a:gd name="T62" fmla="*/ 171450 w 493"/>
              <a:gd name="T63" fmla="*/ 76200 h 517"/>
              <a:gd name="T64" fmla="*/ 209550 w 493"/>
              <a:gd name="T65" fmla="*/ 57150 h 517"/>
              <a:gd name="T66" fmla="*/ 247650 w 493"/>
              <a:gd name="T67" fmla="*/ 38100 h 517"/>
              <a:gd name="T68" fmla="*/ 285750 w 493"/>
              <a:gd name="T69" fmla="*/ 19050 h 517"/>
              <a:gd name="T70" fmla="*/ 323850 w 493"/>
              <a:gd name="T71" fmla="*/ 19050 h 517"/>
              <a:gd name="T72" fmla="*/ 361950 w 493"/>
              <a:gd name="T73" fmla="*/ 0 h 517"/>
              <a:gd name="T74" fmla="*/ 400050 w 493"/>
              <a:gd name="T75" fmla="*/ 19050 h 517"/>
              <a:gd name="T76" fmla="*/ 438150 w 493"/>
              <a:gd name="T77" fmla="*/ 19050 h 517"/>
              <a:gd name="T78" fmla="*/ 476250 w 493"/>
              <a:gd name="T79" fmla="*/ 38100 h 517"/>
              <a:gd name="T80" fmla="*/ 514350 w 493"/>
              <a:gd name="T81" fmla="*/ 38100 h 517"/>
              <a:gd name="T82" fmla="*/ 571500 w 493"/>
              <a:gd name="T83" fmla="*/ 57150 h 517"/>
              <a:gd name="T84" fmla="*/ 609600 w 493"/>
              <a:gd name="T85" fmla="*/ 76200 h 517"/>
              <a:gd name="T86" fmla="*/ 647700 w 493"/>
              <a:gd name="T87" fmla="*/ 95250 h 517"/>
              <a:gd name="T88" fmla="*/ 666750 w 493"/>
              <a:gd name="T89" fmla="*/ 133350 h 517"/>
              <a:gd name="T90" fmla="*/ 685800 w 493"/>
              <a:gd name="T91" fmla="*/ 171450 h 517"/>
              <a:gd name="T92" fmla="*/ 704850 w 493"/>
              <a:gd name="T93" fmla="*/ 209550 h 517"/>
              <a:gd name="T94" fmla="*/ 704850 w 493"/>
              <a:gd name="T95" fmla="*/ 247650 h 517"/>
              <a:gd name="T96" fmla="*/ 723900 w 493"/>
              <a:gd name="T97" fmla="*/ 285750 h 517"/>
              <a:gd name="T98" fmla="*/ 723900 w 493"/>
              <a:gd name="T99" fmla="*/ 323850 h 517"/>
              <a:gd name="T100" fmla="*/ 762000 w 493"/>
              <a:gd name="T101" fmla="*/ 342900 h 517"/>
              <a:gd name="T102" fmla="*/ 781050 w 493"/>
              <a:gd name="T103" fmla="*/ 381000 h 517"/>
              <a:gd name="T104" fmla="*/ 781050 w 493"/>
              <a:gd name="T105" fmla="*/ 419100 h 517"/>
              <a:gd name="T106" fmla="*/ 781050 w 493"/>
              <a:gd name="T107" fmla="*/ 457200 h 517"/>
              <a:gd name="T108" fmla="*/ 781050 w 493"/>
              <a:gd name="T109" fmla="*/ 476250 h 5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93" h="517">
                <a:moveTo>
                  <a:pt x="384" y="504"/>
                </a:moveTo>
                <a:lnTo>
                  <a:pt x="360" y="516"/>
                </a:lnTo>
                <a:lnTo>
                  <a:pt x="336" y="516"/>
                </a:lnTo>
                <a:lnTo>
                  <a:pt x="312" y="516"/>
                </a:lnTo>
                <a:lnTo>
                  <a:pt x="288" y="516"/>
                </a:lnTo>
                <a:lnTo>
                  <a:pt x="264" y="516"/>
                </a:lnTo>
                <a:lnTo>
                  <a:pt x="240" y="516"/>
                </a:lnTo>
                <a:lnTo>
                  <a:pt x="216" y="516"/>
                </a:lnTo>
                <a:lnTo>
                  <a:pt x="192" y="504"/>
                </a:lnTo>
                <a:lnTo>
                  <a:pt x="168" y="504"/>
                </a:lnTo>
                <a:lnTo>
                  <a:pt x="144" y="492"/>
                </a:lnTo>
                <a:lnTo>
                  <a:pt x="120" y="480"/>
                </a:lnTo>
                <a:lnTo>
                  <a:pt x="96" y="468"/>
                </a:lnTo>
                <a:lnTo>
                  <a:pt x="84" y="444"/>
                </a:lnTo>
                <a:lnTo>
                  <a:pt x="72" y="420"/>
                </a:lnTo>
                <a:lnTo>
                  <a:pt x="48" y="408"/>
                </a:lnTo>
                <a:lnTo>
                  <a:pt x="48" y="384"/>
                </a:lnTo>
                <a:lnTo>
                  <a:pt x="48" y="360"/>
                </a:lnTo>
                <a:lnTo>
                  <a:pt x="36" y="336"/>
                </a:lnTo>
                <a:lnTo>
                  <a:pt x="24" y="312"/>
                </a:lnTo>
                <a:lnTo>
                  <a:pt x="24" y="288"/>
                </a:lnTo>
                <a:lnTo>
                  <a:pt x="12" y="264"/>
                </a:lnTo>
                <a:lnTo>
                  <a:pt x="0" y="240"/>
                </a:lnTo>
                <a:lnTo>
                  <a:pt x="0" y="216"/>
                </a:lnTo>
                <a:lnTo>
                  <a:pt x="0" y="192"/>
                </a:lnTo>
                <a:lnTo>
                  <a:pt x="12" y="168"/>
                </a:lnTo>
                <a:lnTo>
                  <a:pt x="36" y="156"/>
                </a:lnTo>
                <a:lnTo>
                  <a:pt x="48" y="132"/>
                </a:lnTo>
                <a:lnTo>
                  <a:pt x="60" y="108"/>
                </a:lnTo>
                <a:lnTo>
                  <a:pt x="72" y="84"/>
                </a:lnTo>
                <a:lnTo>
                  <a:pt x="96" y="72"/>
                </a:lnTo>
                <a:lnTo>
                  <a:pt x="108" y="48"/>
                </a:lnTo>
                <a:lnTo>
                  <a:pt x="132" y="36"/>
                </a:lnTo>
                <a:lnTo>
                  <a:pt x="156" y="24"/>
                </a:lnTo>
                <a:lnTo>
                  <a:pt x="180" y="12"/>
                </a:lnTo>
                <a:lnTo>
                  <a:pt x="204" y="12"/>
                </a:lnTo>
                <a:lnTo>
                  <a:pt x="228" y="0"/>
                </a:lnTo>
                <a:lnTo>
                  <a:pt x="252" y="12"/>
                </a:lnTo>
                <a:lnTo>
                  <a:pt x="276" y="12"/>
                </a:lnTo>
                <a:lnTo>
                  <a:pt x="300" y="24"/>
                </a:lnTo>
                <a:lnTo>
                  <a:pt x="324" y="24"/>
                </a:lnTo>
                <a:lnTo>
                  <a:pt x="360" y="36"/>
                </a:lnTo>
                <a:lnTo>
                  <a:pt x="384" y="48"/>
                </a:lnTo>
                <a:lnTo>
                  <a:pt x="408" y="60"/>
                </a:lnTo>
                <a:lnTo>
                  <a:pt x="420" y="84"/>
                </a:lnTo>
                <a:lnTo>
                  <a:pt x="432" y="108"/>
                </a:lnTo>
                <a:lnTo>
                  <a:pt x="444" y="132"/>
                </a:lnTo>
                <a:lnTo>
                  <a:pt x="444" y="156"/>
                </a:lnTo>
                <a:lnTo>
                  <a:pt x="456" y="180"/>
                </a:lnTo>
                <a:lnTo>
                  <a:pt x="456" y="204"/>
                </a:lnTo>
                <a:lnTo>
                  <a:pt x="480" y="216"/>
                </a:lnTo>
                <a:lnTo>
                  <a:pt x="492" y="240"/>
                </a:lnTo>
                <a:lnTo>
                  <a:pt x="492" y="264"/>
                </a:lnTo>
                <a:lnTo>
                  <a:pt x="492" y="288"/>
                </a:lnTo>
                <a:lnTo>
                  <a:pt x="492" y="300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541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2" grpId="0" animBg="1" autoUpdateAnimBg="0"/>
      <p:bldP spid="758793" grpId="0" animBg="1" autoUpdateAnimBg="0"/>
      <p:bldP spid="758794" grpId="0" animBg="1" autoUpdateAnimBg="0"/>
      <p:bldP spid="758795" grpId="0" animBg="1" autoUpdateAnimBg="0"/>
      <p:bldP spid="758796" grpId="0" autoUpdateAnimBg="0"/>
      <p:bldP spid="758797" grpId="0" animBg="1" autoUpdateAnimBg="0"/>
      <p:bldP spid="758798" grpId="0" animBg="1" autoUpdateAnimBg="0"/>
      <p:bldP spid="758799" grpId="0" animBg="1" autoUpdateAnimBg="0"/>
      <p:bldP spid="758800" grpId="0" animBg="1" autoUpdateAnimBg="0"/>
      <p:bldP spid="758801" grpId="0" animBg="1" autoUpdateAnimBg="0"/>
      <p:bldP spid="758806" grpId="0" animBg="1"/>
      <p:bldP spid="758807" grpId="0" animBg="1"/>
      <p:bldP spid="758808" grpId="0" animBg="1"/>
      <p:bldP spid="758809" grpId="0" animBg="1"/>
      <p:bldP spid="758810" grpId="0" animBg="1"/>
      <p:bldP spid="758811" grpId="0" animBg="1"/>
      <p:bldP spid="758812" grpId="0" animBg="1"/>
      <p:bldP spid="7588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Office PowerPoint</Application>
  <PresentationFormat>Widescreen</PresentationFormat>
  <Paragraphs>226</Paragraphs>
  <Slides>20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Office Theme</vt:lpstr>
      <vt:lpstr>Office</vt:lpstr>
      <vt:lpstr>Microsoft Word Document</vt:lpstr>
      <vt:lpstr>Microsoft Excel Worksheet</vt:lpstr>
      <vt:lpstr>Cache Coherency Lecture</vt:lpstr>
      <vt:lpstr>Small-Scale—Shared Memory</vt:lpstr>
      <vt:lpstr>What Does Coherency Mean?</vt:lpstr>
      <vt:lpstr>Potential HW Coherency Solutions</vt:lpstr>
      <vt:lpstr>Basic Snoopy Protocols</vt:lpstr>
      <vt:lpstr>Basic Snoopy Protocols</vt:lpstr>
      <vt:lpstr>Snooping Cache Variations</vt:lpstr>
      <vt:lpstr>An Example Snoopy Protocol</vt:lpstr>
      <vt:lpstr>Snoopy-Cache State Machine-I </vt:lpstr>
      <vt:lpstr>Snoopy-Cache State Machine-II</vt:lpstr>
      <vt:lpstr>Snoopy-Cache State Machine-III </vt:lpstr>
      <vt:lpstr>Example</vt:lpstr>
      <vt:lpstr>Example</vt:lpstr>
      <vt:lpstr>Example</vt:lpstr>
      <vt:lpstr>Example</vt:lpstr>
      <vt:lpstr>Example</vt:lpstr>
      <vt:lpstr>Example</vt:lpstr>
      <vt:lpstr>Implementation Complications</vt:lpstr>
      <vt:lpstr>Implementing Snooping Caches</vt:lpstr>
      <vt:lpstr>Implementing Snooping Caches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Coherency Lecture</dc:title>
  <dc:creator>Morris</dc:creator>
  <cp:lastModifiedBy>Morris</cp:lastModifiedBy>
  <cp:revision>1</cp:revision>
  <dcterms:created xsi:type="dcterms:W3CDTF">2015-04-01T18:56:00Z</dcterms:created>
  <dcterms:modified xsi:type="dcterms:W3CDTF">2015-04-01T18:56:58Z</dcterms:modified>
</cp:coreProperties>
</file>