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81" r:id="rId24"/>
    <p:sldId id="282" r:id="rId25"/>
    <p:sldId id="278" r:id="rId26"/>
    <p:sldId id="279" r:id="rId27"/>
    <p:sldId id="280" r:id="rId2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880" y="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ed5128977b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ed5128977b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ed5128977b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ed5128977b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ed5128977b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ed5128977b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ed5128977b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ed5128977b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ed5128977b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ed5128977b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ed5128977b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ed5128977b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ed5128977b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ed5128977b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ed5128977b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ed5128977b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ed5128977b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ed5128977b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ed5128977b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ed5128977b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d5128977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d5128977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ed5128977b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ed5128977b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ed5128977b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ed5128977b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ed5128977b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ed5128977b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ed5128977b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ed5128977b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ed5128977b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ed5128977b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ed5128977b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ed5128977b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d5128977b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d5128977b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d5128977b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d5128977b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ed5128977b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ed5128977b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d5128977b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ed5128977b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ed5128977b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ed5128977b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ed5128977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ed5128977b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ed5128977b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ed5128977b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Machine Learning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Biology and Natural Sciences</a:t>
            </a:r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Drug discovery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Analysis of academic research articles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Disease detection/segmentation from medical images (X-ray, fMRI, etc.)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Disease prediction from vitals (i.e. sepsis detection)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Cell counting and/or classification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Scientific instrument processing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Automation</a:t>
            </a:r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Detecting fractures during manufacturing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Counting and sorting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Robotics (decision-making)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Fraud Detection</a:t>
            </a:r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Spam filtering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Credit card fraud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Detecting malware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recognition</a:t>
            </a:r>
            <a:endParaRPr/>
          </a:p>
        </p:txBody>
      </p:sp>
      <p:sp>
        <p:nvSpPr>
          <p:cNvPr id="127" name="Google Shape;127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Facial recognition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Vehicle detection and counting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Robotics (sensing)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kind of data can be analyzed?</a:t>
            </a:r>
            <a:endParaRPr/>
          </a:p>
        </p:txBody>
      </p:sp>
      <p:sp>
        <p:nvSpPr>
          <p:cNvPr id="133" name="Google Shape;133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Imagery/photos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Text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Sound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Videos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Sensor data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Tabular data/records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DNA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else?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covered in a Machine Learning course?</a:t>
            </a:r>
            <a:endParaRPr/>
          </a:p>
        </p:txBody>
      </p:sp>
      <p:sp>
        <p:nvSpPr>
          <p:cNvPr id="139" name="Google Shape;139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Depends on who is teaching it!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course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Theory: some math is necessary to have a good foundation and understanding of these algorithms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Implementation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Shallow learning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Deep learning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Evaluation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will we be doing this semester?</a:t>
            </a:r>
            <a:endParaRPr/>
          </a:p>
        </p:txBody>
      </p:sp>
      <p:sp>
        <p:nvSpPr>
          <p:cNvPr id="145" name="Google Shape;145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Talking about various ML algorithms/approaches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How do they work, including theory (math)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What data do they work well on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What are their limitations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How to implement them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How to evaluate them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What this course is NOT: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 survey on various ML approaches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 python/PyTorch tutorial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 jupyter notebook tutorial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 math/stats course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 deep learning course</a:t>
            </a: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</a:t>
            </a:r>
            <a:endParaRPr/>
          </a:p>
        </p:txBody>
      </p:sp>
      <p:sp>
        <p:nvSpPr>
          <p:cNvPr id="151" name="Google Shape;151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By the end of the course, you will be able to: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Identify if a problem is amenable to a ML solution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Decide which ML approaches would work best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Implement the ML approach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Evaluate your solution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algorithms from data</a:t>
            </a:r>
            <a:endParaRPr/>
          </a:p>
        </p:txBody>
      </p:sp>
      <p:sp>
        <p:nvSpPr>
          <p:cNvPr id="157" name="Google Shape;157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supervised vs unsupervised learning?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Aren’t the both “learning” from data?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Supervised learning uses a set of labels/targets from the training dataset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Unsupervised learning does not have these labels; perhaps they are discovered?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Consider the problem space of:</a:t>
            </a:r>
            <a:endParaRPr/>
          </a:p>
        </p:txBody>
      </p:sp>
      <p:sp>
        <p:nvSpPr>
          <p:cNvPr id="163" name="Google Shape;163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Looking at images of blood cells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Unsupervised learning would be discovering the different blood cell types from unlabelled images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Supervised learning would be using labelled images to train a model to label images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supervision is knowing what label the training data has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Both approaches can be used on unseen images to generate a predicted label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Which one is better?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Today’s lecture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Review syllabus and course schedule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Introduce Machine Learning (slides here)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Project selection and discussion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Set up your environments (Project 0)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Unsupervised Learning</a:t>
            </a:r>
            <a:endParaRPr/>
          </a:p>
        </p:txBody>
      </p:sp>
      <p:sp>
        <p:nvSpPr>
          <p:cNvPr id="169" name="Google Shape;169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How many blood cell types are there?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70" name="Google Shape;17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9225" y="1662575"/>
            <a:ext cx="4991100" cy="333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45300" y="445025"/>
            <a:ext cx="2787000" cy="37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Supervised Learning</a:t>
            </a:r>
            <a:endParaRPr/>
          </a:p>
        </p:txBody>
      </p:sp>
      <p:sp>
        <p:nvSpPr>
          <p:cNvPr id="177" name="Google Shape;177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Learn a representation for blood cell types using labelled images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78" name="Google Shape;17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2162" y="0"/>
            <a:ext cx="283843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Inductive Bias</a:t>
            </a:r>
            <a:endParaRPr/>
          </a:p>
        </p:txBody>
      </p:sp>
      <p:sp>
        <p:nvSpPr>
          <p:cNvPr id="184" name="Google Shape;184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poorly-planned model just memorizes its training data…this will not be useful (doesn’t generalize)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are also multiple potential models that could be learned from a training dataset   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Inductive bias allows us to choose the model that would best generalize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Defined as what the model assumes about unseen data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 example, there is a linear relationship between the features and the target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Different types of models have different inductive biases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41DD4-CED3-4D0E-B520-0D09FE9D9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76085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en-US" dirty="0"/>
              <a:t>Inductive Bias, continued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256A14-3D98-4EB5-BEA5-6FCD66683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825592"/>
            <a:ext cx="8520600" cy="4192082"/>
          </a:xfrm>
        </p:spPr>
        <p:txBody>
          <a:bodyPr>
            <a:normAutofit/>
          </a:bodyPr>
          <a:lstStyle/>
          <a:p>
            <a:r>
              <a:rPr lang="en-US" dirty="0"/>
              <a:t>Allows you to choose one algorithm over another, in terms of generalization for unseen data</a:t>
            </a:r>
          </a:p>
          <a:p>
            <a:pPr lvl="1"/>
            <a:r>
              <a:rPr lang="en-US" dirty="0"/>
              <a:t>Also referred to as bias in </a:t>
            </a:r>
            <a:r>
              <a:rPr lang="en-US" i="1" dirty="0"/>
              <a:t>bias-variance tradeoff</a:t>
            </a:r>
            <a:r>
              <a:rPr lang="en-US" dirty="0"/>
              <a:t> (later this semester)</a:t>
            </a:r>
          </a:p>
          <a:p>
            <a:r>
              <a:rPr lang="en-US" dirty="0"/>
              <a:t>Examples of inductive biases:</a:t>
            </a:r>
          </a:p>
          <a:p>
            <a:pPr lvl="1"/>
            <a:r>
              <a:rPr lang="en-US" dirty="0"/>
              <a:t>Linear regression: model assumes linear relationship between the data (you can fit a line to the points)</a:t>
            </a:r>
          </a:p>
          <a:p>
            <a:pPr lvl="1"/>
            <a:r>
              <a:rPr lang="en-US" dirty="0"/>
              <a:t>Occam’s razor: the simplest model is the best one</a:t>
            </a:r>
          </a:p>
          <a:p>
            <a:pPr lvl="1"/>
            <a:r>
              <a:rPr lang="en-US" dirty="0"/>
              <a:t>Shallow decision trees in a Random Forest</a:t>
            </a:r>
          </a:p>
          <a:p>
            <a:pPr lvl="1"/>
            <a:r>
              <a:rPr lang="en-US" dirty="0"/>
              <a:t>Support Vector Machines – choose the one that maximizes the margin between classes</a:t>
            </a:r>
          </a:p>
          <a:p>
            <a:pPr lvl="1"/>
            <a:r>
              <a:rPr lang="en-US" dirty="0"/>
              <a:t>K-Nearest Neighbors: the class belongs to the nearest neighbor’s class</a:t>
            </a:r>
          </a:p>
          <a:p>
            <a:pPr lvl="1"/>
            <a:r>
              <a:rPr lang="en-US" dirty="0"/>
              <a:t>Minimum cross validation error</a:t>
            </a:r>
          </a:p>
          <a:p>
            <a:pPr lvl="1"/>
            <a:r>
              <a:rPr lang="en-US" dirty="0"/>
              <a:t>Minimum number of features</a:t>
            </a:r>
          </a:p>
          <a:p>
            <a:pPr lvl="1"/>
            <a:r>
              <a:rPr lang="en-US" dirty="0"/>
              <a:t>Neural network with low validation error and minimal weights</a:t>
            </a:r>
          </a:p>
          <a:p>
            <a:pPr lvl="2"/>
            <a:r>
              <a:rPr lang="en-US" dirty="0"/>
              <a:t>Assume in a neural net that Y can be modeled as some non-linear function of X</a:t>
            </a:r>
          </a:p>
          <a:p>
            <a:r>
              <a:rPr lang="en-US" dirty="0"/>
              <a:t>Anything that imposes constraints on the learning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764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DD0C9-3674-49A9-8797-2E1298568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Student question: is Inductive Bias quantitative or qualitative?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2787B-2022-46BB-A66B-D4AA530F8C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Choosing the right model with respect to inductive bias is currently a manual process</a:t>
            </a:r>
          </a:p>
          <a:p>
            <a:pPr lvl="1"/>
            <a:r>
              <a:rPr lang="en-US" dirty="0"/>
              <a:t>But researchers are looking into automating this process</a:t>
            </a:r>
          </a:p>
          <a:p>
            <a:r>
              <a:rPr lang="en-US" dirty="0"/>
              <a:t>Quantitative: what </a:t>
            </a:r>
            <a:r>
              <a:rPr lang="en-US" i="1" dirty="0"/>
              <a:t>can</a:t>
            </a:r>
            <a:r>
              <a:rPr lang="en-US" dirty="0"/>
              <a:t> we measure?</a:t>
            </a:r>
          </a:p>
          <a:p>
            <a:pPr lvl="1"/>
            <a:r>
              <a:rPr lang="en-US" dirty="0"/>
              <a:t>You can train different models and see which one worked best on your holdout set</a:t>
            </a:r>
          </a:p>
          <a:p>
            <a:pPr lvl="2"/>
            <a:r>
              <a:rPr lang="en-US" dirty="0"/>
              <a:t>But this isn’t the true distribution</a:t>
            </a:r>
          </a:p>
          <a:p>
            <a:pPr lvl="1"/>
            <a:r>
              <a:rPr lang="en-US" dirty="0"/>
              <a:t>Models will work to find parameters that will minimize their error/loss</a:t>
            </a:r>
          </a:p>
          <a:p>
            <a:pPr lvl="2"/>
            <a:r>
              <a:rPr lang="en-US" dirty="0"/>
              <a:t>But this isn’t the true distribution</a:t>
            </a:r>
          </a:p>
          <a:p>
            <a:pPr lvl="1"/>
            <a:r>
              <a:rPr lang="en-US" dirty="0"/>
              <a:t>The errors observed will be some combination of </a:t>
            </a:r>
            <a:r>
              <a:rPr lang="en-US" i="1" dirty="0"/>
              <a:t>bias</a:t>
            </a:r>
            <a:r>
              <a:rPr lang="en-US" dirty="0"/>
              <a:t> and </a:t>
            </a:r>
            <a:r>
              <a:rPr lang="en-US" i="1" dirty="0"/>
              <a:t>variance</a:t>
            </a:r>
            <a:r>
              <a:rPr lang="en-US" dirty="0"/>
              <a:t> of the model (more later this semester)</a:t>
            </a:r>
          </a:p>
          <a:p>
            <a:pPr lvl="2"/>
            <a:r>
              <a:rPr lang="en-US" i="1" dirty="0"/>
              <a:t>Variance</a:t>
            </a:r>
            <a:r>
              <a:rPr lang="en-US" dirty="0"/>
              <a:t> here refers to how stable the model is on different training data</a:t>
            </a:r>
          </a:p>
          <a:p>
            <a:r>
              <a:rPr lang="en-US" dirty="0"/>
              <a:t>Qualitative: </a:t>
            </a:r>
          </a:p>
          <a:p>
            <a:pPr lvl="1"/>
            <a:r>
              <a:rPr lang="en-US" dirty="0"/>
              <a:t>Choosing which model to try a priori is qualitative</a:t>
            </a:r>
          </a:p>
          <a:p>
            <a:pPr lvl="1"/>
            <a:r>
              <a:rPr lang="en-US" dirty="0"/>
              <a:t>Requires heuristics and domain knowledge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6307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topics</a:t>
            </a:r>
            <a:endParaRPr/>
          </a:p>
        </p:txBody>
      </p:sp>
      <p:sp>
        <p:nvSpPr>
          <p:cNvPr id="190" name="Google Shape;190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Foundations of supervised learning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Classification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Decision trees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Logistic Regression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Perceptron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Nearest Neighbors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Regression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Linear regression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Advanced supervised learning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Ensemble trees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Kernels and SVMs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Neural Nets and deep learning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topics continued</a:t>
            </a:r>
            <a:endParaRPr/>
          </a:p>
        </p:txBody>
      </p:sp>
      <p:sp>
        <p:nvSpPr>
          <p:cNvPr id="196" name="Google Shape;196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Unsupervised learning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Clustering</a:t>
            </a:r>
          </a:p>
          <a:p>
            <a:r>
              <a:rPr lang="en-US" dirty="0"/>
              <a:t>Natural Language Processing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Advanced topics (tentative)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Generative Adversarial Networks (GANs)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Hidden Markov Models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Reinforcement Learning</a:t>
            </a:r>
            <a:endParaRPr dirty="0"/>
          </a:p>
          <a:p>
            <a:pPr lvl="1" indent="-342900">
              <a:buSzPts val="1800"/>
              <a:buChar char="●"/>
            </a:pPr>
            <a:r>
              <a:rPr lang="en" dirty="0"/>
              <a:t>Testing for ML</a:t>
            </a:r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 of class</a:t>
            </a:r>
            <a:endParaRPr/>
          </a:p>
        </p:txBody>
      </p:sp>
      <p:sp>
        <p:nvSpPr>
          <p:cNvPr id="202" name="Google Shape;202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Decide if you want to work on a group project, or individually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dirty="0"/>
              <a:t>Find a group, and draft your group project proposal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dirty="0"/>
              <a:t>If you want to work on the pre-assigned projects, go to the next item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Finish Project 0: environment setup</a:t>
            </a:r>
          </a:p>
          <a:p>
            <a:pPr lvl="1" indent="-342900">
              <a:buSzPts val="1800"/>
              <a:buAutoNum type="arabicPeriod"/>
            </a:pPr>
            <a:r>
              <a:rPr lang="en" dirty="0"/>
              <a:t>Nothing to submit</a:t>
            </a:r>
          </a:p>
          <a:p>
            <a:pPr>
              <a:buAutoNum type="arabicPeriod"/>
            </a:pPr>
            <a:r>
              <a:rPr lang="en" dirty="0"/>
              <a:t>Post to Ed (you can do it anonymously so only I can see your name)</a:t>
            </a:r>
          </a:p>
          <a:p>
            <a:pPr lvl="1">
              <a:buAutoNum type="arabicPeriod"/>
            </a:pPr>
            <a:r>
              <a:rPr lang="en" dirty="0"/>
              <a:t>Why you’re taking this course</a:t>
            </a:r>
          </a:p>
          <a:p>
            <a:pPr lvl="1">
              <a:buAutoNum type="arabicPeriod"/>
            </a:pPr>
            <a:r>
              <a:rPr lang="en" dirty="0"/>
              <a:t>What topics in Machine Learning interest you (if you know)</a:t>
            </a:r>
          </a:p>
          <a:p>
            <a:pPr lvl="1">
              <a:buAutoNum type="arabicPeriod"/>
            </a:pPr>
            <a:r>
              <a:rPr lang="en" dirty="0"/>
              <a:t>Any datasets/domains you are particularly interested in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uses algorithms to learn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does this mean?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Algorithms identify patterns in the data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Patterns are refined (learned) by adding additional data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trained algorithm can make predictions on new data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Ideally,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pattern actually exists in the data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pattern is learned by the algorithm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pattern generalizes to new, unseen data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Could we build model to predict someone’s favorite color from their social security number?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Probably not…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about from their clothing purchases?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about from the color of their car?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isn’t just a toy example;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 Ad-tech would love to be able to customize user experiences…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Machine Learning used for?</a:t>
            </a: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Selling you things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Customizing user experiences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Product recommendations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Email marketing campaigns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Ad-tech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or optimizing costs</a:t>
            </a:r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Stock market prediction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Dynamic pricing on travel sites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Natural Language Processing</a:t>
            </a:r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Machine translation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Autocomplete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Voice recognition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Question-answering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optimization</a:t>
            </a:r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Vehicle routing (ride share)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Vehicle routing (parcel delivery)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Scheduling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Logistics and inventory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1086</Words>
  <Application>Microsoft Office PowerPoint</Application>
  <PresentationFormat>On-screen Show (16:9)</PresentationFormat>
  <Paragraphs>179</Paragraphs>
  <Slides>27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9" baseType="lpstr">
      <vt:lpstr>Arial</vt:lpstr>
      <vt:lpstr>Simple Light</vt:lpstr>
      <vt:lpstr>Introduction to Machine Learning</vt:lpstr>
      <vt:lpstr>Today’s lecture</vt:lpstr>
      <vt:lpstr>ML uses algorithms to learn</vt:lpstr>
      <vt:lpstr>Example</vt:lpstr>
      <vt:lpstr>What is Machine Learning used for?</vt:lpstr>
      <vt:lpstr>Selling you things</vt:lpstr>
      <vt:lpstr>Predicting or optimizing costs</vt:lpstr>
      <vt:lpstr>Natural Language Processing</vt:lpstr>
      <vt:lpstr>Process optimization</vt:lpstr>
      <vt:lpstr>Biology and Natural Sciences</vt:lpstr>
      <vt:lpstr>Automation</vt:lpstr>
      <vt:lpstr>Fraud Detection</vt:lpstr>
      <vt:lpstr>Object recognition</vt:lpstr>
      <vt:lpstr>What kind of data can be analyzed?</vt:lpstr>
      <vt:lpstr>What is covered in a Machine Learning course?</vt:lpstr>
      <vt:lpstr>What will we be doing this semester?</vt:lpstr>
      <vt:lpstr>Goals</vt:lpstr>
      <vt:lpstr>Training algorithms from data</vt:lpstr>
      <vt:lpstr>Consider the problem space of:</vt:lpstr>
      <vt:lpstr>Unsupervised Learning</vt:lpstr>
      <vt:lpstr>Supervised Learning</vt:lpstr>
      <vt:lpstr>Inductive Bias</vt:lpstr>
      <vt:lpstr>Inductive Bias, continued</vt:lpstr>
      <vt:lpstr>Student question: is Inductive Bias quantitative or qualitative?</vt:lpstr>
      <vt:lpstr>Course topics</vt:lpstr>
      <vt:lpstr>Course topics continued</vt:lpstr>
      <vt:lpstr>Rest of class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</dc:title>
  <dc:creator>Dr_Kinga</dc:creator>
  <cp:lastModifiedBy>Dr_Kinga</cp:lastModifiedBy>
  <cp:revision>4</cp:revision>
  <dcterms:modified xsi:type="dcterms:W3CDTF">2022-01-13T14:38:23Z</dcterms:modified>
</cp:coreProperties>
</file>