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normAutofit/>
          </a:bodyPr>
          <a:lstStyle/>
          <a:p>
            <a:r>
              <a:rPr lang="en-US"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pPr>
            <a:fld id="{BA155793-E2CF-4D9A-9396-7FF390364795}" type="slidenum">
              <a:rPr lang="en-US" sz="1000" b="0" strike="noStrike" spc="-1">
                <a:solidFill>
                  <a:srgbClr val="595959"/>
                </a:solidFill>
                <a:latin typeface="Arial"/>
                <a:ea typeface="Arial"/>
              </a:rPr>
              <a:t>‹#›</a:t>
            </a:fld>
            <a:endParaRPr lang="en-US"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a:bodyPr>
          <a:lstStyle/>
          <a:p>
            <a:r>
              <a:rPr lang="en-US"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pPr>
            <a:fld id="{6887284C-9FB7-4800-B579-9A9634954398}" type="slidenum">
              <a:rPr lang="en-US" sz="1000" b="0" strike="noStrike" spc="-1">
                <a:solidFill>
                  <a:srgbClr val="595959"/>
                </a:solidFill>
                <a:latin typeface="Arial"/>
                <a:ea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hyperlink" Target="https://archive.ics.uci.edu/ml/datasets/Student+Performance" TargetMode="Externa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normAutofit/>
          </a:bodyPr>
          <a:lstStyle/>
          <a:p>
            <a:pPr algn="ctr">
              <a:lnSpc>
                <a:spcPct val="100000"/>
              </a:lnSpc>
            </a:pPr>
            <a:r>
              <a:rPr lang="en-US" sz="5200" b="0" strike="noStrike" spc="-1">
                <a:solidFill>
                  <a:srgbClr val="000000"/>
                </a:solidFill>
                <a:latin typeface="Arial"/>
                <a:ea typeface="Arial"/>
              </a:rPr>
              <a:t>Classification: Basics and Decision Trees</a:t>
            </a:r>
            <a:endParaRPr lang="en-US" sz="5200" b="0" strike="noStrike" spc="-1">
              <a:solidFill>
                <a:srgbClr val="000000"/>
              </a:solid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normAutofit/>
          </a:bodyPr>
          <a:lstStyle/>
          <a:p>
            <a:pPr algn="ct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normAutofit fontScale="92500" lnSpcReduction="10000"/>
          </a:bodyPr>
          <a:lstStyle/>
          <a:p>
            <a:pPr>
              <a:lnSpc>
                <a:spcPct val="100000"/>
              </a:lnSpc>
            </a:pPr>
            <a:r>
              <a:rPr lang="en-US" sz="2800" b="0" strike="noStrike" spc="-1" dirty="0">
                <a:solidFill>
                  <a:srgbClr val="000000"/>
                </a:solidFill>
                <a:latin typeface="Arial"/>
                <a:ea typeface="Arial"/>
              </a:rPr>
              <a:t>In-class exercise in groups of 2-3 students [3 minutes]</a:t>
            </a:r>
            <a:endParaRPr lang="en-US" sz="2800" b="0" strike="noStrike" spc="-1" dirty="0">
              <a:solidFill>
                <a:srgbClr val="000000"/>
              </a:solidFill>
              <a:latin typeface="Arial"/>
            </a:endParaRPr>
          </a:p>
        </p:txBody>
      </p:sp>
      <p:sp>
        <p:nvSpPr>
          <p:cNvPr id="101" name="TextShape 2"/>
          <p:cNvSpPr txBox="1"/>
          <p:nvPr/>
        </p:nvSpPr>
        <p:spPr>
          <a:xfrm>
            <a:off x="311760" y="1152360"/>
            <a:ext cx="4033080" cy="399060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How would you calculate the error of your model?</a:t>
            </a:r>
            <a:endParaRPr lang="en-US" sz="1800" b="0" strike="noStrike" spc="-1">
              <a:solidFill>
                <a:srgbClr val="000000"/>
              </a:solidFill>
              <a:latin typeface="Arial"/>
            </a:endParaRPr>
          </a:p>
        </p:txBody>
      </p:sp>
      <p:pic>
        <p:nvPicPr>
          <p:cNvPr id="102" name="Google Shape;114;p22"/>
          <p:cNvPicPr/>
          <p:nvPr/>
        </p:nvPicPr>
        <p:blipFill>
          <a:blip r:embed="rId2"/>
          <a:stretch/>
        </p:blipFill>
        <p:spPr>
          <a:xfrm>
            <a:off x="5110560" y="932400"/>
            <a:ext cx="4033080" cy="4210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3"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dirty="0">
                    <a:solidFill>
                      <a:srgbClr val="000000"/>
                    </a:solidFill>
                    <a:latin typeface="Arial"/>
                    <a:ea typeface="Arial"/>
                  </a:rPr>
                  <a:t>How to find the best function mapping </a:t>
                </a:r>
                <a14:m>
                  <m:oMath xmlns:m="http://schemas.openxmlformats.org/officeDocument/2006/math">
                    <m:r>
                      <a:rPr lang="en-US" sz="2800" b="0" i="1" strike="noStrike" spc="-1" dirty="0" smtClean="0">
                        <a:solidFill>
                          <a:srgbClr val="000000"/>
                        </a:solidFill>
                        <a:latin typeface="Cambria Math" panose="02040503050406030204" pitchFamily="18" charset="0"/>
                        <a:ea typeface="Arial"/>
                      </a:rPr>
                      <m:t>h</m:t>
                    </m:r>
                  </m:oMath>
                </a14:m>
                <a:r>
                  <a:rPr lang="en-US" sz="2800" b="0" strike="noStrike" spc="-1" dirty="0">
                    <a:solidFill>
                      <a:srgbClr val="000000"/>
                    </a:solidFill>
                    <a:latin typeface="Arial"/>
                    <a:ea typeface="Arial"/>
                  </a:rPr>
                  <a:t>?</a:t>
                </a:r>
                <a:endParaRPr lang="en-US" sz="2800" b="0" strike="noStrike" spc="-1" dirty="0">
                  <a:solidFill>
                    <a:srgbClr val="000000"/>
                  </a:solidFill>
                  <a:latin typeface="Arial"/>
                </a:endParaRPr>
              </a:p>
            </p:txBody>
          </p:sp>
        </mc:Choice>
        <mc:Fallback xmlns="">
          <p:sp>
            <p:nvSpPr>
              <p:cNvPr id="103" name="TextShape 1"/>
              <p:cNvSpPr txBox="1">
                <a:spLocks noRot="1" noChangeAspect="1" noMove="1" noResize="1" noEditPoints="1" noAdjustHandles="1" noChangeArrowheads="1" noChangeShapeType="1" noTextEdit="1"/>
              </p:cNvSpPr>
              <p:nvPr/>
            </p:nvSpPr>
            <p:spPr>
              <a:xfrm>
                <a:off x="311760" y="444960"/>
                <a:ext cx="8520120" cy="572400"/>
              </a:xfrm>
              <a:prstGeom prst="rect">
                <a:avLst/>
              </a:prstGeom>
              <a:blipFill>
                <a:blip r:embed="rId2"/>
                <a:stretch>
                  <a:fillRect l="-1431" t="-10638" b="-2021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Shape 2"/>
              <p:cNvSpPr txBox="1"/>
              <p:nvPr/>
            </p:nvSpPr>
            <p:spPr>
              <a:xfrm>
                <a:off x="311760" y="1152360"/>
                <a:ext cx="8520120" cy="3416040"/>
              </a:xfrm>
              <a:prstGeom prst="rect">
                <a:avLst/>
              </a:prstGeom>
              <a:noFill/>
              <a:ln>
                <a:noFill/>
              </a:ln>
            </p:spPr>
            <p:txBody>
              <a:bodyPr tIns="91440" bIns="91440">
                <a:normAutofit lnSpcReduction="10000"/>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We could achieve perfect performance if we memorize the test set</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Have you ever memorized the answers to sample exams and homework?</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Your model will not generalize to new, unseen data</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Instead, we want to balance a model’s ability to memorize its training dataset against generalization on new data</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Increasing performance of the candidate model (</a:t>
                </a:r>
                <a14:m>
                  <m:oMath xmlns:m="http://schemas.openxmlformats.org/officeDocument/2006/math">
                    <m:r>
                      <a:rPr lang="en-US" sz="1400" b="0" i="1" strike="noStrike" spc="-1" dirty="0" smtClean="0">
                        <a:solidFill>
                          <a:srgbClr val="595959"/>
                        </a:solidFill>
                        <a:latin typeface="Cambria Math" panose="02040503050406030204" pitchFamily="18" charset="0"/>
                        <a:ea typeface="Arial"/>
                      </a:rPr>
                      <m:t>h</m:t>
                    </m:r>
                  </m:oMath>
                </a14:m>
                <a:r>
                  <a:rPr lang="en-US" sz="1400" b="0" strike="noStrike" spc="-1" dirty="0">
                    <a:solidFill>
                      <a:srgbClr val="595959"/>
                    </a:solidFill>
                    <a:latin typeface="Arial"/>
                    <a:ea typeface="Arial"/>
                  </a:rPr>
                  <a:t>) via measuring how well it predicts the training data: calculating the error</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Increase the generalization of the candidate model (</a:t>
                </a:r>
                <a14:m>
                  <m:oMath xmlns:m="http://schemas.openxmlformats.org/officeDocument/2006/math">
                    <m:r>
                      <a:rPr lang="en-US" sz="1400" b="0" i="1" strike="noStrike" spc="-1" dirty="0" smtClean="0">
                        <a:solidFill>
                          <a:srgbClr val="595959"/>
                        </a:solidFill>
                        <a:latin typeface="Cambria Math" panose="02040503050406030204" pitchFamily="18" charset="0"/>
                        <a:ea typeface="Arial"/>
                      </a:rPr>
                      <m:t>h</m:t>
                    </m:r>
                  </m:oMath>
                </a14:m>
                <a:r>
                  <a:rPr lang="en-US" sz="1400" b="0" strike="noStrike" spc="-1" dirty="0">
                    <a:solidFill>
                      <a:srgbClr val="595959"/>
                    </a:solidFill>
                    <a:latin typeface="Arial"/>
                    <a:ea typeface="Arial"/>
                  </a:rPr>
                  <a:t>) via regularization, early stopping, pruning, etc.: we will cover in later lectures</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A loss function is typically used to judge model performance during training, and informs how to improve the model to find the best one</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You will hear “minimize the loss”: we will cover what this means in future lectures</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For now, you can think of minimizing the loss as minimizing the error</a:t>
                </a:r>
                <a:endParaRPr lang="en-US" sz="1400" b="0" strike="noStrike" spc="-1" dirty="0">
                  <a:solidFill>
                    <a:srgbClr val="000000"/>
                  </a:solidFill>
                  <a:latin typeface="Arial"/>
                </a:endParaRPr>
              </a:p>
            </p:txBody>
          </p:sp>
        </mc:Choice>
        <mc:Fallback xmlns="">
          <p:sp>
            <p:nvSpPr>
              <p:cNvPr id="104" name="TextShape 2"/>
              <p:cNvSpPr txBox="1">
                <a:spLocks noRot="1" noChangeAspect="1" noMove="1" noResize="1" noEditPoints="1" noAdjustHandles="1" noChangeArrowheads="1" noChangeShapeType="1" noTextEdit="1"/>
              </p:cNvSpPr>
              <p:nvPr/>
            </p:nvSpPr>
            <p:spPr>
              <a:xfrm>
                <a:off x="311760" y="1152360"/>
                <a:ext cx="8520120" cy="3416040"/>
              </a:xfrm>
              <a:prstGeom prst="rect">
                <a:avLst/>
              </a:prstGeom>
              <a:blipFill>
                <a:blip r:embed="rId3"/>
                <a:stretch>
                  <a:fillRect b="-179"/>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311760" y="429592"/>
            <a:ext cx="8520120" cy="572400"/>
          </a:xfrm>
          <a:prstGeom prst="rect">
            <a:avLst/>
          </a:prstGeom>
          <a:noFill/>
          <a:ln>
            <a:noFill/>
          </a:ln>
        </p:spPr>
        <p:txBody>
          <a:bodyPr tIns="91440" bIns="91440">
            <a:normAutofit fontScale="92500" lnSpcReduction="10000"/>
          </a:bodyPr>
          <a:lstStyle/>
          <a:p>
            <a:pPr>
              <a:lnSpc>
                <a:spcPct val="100000"/>
              </a:lnSpc>
            </a:pPr>
            <a:r>
              <a:rPr lang="en-US" sz="2800" b="0" strike="noStrike" spc="-1" dirty="0">
                <a:solidFill>
                  <a:srgbClr val="000000"/>
                </a:solidFill>
                <a:latin typeface="Arial"/>
                <a:ea typeface="Arial"/>
              </a:rPr>
              <a:t>In-class exercise in groups of 2-3 students [3 minutes]</a:t>
            </a:r>
            <a:endParaRPr lang="en-US" sz="2800" b="0" strike="noStrike" spc="-1" dirty="0">
              <a:solidFill>
                <a:srgbClr val="000000"/>
              </a:solidFill>
              <a:latin typeface="Arial"/>
            </a:endParaRPr>
          </a:p>
        </p:txBody>
      </p:sp>
      <p:sp>
        <p:nvSpPr>
          <p:cNvPr id="106" name="TextShape 2"/>
          <p:cNvSpPr txBox="1"/>
          <p:nvPr/>
        </p:nvSpPr>
        <p:spPr>
          <a:xfrm>
            <a:off x="311760" y="1152360"/>
            <a:ext cx="4033080" cy="399060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Imagine you were now trying to iterate on your existing model</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You can change how much weight you give to a certain feature</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You can add or remove features</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How do you know if the changes you are making are helping or hurting your model?</a:t>
            </a:r>
            <a:endParaRPr lang="en-US" sz="18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How do you decide what changes to make in the next round of training?</a:t>
            </a:r>
            <a:endParaRPr lang="en-US" sz="1800" b="0" strike="noStrike" spc="-1">
              <a:solidFill>
                <a:srgbClr val="000000"/>
              </a:solidFill>
              <a:latin typeface="Arial"/>
            </a:endParaRPr>
          </a:p>
        </p:txBody>
      </p:sp>
      <p:pic>
        <p:nvPicPr>
          <p:cNvPr id="107" name="Google Shape;127;p24"/>
          <p:cNvPicPr/>
          <p:nvPr/>
        </p:nvPicPr>
        <p:blipFill>
          <a:blip r:embed="rId2"/>
          <a:stretch/>
        </p:blipFill>
        <p:spPr>
          <a:xfrm>
            <a:off x="5110560" y="932400"/>
            <a:ext cx="4033080" cy="4210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Example penalties for our zipcode calculator</a:t>
            </a:r>
            <a:endParaRPr lang="en-US" sz="2800" b="0" strike="noStrike" spc="-1">
              <a:solidFill>
                <a:srgbClr val="000000"/>
              </a:solidFill>
              <a:latin typeface="Arial"/>
            </a:endParaRPr>
          </a:p>
        </p:txBody>
      </p:sp>
      <p:sp>
        <p:nvSpPr>
          <p:cNvPr id="109" name="TextShape 2"/>
          <p:cNvSpPr txBox="1"/>
          <p:nvPr/>
        </p:nvSpPr>
        <p:spPr>
          <a:xfrm>
            <a:off x="311760" y="1152360"/>
            <a:ext cx="8520120" cy="382356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We could have a very simple model that uses the price per square foot, mostly ignoring all the other home features, to predict the </a:t>
            </a:r>
            <a:r>
              <a:rPr lang="en-US" sz="1800" b="0" strike="noStrike" spc="-1" dirty="0" err="1">
                <a:solidFill>
                  <a:srgbClr val="595959"/>
                </a:solidFill>
                <a:latin typeface="Arial"/>
                <a:ea typeface="Arial"/>
              </a:rPr>
              <a:t>zipcode</a:t>
            </a:r>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To measure the </a:t>
            </a:r>
            <a:r>
              <a:rPr lang="en-US" sz="1800" b="1" strike="noStrike" spc="-1" dirty="0">
                <a:solidFill>
                  <a:srgbClr val="595959"/>
                </a:solidFill>
                <a:latin typeface="Arial"/>
                <a:ea typeface="Arial"/>
              </a:rPr>
              <a:t>error</a:t>
            </a:r>
            <a:r>
              <a:rPr lang="en-US" sz="1800" b="0" strike="noStrike" spc="-1" dirty="0">
                <a:solidFill>
                  <a:srgbClr val="595959"/>
                </a:solidFill>
                <a:latin typeface="Arial"/>
                <a:ea typeface="Arial"/>
              </a:rPr>
              <a:t> of this model, we can see how often it predicts the correct </a:t>
            </a:r>
            <a:r>
              <a:rPr lang="en-US" sz="1800" b="0" strike="noStrike" spc="-1" dirty="0" err="1">
                <a:solidFill>
                  <a:srgbClr val="595959"/>
                </a:solidFill>
                <a:latin typeface="Arial"/>
                <a:ea typeface="Arial"/>
              </a:rPr>
              <a:t>zipcode</a:t>
            </a:r>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To calculate the </a:t>
            </a:r>
            <a:r>
              <a:rPr lang="en-US" sz="1800" b="1" strike="noStrike" spc="-1" dirty="0">
                <a:solidFill>
                  <a:srgbClr val="595959"/>
                </a:solidFill>
                <a:latin typeface="Arial"/>
                <a:ea typeface="Arial"/>
              </a:rPr>
              <a:t>loss during training</a:t>
            </a:r>
            <a:r>
              <a:rPr lang="en-US" sz="1800" b="0" strike="noStrike" spc="-1" dirty="0">
                <a:solidFill>
                  <a:srgbClr val="595959"/>
                </a:solidFill>
                <a:latin typeface="Arial"/>
                <a:ea typeface="Arial"/>
              </a:rPr>
              <a:t>, we could  have a loss function that penalizes all models that put too much emphasis on a single feature, in addition to measuring the error</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Our model above will have a very large loss, and in training would be guided towards using more of the available features so its loss can be reduced, i.e. “is there another way you could get such a low error, but by using more of the home features?”</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Using a different or customized loss function is a potential way to significantly improve your models</a:t>
            </a:r>
            <a:endParaRPr lang="en-US" sz="1400" b="0" strike="noStrike" spc="-1" dirty="0">
              <a:solidFill>
                <a:srgbClr val="000000"/>
              </a:solidFill>
              <a:latin typeface="Arial"/>
            </a:endParaRPr>
          </a:p>
          <a:p>
            <a:pPr marL="914400">
              <a:lnSpc>
                <a:spcPct val="115000"/>
              </a:lnSpc>
              <a:spcBef>
                <a:spcPts val="1199"/>
              </a:spcBef>
              <a:spcAft>
                <a:spcPts val="1199"/>
              </a:spcAft>
            </a:pPr>
            <a:endParaRPr lang="en-US" sz="14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Training a model</a:t>
            </a:r>
            <a:endParaRPr lang="en-US" sz="2800" b="0" strike="noStrike" spc="-1">
              <a:solidFill>
                <a:srgbClr val="000000"/>
              </a:solidFill>
              <a:latin typeface="Arial"/>
            </a:endParaRPr>
          </a:p>
        </p:txBody>
      </p:sp>
      <mc:AlternateContent xmlns:mc="http://schemas.openxmlformats.org/markup-compatibility/2006" xmlns:a14="http://schemas.microsoft.com/office/drawing/2010/main">
        <mc:Choice Requires="a14">
          <p:sp>
            <p:nvSpPr>
              <p:cNvPr id="111"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We now have a way to measure how well a model is performing during training (the human readable error)</a:t>
                </a:r>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We also have a way to guide the model towards improved performance during training (the loss function)</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How the loss is actually used for this we will cover in later lectures</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For now, just know that the model is massaged as its training data is fed to it and it knows how to improve its own performance (using a loss function) </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The goal of training is to minimize this loss</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Note that since we only have our sample of training data, the best we can do is calculate the loss over the training examples (as opposed to the real distribution </a:t>
                </a:r>
                <a14:m>
                  <m:oMath xmlns:m="http://schemas.openxmlformats.org/officeDocument/2006/math">
                    <m:r>
                      <a:rPr lang="en-US" sz="1400" b="0" i="1" strike="noStrike" spc="-1" dirty="0" smtClean="0">
                        <a:solidFill>
                          <a:srgbClr val="595959"/>
                        </a:solidFill>
                        <a:latin typeface="Cambria Math" panose="02040503050406030204" pitchFamily="18" charset="0"/>
                        <a:ea typeface="Arial"/>
                      </a:rPr>
                      <m:t>𝐷</m:t>
                    </m:r>
                  </m:oMath>
                </a14:m>
                <a:r>
                  <a:rPr lang="en-US" sz="1400" b="0" strike="noStrike" spc="-1" dirty="0">
                    <a:solidFill>
                      <a:srgbClr val="595959"/>
                    </a:solidFill>
                    <a:latin typeface="Arial"/>
                    <a:ea typeface="Arial"/>
                  </a:rPr>
                  <a:t>)</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We are performing an optimization problem: to minimize the loss</a:t>
                </a:r>
                <a:endParaRPr lang="en-US" sz="1400" b="0" strike="noStrike" spc="-1" dirty="0">
                  <a:solidFill>
                    <a:srgbClr val="000000"/>
                  </a:solidFill>
                  <a:latin typeface="Arial"/>
                </a:endParaRPr>
              </a:p>
            </p:txBody>
          </p:sp>
        </mc:Choice>
        <mc:Fallback xmlns="">
          <p:sp>
            <p:nvSpPr>
              <p:cNvPr id="111" name="TextShape 2"/>
              <p:cNvSpPr txBox="1">
                <a:spLocks noRot="1" noChangeAspect="1" noMove="1" noResize="1" noEditPoints="1" noAdjustHandles="1" noChangeArrowheads="1" noChangeShapeType="1" noTextEdit="1"/>
              </p:cNvSpPr>
              <p:nvPr/>
            </p:nvSpPr>
            <p:spPr>
              <a:xfrm>
                <a:off x="311760" y="1152360"/>
                <a:ext cx="8520120" cy="3416040"/>
              </a:xfrm>
              <a:prstGeom prst="rect">
                <a:avLst/>
              </a:prstGeom>
              <a:blipFill>
                <a:blip r:embed="rId2"/>
                <a:stretch>
                  <a:fillRect r="-215"/>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dirty="0">
                <a:solidFill>
                  <a:srgbClr val="000000"/>
                </a:solidFill>
                <a:latin typeface="Arial"/>
                <a:ea typeface="Arial"/>
              </a:rPr>
              <a:t>How to train a model</a:t>
            </a:r>
            <a:endParaRPr lang="en-US" sz="2800" b="0" strike="noStrike" spc="-1" dirty="0">
              <a:solidFill>
                <a:srgbClr val="000000"/>
              </a:solidFill>
              <a:latin typeface="Arial"/>
            </a:endParaRPr>
          </a:p>
        </p:txBody>
      </p:sp>
      <mc:AlternateContent xmlns:mc="http://schemas.openxmlformats.org/markup-compatibility/2006" xmlns:a14="http://schemas.microsoft.com/office/drawing/2010/main">
        <mc:Choice Requires="a14">
          <p:sp>
            <p:nvSpPr>
              <p:cNvPr id="113" name="TextShape 2"/>
              <p:cNvSpPr txBox="1"/>
              <p:nvPr/>
            </p:nvSpPr>
            <p:spPr>
              <a:xfrm>
                <a:off x="311760" y="1152360"/>
                <a:ext cx="8520120" cy="3870000"/>
              </a:xfrm>
              <a:prstGeom prst="rect">
                <a:avLst/>
              </a:prstGeom>
              <a:noFill/>
              <a:ln>
                <a:noFill/>
              </a:ln>
            </p:spPr>
            <p:txBody>
              <a:bodyPr tIns="91440" bIns="91440">
                <a:normAutofit/>
              </a:bodyPr>
              <a:lstStyle/>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Start with any model initialization </a:t>
                </a:r>
                <a14:m>
                  <m:oMath xmlns:m="http://schemas.openxmlformats.org/officeDocument/2006/math">
                    <m:r>
                      <a:rPr lang="en-US" sz="1800" b="0" i="1" strike="noStrike" spc="-1" dirty="0" smtClean="0">
                        <a:solidFill>
                          <a:srgbClr val="595959"/>
                        </a:solidFill>
                        <a:latin typeface="Cambria Math" panose="02040503050406030204" pitchFamily="18" charset="0"/>
                        <a:ea typeface="Arial"/>
                      </a:rPr>
                      <m:t>h</m:t>
                    </m:r>
                  </m:oMath>
                </a14:m>
                <a:endParaRPr lang="en-US" sz="1800" b="0" strike="noStrike" spc="-1" dirty="0">
                  <a:solidFill>
                    <a:srgbClr val="000000"/>
                  </a:solidFill>
                  <a:latin typeface="Arial"/>
                </a:endParaRPr>
              </a:p>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For each </a:t>
                </a:r>
                <a14:m>
                  <m:oMath xmlns:m="http://schemas.openxmlformats.org/officeDocument/2006/math">
                    <m:r>
                      <a:rPr lang="en-US" sz="1800" b="0" i="1" strike="noStrike" spc="-1" dirty="0" smtClean="0">
                        <a:solidFill>
                          <a:srgbClr val="595959"/>
                        </a:solidFill>
                        <a:latin typeface="Cambria Math" panose="02040503050406030204" pitchFamily="18" charset="0"/>
                        <a:ea typeface="Arial"/>
                      </a:rPr>
                      <m:t>(</m:t>
                    </m:r>
                    <m:r>
                      <a:rPr lang="en-US" sz="1800" b="0" i="1" strike="noStrike" spc="-1" dirty="0" err="1">
                        <a:solidFill>
                          <a:srgbClr val="595959"/>
                        </a:solidFill>
                        <a:latin typeface="Cambria Math" panose="02040503050406030204" pitchFamily="18" charset="0"/>
                        <a:ea typeface="Arial"/>
                      </a:rPr>
                      <m:t>𝑥</m:t>
                    </m:r>
                    <m:r>
                      <a:rPr lang="en-US" sz="1800" b="0" i="1" strike="noStrike" spc="-1" dirty="0" err="1">
                        <a:solidFill>
                          <a:srgbClr val="595959"/>
                        </a:solidFill>
                        <a:latin typeface="Cambria Math" panose="02040503050406030204" pitchFamily="18" charset="0"/>
                        <a:ea typeface="Arial"/>
                      </a:rPr>
                      <m:t>,</m:t>
                    </m:r>
                    <m:r>
                      <a:rPr lang="en-US" sz="1800" b="0" i="1" strike="noStrike" spc="-1" dirty="0" err="1">
                        <a:solidFill>
                          <a:srgbClr val="595959"/>
                        </a:solidFill>
                        <a:latin typeface="Cambria Math" panose="02040503050406030204" pitchFamily="18" charset="0"/>
                        <a:ea typeface="Arial"/>
                      </a:rPr>
                      <m:t>𝑦</m:t>
                    </m:r>
                    <m:r>
                      <a:rPr lang="en-US" sz="1800" b="0" i="1" strike="noStrike" spc="-1" dirty="0">
                        <a:solidFill>
                          <a:srgbClr val="595959"/>
                        </a:solidFill>
                        <a:latin typeface="Cambria Math" panose="02040503050406030204" pitchFamily="18" charset="0"/>
                        <a:ea typeface="Arial"/>
                      </a:rPr>
                      <m:t>)</m:t>
                    </m:r>
                  </m:oMath>
                </a14:m>
                <a:r>
                  <a:rPr lang="en-US" sz="1800" b="0" strike="noStrike" spc="-1" dirty="0">
                    <a:solidFill>
                      <a:srgbClr val="595959"/>
                    </a:solidFill>
                    <a:latin typeface="Arial"/>
                    <a:ea typeface="Arial"/>
                  </a:rPr>
                  <a:t> in your training dataset:</a:t>
                </a:r>
                <a:endParaRPr lang="en-US" sz="1800" b="0" strike="noStrike" spc="-1" dirty="0">
                  <a:solidFill>
                    <a:srgbClr val="000000"/>
                  </a:solidFill>
                  <a:latin typeface="Arial"/>
                </a:endParaRPr>
              </a:p>
              <a:p>
                <a:pPr marL="914400" lvl="1" indent="-317160">
                  <a:lnSpc>
                    <a:spcPct val="115000"/>
                  </a:lnSpc>
                  <a:buClr>
                    <a:srgbClr val="595959"/>
                  </a:buClr>
                  <a:buFont typeface="Arial"/>
                  <a:buAutoNum type="alphaLcPeriod"/>
                </a:pPr>
                <a:r>
                  <a:rPr lang="en-US" sz="1400" b="0" strike="noStrike" spc="-1" dirty="0">
                    <a:solidFill>
                      <a:srgbClr val="595959"/>
                    </a:solidFill>
                    <a:latin typeface="Arial"/>
                    <a:ea typeface="Arial"/>
                  </a:rPr>
                  <a:t>Calculate </a:t>
                </a:r>
                <a14:m>
                  <m:oMath xmlns:m="http://schemas.openxmlformats.org/officeDocument/2006/math">
                    <m:r>
                      <a:rPr lang="en-US" sz="1400" b="0" i="1" strike="noStrike" spc="-1" dirty="0" smtClean="0">
                        <a:solidFill>
                          <a:srgbClr val="595959"/>
                        </a:solidFill>
                        <a:latin typeface="Cambria Math" panose="02040503050406030204" pitchFamily="18" charset="0"/>
                        <a:ea typeface="Arial"/>
                      </a:rPr>
                      <m:t>h</m:t>
                    </m:r>
                    <m:r>
                      <a:rPr lang="en-US" sz="1400" b="0" i="1" strike="noStrike" spc="-1" dirty="0" smtClean="0">
                        <a:solidFill>
                          <a:srgbClr val="595959"/>
                        </a:solidFill>
                        <a:latin typeface="Cambria Math" panose="02040503050406030204" pitchFamily="18" charset="0"/>
                        <a:ea typeface="Arial"/>
                      </a:rPr>
                      <m:t>(</m:t>
                    </m:r>
                    <m:r>
                      <a:rPr lang="en-US" sz="1400" b="0" i="1" strike="noStrike" spc="-1" dirty="0" smtClean="0">
                        <a:solidFill>
                          <a:srgbClr val="595959"/>
                        </a:solidFill>
                        <a:latin typeface="Cambria Math" panose="02040503050406030204" pitchFamily="18" charset="0"/>
                        <a:ea typeface="Arial"/>
                      </a:rPr>
                      <m:t>𝑥</m:t>
                    </m:r>
                    <m:r>
                      <a:rPr lang="en-US" sz="1400" b="0" i="1" strike="noStrike" spc="-1" dirty="0" smtClean="0">
                        <a:solidFill>
                          <a:srgbClr val="595959"/>
                        </a:solidFill>
                        <a:latin typeface="Cambria Math" panose="02040503050406030204" pitchFamily="18" charset="0"/>
                        <a:ea typeface="Arial"/>
                      </a:rPr>
                      <m:t>)</m:t>
                    </m:r>
                  </m:oMath>
                </a14:m>
                <a:r>
                  <a:rPr lang="en-US" sz="1400" b="0" strike="noStrike" spc="-1" dirty="0">
                    <a:solidFill>
                      <a:srgbClr val="595959"/>
                    </a:solidFill>
                    <a:latin typeface="Arial"/>
                    <a:ea typeface="Arial"/>
                  </a:rPr>
                  <a:t>, that is, the model’s prediction of </a:t>
                </a:r>
                <a14:m>
                  <m:oMath xmlns:m="http://schemas.openxmlformats.org/officeDocument/2006/math">
                    <m:r>
                      <a:rPr lang="en-US" sz="1400" b="0" i="1" strike="noStrike" spc="-1" dirty="0" smtClean="0">
                        <a:solidFill>
                          <a:srgbClr val="595959"/>
                        </a:solidFill>
                        <a:latin typeface="Cambria Math" panose="02040503050406030204" pitchFamily="18" charset="0"/>
                        <a:ea typeface="Arial"/>
                      </a:rPr>
                      <m:t>𝑥</m:t>
                    </m:r>
                  </m:oMath>
                </a14:m>
                <a:endParaRPr lang="en-US" sz="1400" b="0" strike="noStrike" spc="-1" dirty="0">
                  <a:solidFill>
                    <a:srgbClr val="000000"/>
                  </a:solidFill>
                  <a:latin typeface="Arial"/>
                </a:endParaRPr>
              </a:p>
              <a:p>
                <a:pPr marL="914400" lvl="1" indent="-317160">
                  <a:lnSpc>
                    <a:spcPct val="115000"/>
                  </a:lnSpc>
                  <a:buClr>
                    <a:srgbClr val="595959"/>
                  </a:buClr>
                  <a:buFont typeface="Arial"/>
                  <a:buAutoNum type="alphaLcPeriod"/>
                </a:pPr>
                <a:r>
                  <a:rPr lang="en-US" sz="1400" b="0" strike="noStrike" spc="-1" dirty="0">
                    <a:solidFill>
                      <a:srgbClr val="595959"/>
                    </a:solidFill>
                    <a:latin typeface="Arial"/>
                    <a:ea typeface="Arial"/>
                  </a:rPr>
                  <a:t>Calculate the difference between </a:t>
                </a:r>
                <a14:m>
                  <m:oMath xmlns:m="http://schemas.openxmlformats.org/officeDocument/2006/math">
                    <m:r>
                      <a:rPr lang="en-US" sz="1400" b="0" i="1" strike="noStrike" spc="-1" dirty="0" smtClean="0">
                        <a:solidFill>
                          <a:srgbClr val="595959"/>
                        </a:solidFill>
                        <a:latin typeface="Cambria Math" panose="02040503050406030204" pitchFamily="18" charset="0"/>
                        <a:ea typeface="Arial"/>
                      </a:rPr>
                      <m:t>h</m:t>
                    </m:r>
                    <m:r>
                      <a:rPr lang="en-US" sz="1400" b="0" i="1" strike="noStrike" spc="-1" dirty="0" smtClean="0">
                        <a:solidFill>
                          <a:srgbClr val="595959"/>
                        </a:solidFill>
                        <a:latin typeface="Cambria Math" panose="02040503050406030204" pitchFamily="18" charset="0"/>
                        <a:ea typeface="Arial"/>
                      </a:rPr>
                      <m:t>(</m:t>
                    </m:r>
                    <m:r>
                      <a:rPr lang="en-US" sz="1400" b="0" i="1" strike="noStrike" spc="-1" dirty="0" smtClean="0">
                        <a:solidFill>
                          <a:srgbClr val="595959"/>
                        </a:solidFill>
                        <a:latin typeface="Cambria Math" panose="02040503050406030204" pitchFamily="18" charset="0"/>
                        <a:ea typeface="Arial"/>
                      </a:rPr>
                      <m:t>𝑥</m:t>
                    </m:r>
                    <m:r>
                      <a:rPr lang="en-US" sz="1400" b="0" i="1" strike="noStrike" spc="-1" dirty="0" smtClean="0">
                        <a:solidFill>
                          <a:srgbClr val="595959"/>
                        </a:solidFill>
                        <a:latin typeface="Cambria Math" panose="02040503050406030204" pitchFamily="18" charset="0"/>
                        <a:ea typeface="Arial"/>
                      </a:rPr>
                      <m:t>)</m:t>
                    </m:r>
                  </m:oMath>
                </a14:m>
                <a:r>
                  <a:rPr lang="en-US" sz="1400" b="0" strike="noStrike" spc="-1" dirty="0">
                    <a:solidFill>
                      <a:srgbClr val="595959"/>
                    </a:solidFill>
                    <a:latin typeface="Arial"/>
                    <a:ea typeface="Arial"/>
                  </a:rPr>
                  <a:t> and </a:t>
                </a:r>
                <a14:m>
                  <m:oMath xmlns:m="http://schemas.openxmlformats.org/officeDocument/2006/math">
                    <m:r>
                      <a:rPr lang="en-US" sz="1400" b="0" i="1" strike="noStrike" spc="-1" dirty="0" smtClean="0">
                        <a:solidFill>
                          <a:srgbClr val="595959"/>
                        </a:solidFill>
                        <a:latin typeface="Cambria Math" panose="02040503050406030204" pitchFamily="18" charset="0"/>
                        <a:ea typeface="Arial"/>
                      </a:rPr>
                      <m:t>𝑦</m:t>
                    </m:r>
                  </m:oMath>
                </a14:m>
                <a:r>
                  <a:rPr lang="en-US" sz="1400" b="0" strike="noStrike" spc="-1" dirty="0">
                    <a:solidFill>
                      <a:srgbClr val="595959"/>
                    </a:solidFill>
                    <a:latin typeface="Arial"/>
                    <a:ea typeface="Arial"/>
                  </a:rPr>
                  <a:t>, the ground truth value we should have predicted: this is the error</a:t>
                </a:r>
                <a:endParaRPr lang="en-US" sz="1400" b="0" strike="noStrike" spc="-1" dirty="0">
                  <a:solidFill>
                    <a:srgbClr val="000000"/>
                  </a:solidFill>
                  <a:latin typeface="Arial"/>
                </a:endParaRPr>
              </a:p>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Use a loss function to decide how bad this model </a:t>
                </a:r>
                <a14:m>
                  <m:oMath xmlns:m="http://schemas.openxmlformats.org/officeDocument/2006/math">
                    <m:r>
                      <a:rPr lang="en-US" sz="1800" b="0" i="1" strike="noStrike" spc="-1" dirty="0" smtClean="0">
                        <a:solidFill>
                          <a:srgbClr val="595959"/>
                        </a:solidFill>
                        <a:latin typeface="Cambria Math" panose="02040503050406030204" pitchFamily="18" charset="0"/>
                        <a:ea typeface="Arial"/>
                      </a:rPr>
                      <m:t>h</m:t>
                    </m:r>
                  </m:oMath>
                </a14:m>
                <a:r>
                  <a:rPr lang="en-US" sz="1800" b="0" strike="noStrike" spc="-1" dirty="0">
                    <a:solidFill>
                      <a:srgbClr val="595959"/>
                    </a:solidFill>
                    <a:latin typeface="Arial"/>
                    <a:ea typeface="Arial"/>
                  </a:rPr>
                  <a:t> is:</a:t>
                </a:r>
                <a:endParaRPr lang="en-US" sz="1800" b="0" strike="noStrike" spc="-1" dirty="0">
                  <a:solidFill>
                    <a:srgbClr val="000000"/>
                  </a:solidFill>
                  <a:latin typeface="Arial"/>
                </a:endParaRPr>
              </a:p>
              <a:p>
                <a:pPr marL="914400" lvl="1" indent="-317160">
                  <a:lnSpc>
                    <a:spcPct val="115000"/>
                  </a:lnSpc>
                  <a:buClr>
                    <a:srgbClr val="595959"/>
                  </a:buClr>
                  <a:buFont typeface="Arial"/>
                  <a:buAutoNum type="alphaLcPeriod"/>
                </a:pPr>
                <a:r>
                  <a:rPr lang="en-US" sz="1400" b="0" strike="noStrike" spc="-1" dirty="0">
                    <a:solidFill>
                      <a:srgbClr val="595959"/>
                    </a:solidFill>
                    <a:latin typeface="Arial"/>
                    <a:ea typeface="Arial"/>
                  </a:rPr>
                  <a:t>The loss function penalizes your model in some specific way for its mistakes</a:t>
                </a:r>
                <a:endParaRPr lang="en-US" sz="1400" b="0" strike="noStrike" spc="-1" dirty="0">
                  <a:solidFill>
                    <a:srgbClr val="000000"/>
                  </a:solidFill>
                  <a:latin typeface="Arial"/>
                </a:endParaRPr>
              </a:p>
              <a:p>
                <a:pPr marL="914400" lvl="1" indent="-317160">
                  <a:lnSpc>
                    <a:spcPct val="115000"/>
                  </a:lnSpc>
                  <a:buClr>
                    <a:srgbClr val="595959"/>
                  </a:buClr>
                  <a:buFont typeface="Arial"/>
                  <a:buAutoNum type="alphaLcPeriod"/>
                </a:pPr>
                <a:r>
                  <a:rPr lang="en-US" sz="1400" b="0" strike="noStrike" spc="-1" dirty="0">
                    <a:solidFill>
                      <a:srgbClr val="595959"/>
                    </a:solidFill>
                    <a:latin typeface="Arial"/>
                    <a:ea typeface="Arial"/>
                  </a:rPr>
                  <a:t>Our goal is to minimize this penalty; related to minimizing the error above</a:t>
                </a:r>
                <a:endParaRPr lang="en-US" sz="1400" b="0" strike="noStrike" spc="-1" dirty="0">
                  <a:solidFill>
                    <a:srgbClr val="000000"/>
                  </a:solidFill>
                  <a:latin typeface="Arial"/>
                </a:endParaRPr>
              </a:p>
              <a:p>
                <a:pPr marL="914400" lvl="1" indent="-317160">
                  <a:lnSpc>
                    <a:spcPct val="115000"/>
                  </a:lnSpc>
                  <a:buClr>
                    <a:srgbClr val="595959"/>
                  </a:buClr>
                  <a:buFont typeface="Arial"/>
                  <a:buAutoNum type="alphaLcPeriod"/>
                </a:pPr>
                <a:r>
                  <a:rPr lang="en-US" sz="1400" b="0" strike="noStrike" spc="-1" dirty="0">
                    <a:solidFill>
                      <a:srgbClr val="595959"/>
                    </a:solidFill>
                    <a:latin typeface="Arial"/>
                    <a:ea typeface="Arial"/>
                  </a:rPr>
                  <a:t>Use the results of the loss function to inform in which direction to modify your model </a:t>
                </a:r>
                <a14:m>
                  <m:oMath xmlns:m="http://schemas.openxmlformats.org/officeDocument/2006/math">
                    <m:r>
                      <a:rPr lang="en-US" sz="1400" i="1" spc="-1" dirty="0" smtClean="0">
                        <a:solidFill>
                          <a:srgbClr val="595959"/>
                        </a:solidFill>
                        <a:latin typeface="Cambria Math" panose="02040503050406030204" pitchFamily="18" charset="0"/>
                        <a:ea typeface="Arial"/>
                      </a:rPr>
                      <m:t>h</m:t>
                    </m:r>
                  </m:oMath>
                </a14:m>
                <a:r>
                  <a:rPr lang="en-US" sz="1400" b="0" strike="noStrike" spc="-1" dirty="0">
                    <a:solidFill>
                      <a:srgbClr val="595959"/>
                    </a:solidFill>
                    <a:latin typeface="Arial"/>
                    <a:ea typeface="Arial"/>
                  </a:rPr>
                  <a:t> to be a new model </a:t>
                </a:r>
                <a14:m>
                  <m:oMath xmlns:m="http://schemas.openxmlformats.org/officeDocument/2006/math">
                    <m:r>
                      <a:rPr lang="en-US" sz="1400" i="1" spc="-1" dirty="0" smtClean="0">
                        <a:solidFill>
                          <a:srgbClr val="595959"/>
                        </a:solidFill>
                        <a:latin typeface="Cambria Math" panose="02040503050406030204" pitchFamily="18" charset="0"/>
                        <a:ea typeface="Arial"/>
                      </a:rPr>
                      <m:t>h</m:t>
                    </m:r>
                    <m:r>
                      <a:rPr lang="en-US" sz="1400" i="1" spc="-1" dirty="0" smtClean="0">
                        <a:solidFill>
                          <a:srgbClr val="595959"/>
                        </a:solidFill>
                        <a:latin typeface="Cambria Math" panose="02040503050406030204" pitchFamily="18" charset="0"/>
                        <a:ea typeface="Arial"/>
                      </a:rPr>
                      <m:t>’</m:t>
                    </m:r>
                  </m:oMath>
                </a14:m>
                <a:r>
                  <a:rPr lang="en-US" sz="1400" b="0" strike="noStrike" spc="-1" dirty="0">
                    <a:solidFill>
                      <a:srgbClr val="595959"/>
                    </a:solidFill>
                    <a:latin typeface="Arial"/>
                    <a:ea typeface="Arial"/>
                  </a:rPr>
                  <a:t> that does a better job of minimizing the loss</a:t>
                </a:r>
                <a:endParaRPr lang="en-US" sz="1400" b="0" strike="noStrike" spc="-1" dirty="0">
                  <a:solidFill>
                    <a:srgbClr val="000000"/>
                  </a:solidFill>
                  <a:latin typeface="Arial"/>
                </a:endParaRPr>
              </a:p>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Repeat steps 2 and 3 until ???</a:t>
                </a:r>
                <a:endParaRPr lang="en-US" sz="1800" b="0" strike="noStrike" spc="-1" dirty="0">
                  <a:solidFill>
                    <a:srgbClr val="000000"/>
                  </a:solidFill>
                  <a:latin typeface="Arial"/>
                </a:endParaRPr>
              </a:p>
              <a:p>
                <a:pPr marL="914400" lvl="1" indent="-317160">
                  <a:lnSpc>
                    <a:spcPct val="115000"/>
                  </a:lnSpc>
                  <a:buClr>
                    <a:srgbClr val="595959"/>
                  </a:buClr>
                  <a:buFont typeface="Arial"/>
                  <a:buAutoNum type="alphaLcPeriod"/>
                </a:pPr>
                <a:r>
                  <a:rPr lang="en-US" sz="1400" b="0" strike="noStrike" spc="-1" dirty="0">
                    <a:solidFill>
                      <a:srgbClr val="595959"/>
                    </a:solidFill>
                    <a:latin typeface="Arial"/>
                    <a:ea typeface="Arial"/>
                  </a:rPr>
                  <a:t>The model converges; we’re not really reducing loss anymore</a:t>
                </a:r>
                <a:endParaRPr lang="en-US" sz="1400" b="0" strike="noStrike" spc="-1" dirty="0">
                  <a:solidFill>
                    <a:srgbClr val="000000"/>
                  </a:solidFill>
                  <a:latin typeface="Arial"/>
                </a:endParaRPr>
              </a:p>
              <a:p>
                <a:pPr marL="914400" lvl="1" indent="-317160">
                  <a:lnSpc>
                    <a:spcPct val="115000"/>
                  </a:lnSpc>
                  <a:buClr>
                    <a:srgbClr val="595959"/>
                  </a:buClr>
                  <a:buFont typeface="Arial"/>
                  <a:buAutoNum type="alphaLcPeriod"/>
                </a:pPr>
                <a:r>
                  <a:rPr lang="en-US" sz="1400" b="0" strike="noStrike" spc="-1" dirty="0">
                    <a:solidFill>
                      <a:srgbClr val="595959"/>
                    </a:solidFill>
                    <a:latin typeface="Arial"/>
                    <a:ea typeface="Arial"/>
                  </a:rPr>
                  <a:t>You decide to stop so you don’t memorize the training data; more on this later</a:t>
                </a:r>
                <a:endParaRPr lang="en-US" sz="1400" b="0" strike="noStrike" spc="-1" dirty="0">
                  <a:solidFill>
                    <a:srgbClr val="000000"/>
                  </a:solidFill>
                  <a:latin typeface="Arial"/>
                </a:endParaRPr>
              </a:p>
            </p:txBody>
          </p:sp>
        </mc:Choice>
        <mc:Fallback xmlns="">
          <p:sp>
            <p:nvSpPr>
              <p:cNvPr id="113" name="TextShape 2"/>
              <p:cNvSpPr txBox="1">
                <a:spLocks noRot="1" noChangeAspect="1" noMove="1" noResize="1" noEditPoints="1" noAdjustHandles="1" noChangeArrowheads="1" noChangeShapeType="1" noTextEdit="1"/>
              </p:cNvSpPr>
              <p:nvPr/>
            </p:nvSpPr>
            <p:spPr>
              <a:xfrm>
                <a:off x="311760" y="1152360"/>
                <a:ext cx="8520120" cy="3870000"/>
              </a:xfrm>
              <a:prstGeom prst="rect">
                <a:avLst/>
              </a:prstGeom>
              <a:blipFill>
                <a:blip r:embed="rId2"/>
                <a:stretch>
                  <a:fillRect r="-358"/>
                </a:stretch>
              </a:blipFill>
              <a:ln>
                <a:noFill/>
              </a:ln>
            </p:spPr>
            <p:txBody>
              <a:bodyPr/>
              <a:lstStyle/>
              <a:p>
                <a:r>
                  <a:rPr lang="en-US">
                    <a:noFill/>
                  </a:rPr>
                  <a:t> </a:t>
                </a:r>
              </a:p>
            </p:txBody>
          </p:sp>
        </mc:Fallback>
      </mc:AlternateContent>
      <p:pic>
        <p:nvPicPr>
          <p:cNvPr id="114" name="Google Shape;146;p27"/>
          <p:cNvPicPr/>
          <p:nvPr/>
        </p:nvPicPr>
        <p:blipFill>
          <a:blip r:embed="rId3"/>
          <a:stretch/>
        </p:blipFill>
        <p:spPr>
          <a:xfrm>
            <a:off x="5983920" y="37080"/>
            <a:ext cx="2715840" cy="2036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What does this look like in code?</a:t>
            </a:r>
            <a:endParaRPr lang="en-US" sz="2800" b="0" strike="noStrike" spc="-1">
              <a:solidFill>
                <a:srgbClr val="000000"/>
              </a:solidFill>
              <a:latin typeface="Arial"/>
            </a:endParaRPr>
          </a:p>
        </p:txBody>
      </p:sp>
      <p:sp>
        <p:nvSpPr>
          <p:cNvPr id="116" name="TextShape 2"/>
          <p:cNvSpPr txBox="1"/>
          <p:nvPr/>
        </p:nvSpPr>
        <p:spPr>
          <a:xfrm>
            <a:off x="311760" y="1152360"/>
            <a:ext cx="3503880" cy="3916440"/>
          </a:xfrm>
          <a:prstGeom prst="rect">
            <a:avLst/>
          </a:prstGeom>
          <a:noFill/>
          <a:ln>
            <a:noFill/>
          </a:ln>
        </p:spPr>
        <p:txBody>
          <a:bodyPr tIns="91440" bIns="91440">
            <a:normAutofit lnSpcReduction="10000"/>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Training a model is often just a single line of code (as we’ll see today), or a few lines of code (later this semester)</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Many libraries are written to take care of the low-level details</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However, it’s important you understand (at least at a high level) how these models work under-the-hood</a:t>
            </a:r>
            <a:endParaRPr lang="en-US" sz="1800" b="0" strike="noStrike" spc="-1">
              <a:solidFill>
                <a:srgbClr val="000000"/>
              </a:solidFill>
              <a:latin typeface="Arial"/>
            </a:endParaRPr>
          </a:p>
        </p:txBody>
      </p:sp>
      <p:pic>
        <p:nvPicPr>
          <p:cNvPr id="117" name="Google Shape;153;p28"/>
          <p:cNvPicPr/>
          <p:nvPr/>
        </p:nvPicPr>
        <p:blipFill>
          <a:blip r:embed="rId2"/>
          <a:stretch/>
        </p:blipFill>
        <p:spPr>
          <a:xfrm>
            <a:off x="4044960" y="1094040"/>
            <a:ext cx="5002200" cy="3509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Our first model: a Decision Tree</a:t>
            </a:r>
            <a:endParaRPr lang="en-US" sz="2800" b="0" strike="noStrike" spc="-1">
              <a:solidFill>
                <a:srgbClr val="000000"/>
              </a:solidFill>
              <a:latin typeface="Arial"/>
            </a:endParaRPr>
          </a:p>
        </p:txBody>
      </p:sp>
      <p:sp>
        <p:nvSpPr>
          <p:cNvPr id="119" name="TextShape 2"/>
          <p:cNvSpPr txBox="1"/>
          <p:nvPr/>
        </p:nvSpPr>
        <p:spPr>
          <a:xfrm>
            <a:off x="311760" y="1152360"/>
            <a:ext cx="425988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We can use a decision tree to make predictions</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For example, to classify a fruit based on its diameter and color</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It works just like a flowchart</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Internal nodes test features</a:t>
            </a:r>
            <a:endParaRPr lang="en-US" sz="18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Leaf nodes are a classification</a:t>
            </a:r>
            <a:endParaRPr lang="en-US" sz="18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How do you learn the shape of the tree though? How can you train such a model from a dataset?</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We’ll go over that in a little bit</a:t>
            </a:r>
            <a:endParaRPr lang="en-US" sz="1400" b="0" strike="noStrike" spc="-1">
              <a:solidFill>
                <a:srgbClr val="000000"/>
              </a:solidFill>
              <a:latin typeface="Arial"/>
            </a:endParaRPr>
          </a:p>
        </p:txBody>
      </p:sp>
      <p:pic>
        <p:nvPicPr>
          <p:cNvPr id="120" name="Google Shape;160;p29"/>
          <p:cNvPicPr/>
          <p:nvPr/>
        </p:nvPicPr>
        <p:blipFill>
          <a:blip r:embed="rId2"/>
          <a:stretch/>
        </p:blipFill>
        <p:spPr>
          <a:xfrm>
            <a:off x="4724280" y="1170000"/>
            <a:ext cx="4266720" cy="3613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Let’s see how we could train a model on real data</a:t>
            </a:r>
            <a:endParaRPr lang="en-US" sz="2800" b="0" strike="noStrike" spc="-1">
              <a:solidFill>
                <a:srgbClr val="000000"/>
              </a:solidFill>
              <a:latin typeface="Arial"/>
            </a:endParaRPr>
          </a:p>
        </p:txBody>
      </p:sp>
      <p:sp>
        <p:nvSpPr>
          <p:cNvPr id="122"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Obtain a good dataset</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Split the dataset into training and holdout data</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Choose a classifier</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Train a classifier</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Make predictions and measure the classifier accuracy</a:t>
            </a: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Step 1: Obtain a good dataset</a:t>
            </a:r>
            <a:endParaRPr lang="en-US" sz="2800" b="0" strike="noStrike" spc="-1">
              <a:solidFill>
                <a:srgbClr val="000000"/>
              </a:solidFill>
              <a:latin typeface="Arial"/>
            </a:endParaRPr>
          </a:p>
        </p:txBody>
      </p:sp>
      <p:sp>
        <p:nvSpPr>
          <p:cNvPr id="124" name="TextShape 2"/>
          <p:cNvSpPr txBox="1"/>
          <p:nvPr/>
        </p:nvSpPr>
        <p:spPr>
          <a:xfrm>
            <a:off x="311760" y="1152360"/>
            <a:ext cx="8520120" cy="383292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Spoiler alert: you will probably fail to get a good dataset…</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We could spend a whole semester discussing this</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For now, let’s just worry about obtaining a dataset that our model can handle</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We’ll stick with tabular data for the first part of this semester</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Later, we’ll do some computer vision problems (images) with deep learning models</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Later, we’ll explore Natural Language Processing (NLP) on human-readable text</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The models we will use the first part of the semester will require that all of the input features be numeric</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Actually, all models require this in some sense, but often the conversion is handled for you</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There’s a saying that data scientists spend most of their time cleaning and curating their datasets</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Welcome to your homework problems and interview coding projects :-)</a:t>
            </a:r>
            <a:endParaRPr lang="en-US" sz="14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In this lecture you will</a:t>
            </a:r>
            <a:endParaRPr lang="en-US" sz="2800" b="0" strike="noStrike" spc="-1">
              <a:solidFill>
                <a:srgbClr val="000000"/>
              </a:solidFill>
              <a:latin typeface="Arial"/>
            </a:endParaRPr>
          </a:p>
        </p:txBody>
      </p:sp>
      <p:sp>
        <p:nvSpPr>
          <p:cNvPr id="81"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Classification</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what a classification problem is (and could be)</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Define formalized learning</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how a loss function is used during model training</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Decision Trees</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how a decision tree can be used for many classification tasks</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how a decision tree model can be trained from data</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how model performance can be measured</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In-class coding examples:</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Prepare a dataset for training</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Train a </a:t>
            </a:r>
            <a:r>
              <a:rPr lang="en-US" sz="1400" b="0" strike="noStrike" spc="-1">
                <a:solidFill>
                  <a:srgbClr val="595959"/>
                </a:solidFill>
                <a:latin typeface="Courier New"/>
                <a:ea typeface="Courier New"/>
              </a:rPr>
              <a:t>DecisionTreeClassifier</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Measure the classifier accuracy</a:t>
            </a:r>
            <a:endParaRPr lang="en-US" sz="1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Step 1: Obtain a good dataset</a:t>
            </a:r>
            <a:endParaRPr lang="en-US" sz="2800" b="0" strike="noStrike" spc="-1">
              <a:solidFill>
                <a:srgbClr val="000000"/>
              </a:solidFill>
              <a:latin typeface="Arial"/>
            </a:endParaRPr>
          </a:p>
        </p:txBody>
      </p:sp>
      <p:sp>
        <p:nvSpPr>
          <p:cNvPr id="126"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Let’s work with this dataset on student features: </a:t>
            </a:r>
            <a:r>
              <a:rPr lang="en-US" sz="1800" b="0" strike="noStrike" spc="-1" dirty="0">
                <a:solidFill>
                  <a:srgbClr val="595959"/>
                </a:solidFill>
                <a:latin typeface="Arial"/>
                <a:ea typeface="Arial"/>
                <a:hlinkClick r:id="rId2"/>
              </a:rPr>
              <a:t>https://archive.ics.uci.edu/ml/datasets/Student+Performance</a:t>
            </a:r>
            <a:endParaRPr lang="en-US" sz="1800" b="0" strike="noStrike" spc="-1" dirty="0">
              <a:solidFill>
                <a:srgbClr val="595959"/>
              </a:solidFill>
              <a:latin typeface="Arial"/>
              <a:ea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Let’s open the tabular data and do a little bit of exploration in python:</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Note: there is a whole world of </a:t>
            </a:r>
            <a:r>
              <a:rPr lang="en-US" sz="1400" b="0" strike="noStrike" spc="-1" dirty="0" err="1">
                <a:solidFill>
                  <a:srgbClr val="595959"/>
                </a:solidFill>
                <a:latin typeface="Arial"/>
                <a:ea typeface="Arial"/>
              </a:rPr>
              <a:t>Jupyter</a:t>
            </a:r>
            <a:r>
              <a:rPr lang="en-US" sz="1400" b="0" strike="noStrike" spc="-1" dirty="0">
                <a:solidFill>
                  <a:srgbClr val="595959"/>
                </a:solidFill>
                <a:latin typeface="Arial"/>
                <a:ea typeface="Arial"/>
              </a:rPr>
              <a:t> Notebooks out there and ways to make beautiful graphs: we will not focus on teaching these this semester, but feel free to explore</a:t>
            </a:r>
            <a:endParaRPr lang="en-US" sz="1400" b="0" strike="noStrike" spc="-1" dirty="0">
              <a:solidFill>
                <a:srgbClr val="000000"/>
              </a:solidFill>
              <a:latin typeface="Arial"/>
            </a:endParaRPr>
          </a:p>
          <a:p>
            <a:pPr marL="457200">
              <a:lnSpc>
                <a:spcPct val="115000"/>
              </a:lnSpc>
              <a:spcBef>
                <a:spcPts val="1199"/>
              </a:spcBef>
              <a:spcAft>
                <a:spcPts val="1199"/>
              </a:spcAft>
            </a:pPr>
            <a:endParaRPr lang="en-US" sz="1400" b="0" strike="noStrike" spc="-1" dirty="0">
              <a:solidFill>
                <a:srgbClr val="000000"/>
              </a:solidFill>
              <a:latin typeface="Arial"/>
            </a:endParaRPr>
          </a:p>
        </p:txBody>
      </p:sp>
      <p:sp>
        <p:nvSpPr>
          <p:cNvPr id="127" name="CustomShape 3"/>
          <p:cNvSpPr/>
          <p:nvPr/>
        </p:nvSpPr>
        <p:spPr>
          <a:xfrm>
            <a:off x="1355541" y="2772015"/>
            <a:ext cx="5904720" cy="2245257"/>
          </a:xfrm>
          <a:prstGeom prst="rect">
            <a:avLst/>
          </a:prstGeom>
          <a:noFill/>
          <a:ln w="9360">
            <a:solidFill>
              <a:schemeClr val="accent3"/>
            </a:solidFill>
            <a:round/>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400" b="0" strike="noStrike" spc="-1" dirty="0">
                <a:solidFill>
                  <a:srgbClr val="000000"/>
                </a:solidFill>
                <a:latin typeface="Courier New"/>
                <a:ea typeface="Courier New"/>
              </a:rPr>
              <a:t>import pandas</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000000"/>
                </a:solidFill>
                <a:latin typeface="Courier New"/>
                <a:ea typeface="Courier New"/>
              </a:rPr>
              <a:t>dataframe</a:t>
            </a:r>
            <a:r>
              <a:rPr lang="en-US" sz="1400" b="0" strike="noStrike" spc="-1" dirty="0">
                <a:solidFill>
                  <a:srgbClr val="000000"/>
                </a:solidFill>
                <a:latin typeface="Courier New"/>
                <a:ea typeface="Courier New"/>
              </a:rPr>
              <a:t> = </a:t>
            </a:r>
            <a:r>
              <a:rPr lang="en-US" sz="1400" b="0" strike="noStrike" spc="-1" dirty="0" err="1">
                <a:solidFill>
                  <a:srgbClr val="000000"/>
                </a:solidFill>
                <a:latin typeface="Courier New"/>
                <a:ea typeface="Courier New"/>
              </a:rPr>
              <a:t>pandas.read_csv</a:t>
            </a:r>
            <a:r>
              <a:rPr lang="en-US" sz="1400" b="0" strike="noStrike" spc="-1" dirty="0">
                <a:solidFill>
                  <a:srgbClr val="000000"/>
                </a:solidFill>
                <a:latin typeface="Courier New"/>
                <a:ea typeface="Courier New"/>
              </a:rPr>
              <a:t>('student-mat.csv')</a:t>
            </a: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print(</a:t>
            </a:r>
            <a:r>
              <a:rPr lang="en-US" sz="1400" b="0" strike="noStrike" spc="-1" dirty="0" err="1">
                <a:solidFill>
                  <a:srgbClr val="000000"/>
                </a:solidFill>
                <a:latin typeface="Courier New"/>
                <a:ea typeface="Courier New"/>
              </a:rPr>
              <a:t>dataframe.head</a:t>
            </a:r>
            <a:r>
              <a:rPr lang="en-US" sz="1400" b="0" strike="noStrike" spc="-1" dirty="0">
                <a:solidFill>
                  <a:srgbClr val="000000"/>
                </a:solidFill>
                <a:latin typeface="Courier New"/>
                <a:ea typeface="Courier New"/>
              </a:rPr>
              <a: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for c in </a:t>
            </a:r>
            <a:r>
              <a:rPr lang="en-US" sz="1400" b="0" strike="noStrike" spc="-1" dirty="0" err="1">
                <a:solidFill>
                  <a:srgbClr val="000000"/>
                </a:solidFill>
                <a:latin typeface="Courier New"/>
                <a:ea typeface="Courier New"/>
              </a:rPr>
              <a:t>dataframe.columns</a:t>
            </a:r>
            <a:r>
              <a:rPr lang="en-US" sz="1400" b="0" strike="noStrike" spc="-1" dirty="0">
                <a:solidFill>
                  <a:srgbClr val="000000"/>
                </a:solidFill>
                <a:latin typeface="Courier New"/>
                <a:ea typeface="Courier New"/>
              </a:rPr>
              <a:t>:</a:t>
            </a: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	print(c)</a:t>
            </a: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	print(</a:t>
            </a:r>
            <a:r>
              <a:rPr lang="en-US" sz="1400" b="0" strike="noStrike" spc="-1" dirty="0" err="1">
                <a:solidFill>
                  <a:srgbClr val="000000"/>
                </a:solidFill>
                <a:latin typeface="Courier New"/>
                <a:ea typeface="Courier New"/>
              </a:rPr>
              <a:t>dataframe</a:t>
            </a:r>
            <a:r>
              <a:rPr lang="en-US" sz="1400" b="0" strike="noStrike" spc="-1" dirty="0">
                <a:solidFill>
                  <a:srgbClr val="000000"/>
                </a:solidFill>
                <a:latin typeface="Courier New"/>
                <a:ea typeface="Courier New"/>
              </a:rPr>
              <a:t>[c].</a:t>
            </a:r>
            <a:r>
              <a:rPr lang="en-US" sz="1400" b="0" strike="noStrike" spc="-1" dirty="0" err="1">
                <a:solidFill>
                  <a:srgbClr val="000000"/>
                </a:solidFill>
                <a:latin typeface="Courier New"/>
                <a:ea typeface="Courier New"/>
              </a:rPr>
              <a:t>value_counts</a:t>
            </a:r>
            <a:r>
              <a:rPr lang="en-US" sz="1400" b="0" strike="noStrike" spc="-1" dirty="0">
                <a:solidFill>
                  <a:srgbClr val="000000"/>
                </a:solidFill>
                <a:latin typeface="Courier New"/>
                <a:ea typeface="Courier New"/>
              </a:rPr>
              <a:t>(</a:t>
            </a:r>
            <a:r>
              <a:rPr lang="en-US" sz="1400" b="0" strike="noStrike" spc="-1" dirty="0" err="1">
                <a:solidFill>
                  <a:srgbClr val="000000"/>
                </a:solidFill>
                <a:latin typeface="Courier New"/>
                <a:ea typeface="Courier New"/>
              </a:rPr>
              <a:t>dropna</a:t>
            </a:r>
            <a:r>
              <a:rPr lang="en-US" sz="1400" b="0" strike="noStrike" spc="-1" dirty="0">
                <a:solidFill>
                  <a:srgbClr val="000000"/>
                </a:solidFill>
                <a:latin typeface="Courier New"/>
                <a:ea typeface="Courier New"/>
              </a:rPr>
              <a:t>=False))</a:t>
            </a: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print(</a:t>
            </a:r>
            <a:r>
              <a:rPr lang="en-US" sz="1400" b="0" strike="noStrike" spc="-1" dirty="0" err="1">
                <a:solidFill>
                  <a:srgbClr val="000000"/>
                </a:solidFill>
                <a:latin typeface="Courier New"/>
                <a:ea typeface="Courier New"/>
              </a:rPr>
              <a:t>dataframe.columns</a:t>
            </a:r>
            <a:r>
              <a:rPr lang="en-US" sz="1400" b="0" strike="noStrike" spc="-1" dirty="0">
                <a:solidFill>
                  <a:srgbClr val="000000"/>
                </a:solidFill>
                <a:latin typeface="Courier New"/>
                <a:ea typeface="Courier New"/>
              </a:rPr>
              <a:t>)</a:t>
            </a: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Let’s see how we could train a model on real data</a:t>
            </a:r>
            <a:endParaRPr lang="en-US" sz="2800" b="0" strike="noStrike" spc="-1">
              <a:solidFill>
                <a:srgbClr val="000000"/>
              </a:solidFill>
              <a:latin typeface="Arial"/>
            </a:endParaRPr>
          </a:p>
        </p:txBody>
      </p:sp>
      <p:sp>
        <p:nvSpPr>
          <p:cNvPr id="129"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Obtain a good dataset</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Split the dataset into training and holdout data</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Choose a classifier</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Train a classifier</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Make predictions and measure the classifier accuracy</a:t>
            </a: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Step 2: Split the data into training and holdout </a:t>
            </a:r>
            <a:endParaRPr lang="en-US" sz="2800" b="0" strike="noStrike" spc="-1">
              <a:solidFill>
                <a:srgbClr val="000000"/>
              </a:solidFill>
              <a:latin typeface="Arial"/>
            </a:endParaRPr>
          </a:p>
        </p:txBody>
      </p:sp>
      <p:sp>
        <p:nvSpPr>
          <p:cNvPr id="131" name="TextShape 2"/>
          <p:cNvSpPr txBox="1"/>
          <p:nvPr/>
        </p:nvSpPr>
        <p:spPr>
          <a:xfrm>
            <a:off x="311760" y="1152360"/>
            <a:ext cx="8520120" cy="3416040"/>
          </a:xfrm>
          <a:prstGeom prst="rect">
            <a:avLst/>
          </a:prstGeom>
          <a:noFill/>
          <a:ln>
            <a:noFill/>
          </a:ln>
        </p:spPr>
        <p:txBody>
          <a:bodyPr tIns="91440" bIns="91440">
            <a:normAutofit lnSpcReduction="10000"/>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Again, we could spend a whole lecture on this…(and we will)</a:t>
            </a:r>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The </a:t>
            </a:r>
            <a:r>
              <a:rPr lang="en-US" sz="1800" b="1" strike="noStrike" spc="-1" dirty="0">
                <a:solidFill>
                  <a:srgbClr val="FF0000"/>
                </a:solidFill>
                <a:latin typeface="Arial"/>
                <a:ea typeface="Arial"/>
              </a:rPr>
              <a:t>holdout set </a:t>
            </a:r>
            <a:r>
              <a:rPr lang="en-US" sz="1800" b="0" strike="noStrike" spc="-1" dirty="0">
                <a:solidFill>
                  <a:srgbClr val="595959"/>
                </a:solidFill>
                <a:latin typeface="Arial"/>
                <a:ea typeface="Arial"/>
              </a:rPr>
              <a:t>is used to measure how well your model might perform on unseen data, after you’ve finished training</a:t>
            </a:r>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For situations where you are going to tune your model, people often have a </a:t>
            </a:r>
            <a:r>
              <a:rPr lang="en-US" sz="1800" b="1" strike="noStrike" spc="-1" dirty="0">
                <a:solidFill>
                  <a:srgbClr val="FF0000"/>
                </a:solidFill>
                <a:latin typeface="Arial"/>
                <a:ea typeface="Arial"/>
              </a:rPr>
              <a:t>training</a:t>
            </a:r>
            <a:r>
              <a:rPr lang="en-US" sz="1800" b="0" strike="noStrike" spc="-1" dirty="0">
                <a:solidFill>
                  <a:srgbClr val="595959"/>
                </a:solidFill>
                <a:latin typeface="Arial"/>
                <a:ea typeface="Arial"/>
              </a:rPr>
              <a:t>, </a:t>
            </a:r>
            <a:r>
              <a:rPr lang="en-US" sz="1800" b="1" strike="noStrike" spc="-1" dirty="0">
                <a:solidFill>
                  <a:srgbClr val="FF0000"/>
                </a:solidFill>
                <a:latin typeface="Arial"/>
                <a:ea typeface="Arial"/>
              </a:rPr>
              <a:t>validation/test</a:t>
            </a:r>
            <a:r>
              <a:rPr lang="en-US" sz="1800" b="0" strike="noStrike" spc="-1" dirty="0">
                <a:solidFill>
                  <a:srgbClr val="595959"/>
                </a:solidFill>
                <a:latin typeface="Arial"/>
                <a:ea typeface="Arial"/>
              </a:rPr>
              <a:t>, and holdout sets</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What do you do if you have very little data?</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The split should be random in most cases</a:t>
            </a:r>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If your data has samples that are related to one another, be careful about how you split</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For example, if you have multiple medical images coming from the same patient, don’t split a single patient across train and holdout</a:t>
            </a:r>
            <a:endParaRPr lang="en-US" sz="14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Step 2: Split the data into training and holdout </a:t>
            </a:r>
            <a:endParaRPr lang="en-US" sz="2800" b="0" strike="noStrike" spc="-1">
              <a:solidFill>
                <a:srgbClr val="000000"/>
              </a:solidFill>
              <a:latin typeface="Arial"/>
            </a:endParaRPr>
          </a:p>
        </p:txBody>
      </p:sp>
      <p:sp>
        <p:nvSpPr>
          <p:cNvPr id="133"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In Python for tabular data, the splitting can be done with the code below</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For now, we are removing all non-numeric columns, but later we’ll handle them</a:t>
            </a:r>
            <a:endParaRPr lang="en-US" sz="1400" b="0" strike="noStrike" spc="-1" dirty="0">
              <a:solidFill>
                <a:srgbClr val="000000"/>
              </a:solidFill>
              <a:latin typeface="Arial"/>
            </a:endParaRPr>
          </a:p>
        </p:txBody>
      </p:sp>
      <p:sp>
        <p:nvSpPr>
          <p:cNvPr id="134" name="CustomShape 3"/>
          <p:cNvSpPr/>
          <p:nvPr/>
        </p:nvSpPr>
        <p:spPr>
          <a:xfrm>
            <a:off x="380520" y="2107440"/>
            <a:ext cx="8569080" cy="25275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400" b="0" strike="noStrike" spc="-1" dirty="0">
                <a:solidFill>
                  <a:srgbClr val="000000"/>
                </a:solidFill>
                <a:latin typeface="Courier New"/>
                <a:ea typeface="Courier New"/>
              </a:rPr>
              <a:t>from </a:t>
            </a:r>
            <a:r>
              <a:rPr lang="en-US" sz="1400" b="0" strike="noStrike" spc="-1" dirty="0" err="1">
                <a:solidFill>
                  <a:srgbClr val="000000"/>
                </a:solidFill>
                <a:latin typeface="Courier New"/>
                <a:ea typeface="Courier New"/>
              </a:rPr>
              <a:t>sklearn.model_selection</a:t>
            </a:r>
            <a:r>
              <a:rPr lang="en-US" sz="1400" b="0" strike="noStrike" spc="-1" dirty="0">
                <a:solidFill>
                  <a:srgbClr val="000000"/>
                </a:solidFill>
                <a:latin typeface="Courier New"/>
                <a:ea typeface="Courier New"/>
              </a:rPr>
              <a:t> import </a:t>
            </a:r>
            <a:r>
              <a:rPr lang="en-US" sz="1400" b="0" strike="noStrike" spc="-1" dirty="0" err="1">
                <a:solidFill>
                  <a:srgbClr val="000000"/>
                </a:solidFill>
                <a:latin typeface="Courier New"/>
                <a:ea typeface="Courier New"/>
              </a:rPr>
              <a:t>train_test_split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target = 'internet'</a:t>
            </a: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y = </a:t>
            </a:r>
            <a:r>
              <a:rPr lang="en-US" sz="1400" b="0" strike="noStrike" spc="-1" dirty="0" err="1">
                <a:solidFill>
                  <a:srgbClr val="000000"/>
                </a:solidFill>
                <a:latin typeface="Courier New"/>
                <a:ea typeface="Courier New"/>
              </a:rPr>
              <a:t>dataframe</a:t>
            </a:r>
            <a:r>
              <a:rPr lang="en-US" sz="1400" b="0" strike="noStrike" spc="-1" dirty="0">
                <a:solidFill>
                  <a:srgbClr val="000000"/>
                </a:solidFill>
                <a:latin typeface="Courier New"/>
                <a:ea typeface="Courier New"/>
              </a:rPr>
              <a:t>[target]</a:t>
            </a:r>
            <a:endParaRPr lang="en-US" sz="1400" b="0" strike="noStrike" spc="-1" dirty="0">
              <a:latin typeface="Arial"/>
            </a:endParaRPr>
          </a:p>
          <a:p>
            <a:pPr>
              <a:lnSpc>
                <a:spcPct val="100000"/>
              </a:lnSpc>
            </a:pPr>
            <a:r>
              <a:rPr lang="en-US" sz="1400" b="0" strike="noStrike" spc="-1" dirty="0" err="1">
                <a:solidFill>
                  <a:srgbClr val="000000"/>
                </a:solidFill>
                <a:latin typeface="Courier New"/>
                <a:ea typeface="Courier New"/>
              </a:rPr>
              <a:t>non_numeric</a:t>
            </a:r>
            <a:r>
              <a:rPr lang="en-US" sz="1400" b="0" strike="noStrike" spc="-1" dirty="0">
                <a:solidFill>
                  <a:srgbClr val="000000"/>
                </a:solidFill>
                <a:latin typeface="Courier New"/>
                <a:ea typeface="Courier New"/>
              </a:rPr>
              <a:t> = ['school', 'sex', 'address', '</a:t>
            </a:r>
            <a:r>
              <a:rPr lang="en-US" sz="1400" b="0" strike="noStrike" spc="-1" dirty="0" err="1">
                <a:solidFill>
                  <a:srgbClr val="000000"/>
                </a:solidFill>
                <a:latin typeface="Courier New"/>
                <a:ea typeface="Courier New"/>
              </a:rPr>
              <a:t>famsize</a:t>
            </a:r>
            <a:r>
              <a:rPr lang="en-US" sz="1400" b="0" strike="noStrike" spc="-1" dirty="0">
                <a:solidFill>
                  <a:srgbClr val="000000"/>
                </a:solidFill>
                <a:latin typeface="Courier New"/>
                <a:ea typeface="Courier New"/>
              </a:rPr>
              <a:t>', '</a:t>
            </a:r>
            <a:r>
              <a:rPr lang="en-US" sz="1400" b="0" strike="noStrike" spc="-1" dirty="0" err="1">
                <a:solidFill>
                  <a:srgbClr val="000000"/>
                </a:solidFill>
                <a:latin typeface="Courier New"/>
                <a:ea typeface="Courier New"/>
              </a:rPr>
              <a:t>Pstatus</a:t>
            </a:r>
            <a:r>
              <a:rPr lang="en-US" sz="1400" b="0" strike="noStrike" spc="-1" dirty="0">
                <a:solidFill>
                  <a:srgbClr val="000000"/>
                </a:solidFill>
                <a:latin typeface="Courier New"/>
                <a:ea typeface="Courier New"/>
              </a:rPr>
              <a:t>', '</a:t>
            </a:r>
            <a:r>
              <a:rPr lang="en-US" sz="1400" b="0" strike="noStrike" spc="-1" dirty="0" err="1">
                <a:solidFill>
                  <a:srgbClr val="000000"/>
                </a:solidFill>
                <a:latin typeface="Courier New"/>
                <a:ea typeface="Courier New"/>
              </a:rPr>
              <a:t>Mjob</a:t>
            </a:r>
            <a:r>
              <a:rPr lang="en-US" sz="1400" b="0" strike="noStrike" spc="-1" dirty="0">
                <a:solidFill>
                  <a:srgbClr val="000000"/>
                </a:solidFill>
                <a:latin typeface="Courier New"/>
                <a:ea typeface="Courier New"/>
              </a:rPr>
              <a:t>',</a:t>
            </a: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 	'</a:t>
            </a:r>
            <a:r>
              <a:rPr lang="en-US" sz="1400" b="0" strike="noStrike" spc="-1" dirty="0" err="1">
                <a:solidFill>
                  <a:srgbClr val="000000"/>
                </a:solidFill>
                <a:latin typeface="Courier New"/>
                <a:ea typeface="Courier New"/>
              </a:rPr>
              <a:t>Fjob</a:t>
            </a:r>
            <a:r>
              <a:rPr lang="en-US" sz="1400" b="0" strike="noStrike" spc="-1" dirty="0">
                <a:solidFill>
                  <a:srgbClr val="000000"/>
                </a:solidFill>
                <a:latin typeface="Courier New"/>
                <a:ea typeface="Courier New"/>
              </a:rPr>
              <a:t>', 'reason', 'guardian']</a:t>
            </a: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X = </a:t>
            </a:r>
            <a:r>
              <a:rPr lang="en-US" sz="1400" b="0" strike="noStrike" spc="-1" dirty="0" err="1">
                <a:solidFill>
                  <a:srgbClr val="000000"/>
                </a:solidFill>
                <a:latin typeface="Courier New"/>
                <a:ea typeface="Courier New"/>
              </a:rPr>
              <a:t>dataframe.drop</a:t>
            </a:r>
            <a:r>
              <a:rPr lang="en-US" sz="1400" b="0" strike="noStrike" spc="-1" dirty="0">
                <a:solidFill>
                  <a:srgbClr val="000000"/>
                </a:solidFill>
                <a:latin typeface="Courier New"/>
                <a:ea typeface="Courier New"/>
              </a:rPr>
              <a:t>(labels = </a:t>
            </a:r>
            <a:r>
              <a:rPr lang="en-US" sz="1400" b="0" strike="noStrike" spc="-1" dirty="0" err="1">
                <a:solidFill>
                  <a:srgbClr val="000000"/>
                </a:solidFill>
                <a:latin typeface="Courier New"/>
                <a:ea typeface="Courier New"/>
              </a:rPr>
              <a:t>non_numeric</a:t>
            </a:r>
            <a:r>
              <a:rPr lang="en-US" sz="1400" b="0" strike="noStrike" spc="-1" dirty="0">
                <a:solidFill>
                  <a:srgbClr val="000000"/>
                </a:solidFill>
                <a:latin typeface="Courier New"/>
                <a:ea typeface="Courier New"/>
              </a:rPr>
              <a:t>+[target], axis='columns')</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000000"/>
                </a:solidFill>
                <a:latin typeface="Courier New"/>
                <a:ea typeface="Courier New"/>
              </a:rPr>
              <a:t>X_train</a:t>
            </a:r>
            <a:r>
              <a:rPr lang="en-US" sz="1400" b="0" strike="noStrike" spc="-1" dirty="0">
                <a:solidFill>
                  <a:srgbClr val="000000"/>
                </a:solidFill>
                <a:latin typeface="Courier New"/>
                <a:ea typeface="Courier New"/>
              </a:rPr>
              <a:t>, </a:t>
            </a:r>
            <a:r>
              <a:rPr lang="en-US" sz="1400" b="0" strike="noStrike" spc="-1" dirty="0" err="1">
                <a:solidFill>
                  <a:srgbClr val="000000"/>
                </a:solidFill>
                <a:latin typeface="Courier New"/>
                <a:ea typeface="Courier New"/>
              </a:rPr>
              <a:t>X_test</a:t>
            </a:r>
            <a:r>
              <a:rPr lang="en-US" sz="1400" b="0" strike="noStrike" spc="-1" dirty="0">
                <a:solidFill>
                  <a:srgbClr val="000000"/>
                </a:solidFill>
                <a:latin typeface="Courier New"/>
                <a:ea typeface="Courier New"/>
              </a:rPr>
              <a:t>, </a:t>
            </a:r>
            <a:r>
              <a:rPr lang="en-US" sz="1400" b="0" strike="noStrike" spc="-1" dirty="0" err="1">
                <a:solidFill>
                  <a:srgbClr val="000000"/>
                </a:solidFill>
                <a:latin typeface="Courier New"/>
                <a:ea typeface="Courier New"/>
              </a:rPr>
              <a:t>y_train</a:t>
            </a:r>
            <a:r>
              <a:rPr lang="en-US" sz="1400" b="0" strike="noStrike" spc="-1" dirty="0">
                <a:solidFill>
                  <a:srgbClr val="000000"/>
                </a:solidFill>
                <a:latin typeface="Courier New"/>
                <a:ea typeface="Courier New"/>
              </a:rPr>
              <a:t>, </a:t>
            </a:r>
            <a:r>
              <a:rPr lang="en-US" sz="1400" b="0" strike="noStrike" spc="-1" dirty="0" err="1">
                <a:solidFill>
                  <a:srgbClr val="000000"/>
                </a:solidFill>
                <a:latin typeface="Courier New"/>
                <a:ea typeface="Courier New"/>
              </a:rPr>
              <a:t>y_test</a:t>
            </a:r>
            <a:r>
              <a:rPr lang="en-US" sz="1400" b="0" strike="noStrike" spc="-1" dirty="0">
                <a:solidFill>
                  <a:srgbClr val="000000"/>
                </a:solidFill>
                <a:latin typeface="Courier New"/>
                <a:ea typeface="Courier New"/>
              </a:rPr>
              <a:t> = </a:t>
            </a:r>
            <a:r>
              <a:rPr lang="en-US" sz="1400" b="0" strike="noStrike" spc="-1" dirty="0" err="1">
                <a:solidFill>
                  <a:srgbClr val="000000"/>
                </a:solidFill>
                <a:latin typeface="Courier New"/>
                <a:ea typeface="Courier New"/>
              </a:rPr>
              <a:t>train_test_split</a:t>
            </a:r>
            <a:r>
              <a:rPr lang="en-US" sz="1400" b="0" strike="noStrike" spc="-1" dirty="0">
                <a:solidFill>
                  <a:srgbClr val="000000"/>
                </a:solidFill>
                <a:latin typeface="Courier New"/>
                <a:ea typeface="Courier New"/>
              </a:rPr>
              <a:t>(X, y, </a:t>
            </a:r>
            <a:r>
              <a:rPr lang="en-US" sz="1400" b="0" strike="noStrike" spc="-1" dirty="0" err="1">
                <a:solidFill>
                  <a:srgbClr val="000000"/>
                </a:solidFill>
                <a:latin typeface="Courier New"/>
                <a:ea typeface="Courier New"/>
              </a:rPr>
              <a:t>test_size</a:t>
            </a:r>
            <a:r>
              <a:rPr lang="en-US" sz="1400" b="0" strike="noStrike" spc="-1" dirty="0">
                <a:solidFill>
                  <a:srgbClr val="000000"/>
                </a:solidFill>
                <a:latin typeface="Courier New"/>
                <a:ea typeface="Courier New"/>
              </a:rPr>
              <a:t>=0.2)</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Let’s see how we could train a model on real data</a:t>
            </a:r>
            <a:endParaRPr lang="en-US" sz="2800" b="0" strike="noStrike" spc="-1">
              <a:solidFill>
                <a:srgbClr val="000000"/>
              </a:solidFill>
              <a:latin typeface="Arial"/>
            </a:endParaRPr>
          </a:p>
        </p:txBody>
      </p:sp>
      <p:sp>
        <p:nvSpPr>
          <p:cNvPr id="136"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Obtain a good dataset</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Split the dataset into training and holdout data</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Choose a classifier</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Train a classifier</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Make predictions and measure the classifier accuracy</a:t>
            </a: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Step 3: Choosing a classifier</a:t>
            </a:r>
            <a:endParaRPr lang="en-US" sz="2800" b="0" strike="noStrike" spc="-1">
              <a:solidFill>
                <a:srgbClr val="000000"/>
              </a:solidFill>
              <a:latin typeface="Arial"/>
            </a:endParaRPr>
          </a:p>
        </p:txBody>
      </p:sp>
      <p:sp>
        <p:nvSpPr>
          <p:cNvPr id="138"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We are essentially spending the whole semester:</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Talking about how to choose a classifier</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Talking about how to set the parameters effectively for a classifier</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If you have the resources, you can always try multiple models</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Most of the time, you will also want to tune the model type of you end up settling on -- more on that later</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In Python, choosing a classifier is simple:</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However, you can also specify parameters (such as the loss function) at this point in the constructor call</a:t>
            </a:r>
            <a:endParaRPr lang="en-US" sz="1400" b="0" strike="noStrike" spc="-1">
              <a:solidFill>
                <a:srgbClr val="000000"/>
              </a:solidFill>
              <a:latin typeface="Arial"/>
            </a:endParaRPr>
          </a:p>
        </p:txBody>
      </p:sp>
      <p:sp>
        <p:nvSpPr>
          <p:cNvPr id="139" name="CustomShape 3"/>
          <p:cNvSpPr/>
          <p:nvPr/>
        </p:nvSpPr>
        <p:spPr>
          <a:xfrm>
            <a:off x="1504080" y="3866400"/>
            <a:ext cx="5663160" cy="822600"/>
          </a:xfrm>
          <a:prstGeom prst="rect">
            <a:avLst/>
          </a:prstGeom>
          <a:noFill/>
          <a:ln w="9360">
            <a:solidFill>
              <a:schemeClr val="dk2"/>
            </a:solidFill>
            <a:round/>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400" b="0" strike="noStrike" spc="-1" dirty="0">
                <a:solidFill>
                  <a:srgbClr val="000000"/>
                </a:solidFill>
                <a:latin typeface="Courier New"/>
                <a:ea typeface="Courier New"/>
              </a:rPr>
              <a:t>from </a:t>
            </a:r>
            <a:r>
              <a:rPr lang="en-US" sz="1400" b="0" strike="noStrike" spc="-1" dirty="0" err="1">
                <a:solidFill>
                  <a:srgbClr val="000000"/>
                </a:solidFill>
                <a:latin typeface="Courier New"/>
                <a:ea typeface="Courier New"/>
              </a:rPr>
              <a:t>sklearn</a:t>
            </a:r>
            <a:r>
              <a:rPr lang="en-US" sz="1400" b="0" strike="noStrike" spc="-1" dirty="0">
                <a:solidFill>
                  <a:srgbClr val="000000"/>
                </a:solidFill>
                <a:latin typeface="Courier New"/>
                <a:ea typeface="Courier New"/>
              </a:rPr>
              <a:t> import tree</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000000"/>
                </a:solidFill>
                <a:latin typeface="Courier New"/>
                <a:ea typeface="Courier New"/>
              </a:rPr>
              <a:t>classifier_model</a:t>
            </a:r>
            <a:r>
              <a:rPr lang="en-US" sz="1400" b="0" strike="noStrike" spc="-1" dirty="0">
                <a:solidFill>
                  <a:srgbClr val="000000"/>
                </a:solidFill>
                <a:latin typeface="Courier New"/>
                <a:ea typeface="Courier New"/>
              </a:rPr>
              <a:t> = </a:t>
            </a:r>
            <a:r>
              <a:rPr lang="en-US" sz="1400" b="0" strike="noStrike" spc="-1" dirty="0" err="1">
                <a:solidFill>
                  <a:srgbClr val="000000"/>
                </a:solidFill>
                <a:latin typeface="Courier New"/>
                <a:ea typeface="Courier New"/>
              </a:rPr>
              <a:t>tree.DecisionTreeClassifier</a:t>
            </a:r>
            <a:r>
              <a:rPr lang="en-US" sz="1400" b="0" strike="noStrike" spc="-1" dirty="0">
                <a:solidFill>
                  <a:srgbClr val="000000"/>
                </a:solidFill>
                <a:latin typeface="Courier New"/>
                <a:ea typeface="Courier New"/>
              </a:rPr>
              <a:t>()</a:t>
            </a: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Let’s see how we could train a model on real data</a:t>
            </a:r>
            <a:endParaRPr lang="en-US" sz="2800" b="0" strike="noStrike" spc="-1">
              <a:solidFill>
                <a:srgbClr val="000000"/>
              </a:solidFill>
              <a:latin typeface="Arial"/>
            </a:endParaRPr>
          </a:p>
        </p:txBody>
      </p:sp>
      <p:sp>
        <p:nvSpPr>
          <p:cNvPr id="141"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Obtain a good dataset</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Split the dataset into training and holdout data</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Choose a classifier</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Train a classifier</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Make predictions and measure the classifier accuracy</a:t>
            </a: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Step 4: training the classifier</a:t>
            </a:r>
            <a:endParaRPr lang="en-US" sz="2800" b="0" strike="noStrike" spc="-1">
              <a:solidFill>
                <a:srgbClr val="000000"/>
              </a:solidFill>
              <a:latin typeface="Arial"/>
            </a:endParaRPr>
          </a:p>
        </p:txBody>
      </p:sp>
      <p:sp>
        <p:nvSpPr>
          <p:cNvPr id="143" name="TextShape 2"/>
          <p:cNvSpPr txBox="1"/>
          <p:nvPr/>
        </p:nvSpPr>
        <p:spPr>
          <a:xfrm>
            <a:off x="311760" y="1152360"/>
            <a:ext cx="463644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This step can be computationally expensive</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A second or two for us today on our small dataset, but could take days (or longer) on even moderate-sized image datasets being used to train neural nets on a GPU</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For more complex models, there are many options, but for our tabular data in Python we can do:</a:t>
            </a:r>
            <a:endParaRPr lang="en-US" sz="1800" b="0" strike="noStrike" spc="-1">
              <a:solidFill>
                <a:srgbClr val="000000"/>
              </a:solidFill>
              <a:latin typeface="Arial"/>
            </a:endParaRPr>
          </a:p>
        </p:txBody>
      </p:sp>
      <p:pic>
        <p:nvPicPr>
          <p:cNvPr id="144" name="Google Shape;224;p39"/>
          <p:cNvPicPr/>
          <p:nvPr/>
        </p:nvPicPr>
        <p:blipFill>
          <a:blip r:embed="rId2"/>
          <a:stretch/>
        </p:blipFill>
        <p:spPr>
          <a:xfrm>
            <a:off x="5050800" y="747000"/>
            <a:ext cx="3933360" cy="3428640"/>
          </a:xfrm>
          <a:prstGeom prst="rect">
            <a:avLst/>
          </a:prstGeom>
          <a:ln>
            <a:noFill/>
          </a:ln>
        </p:spPr>
      </p:pic>
      <p:sp>
        <p:nvSpPr>
          <p:cNvPr id="145" name="CustomShape 3"/>
          <p:cNvSpPr/>
          <p:nvPr/>
        </p:nvSpPr>
        <p:spPr>
          <a:xfrm>
            <a:off x="603360" y="4345200"/>
            <a:ext cx="6507720" cy="396360"/>
          </a:xfrm>
          <a:prstGeom prst="rect">
            <a:avLst/>
          </a:prstGeom>
          <a:noFill/>
          <a:ln w="9360">
            <a:solidFill>
              <a:schemeClr val="dk2"/>
            </a:solidFill>
            <a:round/>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400" b="0" strike="noStrike" spc="-1" dirty="0" err="1">
                <a:solidFill>
                  <a:srgbClr val="000000"/>
                </a:solidFill>
                <a:latin typeface="Courier New"/>
                <a:ea typeface="Courier New"/>
              </a:rPr>
              <a:t>classifier_model</a:t>
            </a:r>
            <a:r>
              <a:rPr lang="en-US" sz="1400" b="0" strike="noStrike" spc="-1" dirty="0">
                <a:solidFill>
                  <a:srgbClr val="000000"/>
                </a:solidFill>
                <a:latin typeface="Courier New"/>
                <a:ea typeface="Courier New"/>
              </a:rPr>
              <a:t> = </a:t>
            </a:r>
            <a:r>
              <a:rPr lang="en-US" sz="1400" b="0" strike="noStrike" spc="-1" dirty="0" err="1">
                <a:solidFill>
                  <a:srgbClr val="000000"/>
                </a:solidFill>
                <a:latin typeface="Courier New"/>
                <a:ea typeface="Courier New"/>
              </a:rPr>
              <a:t>classifier_model.fit</a:t>
            </a:r>
            <a:r>
              <a:rPr lang="en-US" sz="1400" b="0" strike="noStrike" spc="-1" dirty="0">
                <a:solidFill>
                  <a:srgbClr val="000000"/>
                </a:solidFill>
                <a:latin typeface="Courier New"/>
                <a:ea typeface="Courier New"/>
              </a:rPr>
              <a:t>(</a:t>
            </a:r>
            <a:r>
              <a:rPr lang="en-US" sz="1400" b="0" strike="noStrike" spc="-1" dirty="0" err="1">
                <a:solidFill>
                  <a:srgbClr val="000000"/>
                </a:solidFill>
                <a:latin typeface="Courier New"/>
                <a:ea typeface="Courier New"/>
              </a:rPr>
              <a:t>X_train</a:t>
            </a:r>
            <a:r>
              <a:rPr lang="en-US" sz="1400" b="0" strike="noStrike" spc="-1" dirty="0">
                <a:solidFill>
                  <a:srgbClr val="000000"/>
                </a:solidFill>
                <a:latin typeface="Courier New"/>
                <a:ea typeface="Courier New"/>
              </a:rPr>
              <a:t>, </a:t>
            </a:r>
            <a:r>
              <a:rPr lang="en-US" sz="1400" b="0" strike="noStrike" spc="-1" dirty="0" err="1">
                <a:solidFill>
                  <a:srgbClr val="000000"/>
                </a:solidFill>
                <a:latin typeface="Courier New"/>
                <a:ea typeface="Courier New"/>
              </a:rPr>
              <a:t>y_train</a:t>
            </a:r>
            <a:r>
              <a:rPr lang="en-US" sz="1400" b="0" strike="noStrike" spc="-1" dirty="0">
                <a:solidFill>
                  <a:srgbClr val="000000"/>
                </a:solidFill>
                <a:latin typeface="Courier New"/>
                <a:ea typeface="Courier New"/>
              </a:rPr>
              <a:t>)</a:t>
            </a: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Let’s see how we could train a model on real data</a:t>
            </a:r>
            <a:endParaRPr lang="en-US" sz="2800" b="0" strike="noStrike" spc="-1">
              <a:solidFill>
                <a:srgbClr val="000000"/>
              </a:solidFill>
              <a:latin typeface="Arial"/>
            </a:endParaRPr>
          </a:p>
        </p:txBody>
      </p:sp>
      <p:sp>
        <p:nvSpPr>
          <p:cNvPr id="147"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Obtain a good dataset</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Split the dataset into training and holdout data</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Choose a classifier</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Train a classifier</a:t>
            </a:r>
            <a:endParaRPr lang="en-US" sz="1800" b="0" strike="noStrike" spc="-1">
              <a:solidFill>
                <a:srgbClr val="000000"/>
              </a:solidFill>
              <a:latin typeface="Arial"/>
            </a:endParaRPr>
          </a:p>
          <a:p>
            <a:pPr marL="457200" indent="-342720">
              <a:lnSpc>
                <a:spcPct val="115000"/>
              </a:lnSpc>
              <a:buClr>
                <a:srgbClr val="595959"/>
              </a:buClr>
              <a:buFont typeface="Arial"/>
              <a:buAutoNum type="arabicPeriod"/>
            </a:pPr>
            <a:r>
              <a:rPr lang="en-US" sz="1800" b="0" strike="noStrike" spc="-1">
                <a:solidFill>
                  <a:srgbClr val="595959"/>
                </a:solidFill>
                <a:latin typeface="Arial"/>
                <a:ea typeface="Arial"/>
              </a:rPr>
              <a:t>Make predictions and measure the classifier accuracy</a:t>
            </a: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Step 5: Make predictions and measure performance</a:t>
            </a:r>
            <a:endParaRPr lang="en-US" sz="2800" b="0" strike="noStrike" spc="-1">
              <a:solidFill>
                <a:srgbClr val="000000"/>
              </a:solidFill>
              <a:latin typeface="Arial"/>
            </a:endParaRPr>
          </a:p>
        </p:txBody>
      </p:sp>
      <p:sp>
        <p:nvSpPr>
          <p:cNvPr id="149"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Again, how to measure performance is tricky</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We’ll use raw accuracy today, but there are reasons to use precision and recall, weighted metrics, confusion matrices, etc.</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Typically, we not only want to see good performance, but we want to understand how the model made its decisions (and why)</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There is an entire sub-field around ML model explainability…</a:t>
            </a:r>
            <a:endParaRPr lang="en-US" sz="1400" b="0" strike="noStrike" spc="-1">
              <a:solidFill>
                <a:srgbClr val="000000"/>
              </a:solidFill>
              <a:latin typeface="Arial"/>
            </a:endParaRPr>
          </a:p>
          <a:p>
            <a:pPr marL="457200">
              <a:lnSpc>
                <a:spcPct val="115000"/>
              </a:lnSpc>
              <a:spcBef>
                <a:spcPts val="1199"/>
              </a:spcBef>
              <a:spcAft>
                <a:spcPts val="1199"/>
              </a:spcAft>
            </a:pPr>
            <a:endParaRPr lang="en-US" sz="1400" b="0" strike="noStrike" spc="-1">
              <a:solidFill>
                <a:srgbClr val="000000"/>
              </a:solidFill>
              <a:latin typeface="Arial"/>
            </a:endParaRPr>
          </a:p>
        </p:txBody>
      </p:sp>
      <p:sp>
        <p:nvSpPr>
          <p:cNvPr id="150" name="CustomShape 3"/>
          <p:cNvSpPr/>
          <p:nvPr/>
        </p:nvSpPr>
        <p:spPr>
          <a:xfrm>
            <a:off x="1244160" y="3686040"/>
            <a:ext cx="6795720" cy="1243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Review: what is </a:t>
            </a:r>
            <a:r>
              <a:rPr lang="en-US" sz="2800" b="0" i="1" strike="noStrike" spc="-1">
                <a:solidFill>
                  <a:srgbClr val="000000"/>
                </a:solidFill>
                <a:latin typeface="Arial"/>
                <a:ea typeface="Arial"/>
              </a:rPr>
              <a:t>supervised</a:t>
            </a:r>
            <a:r>
              <a:rPr lang="en-US" sz="2800" b="0" strike="noStrike" spc="-1">
                <a:solidFill>
                  <a:srgbClr val="000000"/>
                </a:solidFill>
                <a:latin typeface="Arial"/>
                <a:ea typeface="Arial"/>
              </a:rPr>
              <a:t> machine learning?</a:t>
            </a:r>
            <a:endParaRPr lang="en-US" sz="2800" b="0" strike="noStrike" spc="-1">
              <a:solidFill>
                <a:srgbClr val="000000"/>
              </a:solidFill>
              <a:latin typeface="Arial"/>
            </a:endParaRPr>
          </a:p>
        </p:txBody>
      </p:sp>
      <p:sp>
        <p:nvSpPr>
          <p:cNvPr id="83"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We are trying to predict a </a:t>
            </a:r>
            <a:r>
              <a:rPr lang="en-US" sz="1800" b="1" strike="noStrike" spc="-1" dirty="0">
                <a:solidFill>
                  <a:srgbClr val="595959"/>
                </a:solidFill>
                <a:latin typeface="Arial"/>
                <a:ea typeface="Arial"/>
              </a:rPr>
              <a:t>labelled target</a:t>
            </a:r>
            <a:r>
              <a:rPr lang="en-US" sz="1800" b="0" strike="noStrike" spc="-1" dirty="0">
                <a:solidFill>
                  <a:srgbClr val="595959"/>
                </a:solidFill>
                <a:latin typeface="Arial"/>
                <a:ea typeface="Arial"/>
              </a:rPr>
              <a:t> [i.e. is this a picture of a RBC or a WBC?]</a:t>
            </a:r>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We hypothesize that there is a relationship between the target and the data available [i.e. RBC are smooth circles/ovals with a dip in their centers, while WBCs have irregular borders and nuclei]</a:t>
            </a:r>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We train a classification model to detect this pattern/relationship in the data [the model learns the relationship through training]</a:t>
            </a:r>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The trained model can be used to predict new, unseen images [the model generalizes, ideally]</a:t>
            </a:r>
            <a:endParaRPr lang="en-US" sz="18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Step 5: Make predictions and measure performance</a:t>
            </a:r>
            <a:endParaRPr lang="en-US" sz="2800" b="0" strike="noStrike" spc="-1">
              <a:solidFill>
                <a:srgbClr val="000000"/>
              </a:solidFill>
              <a:latin typeface="Arial"/>
            </a:endParaRPr>
          </a:p>
        </p:txBody>
      </p:sp>
      <p:sp>
        <p:nvSpPr>
          <p:cNvPr id="152"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In Python, on our tabular data we can get insights into our model performance with:</a:t>
            </a:r>
            <a:endParaRPr lang="en-US" sz="1800" b="0" strike="noStrike" spc="-1">
              <a:solidFill>
                <a:srgbClr val="000000"/>
              </a:solidFill>
              <a:latin typeface="Arial"/>
            </a:endParaRPr>
          </a:p>
          <a:p>
            <a:pPr marL="457200">
              <a:lnSpc>
                <a:spcPct val="115000"/>
              </a:lnSpc>
              <a:spcBef>
                <a:spcPts val="1199"/>
              </a:spcBef>
              <a:spcAft>
                <a:spcPts val="1199"/>
              </a:spcAft>
            </a:pPr>
            <a:endParaRPr lang="en-US" sz="1800" b="0" strike="noStrike" spc="-1">
              <a:solidFill>
                <a:srgbClr val="000000"/>
              </a:solidFill>
              <a:latin typeface="Arial"/>
            </a:endParaRPr>
          </a:p>
        </p:txBody>
      </p:sp>
      <p:sp>
        <p:nvSpPr>
          <p:cNvPr id="153" name="CustomShape 3"/>
          <p:cNvSpPr/>
          <p:nvPr/>
        </p:nvSpPr>
        <p:spPr>
          <a:xfrm>
            <a:off x="1244160" y="3686040"/>
            <a:ext cx="6795720" cy="399960"/>
          </a:xfrm>
          <a:prstGeom prst="rect">
            <a:avLst/>
          </a:prstGeom>
          <a:noFill/>
          <a:ln>
            <a:noFill/>
          </a:ln>
        </p:spPr>
        <p:style>
          <a:lnRef idx="0">
            <a:scrgbClr r="0" g="0" b="0"/>
          </a:lnRef>
          <a:fillRef idx="0">
            <a:scrgbClr r="0" g="0" b="0"/>
          </a:fillRef>
          <a:effectRef idx="0">
            <a:scrgbClr r="0" g="0" b="0"/>
          </a:effectRef>
          <a:fontRef idx="minor"/>
        </p:style>
      </p:sp>
      <p:sp>
        <p:nvSpPr>
          <p:cNvPr id="154" name="CustomShape 4"/>
          <p:cNvSpPr/>
          <p:nvPr/>
        </p:nvSpPr>
        <p:spPr>
          <a:xfrm>
            <a:off x="1002600" y="2107440"/>
            <a:ext cx="6248160" cy="2527560"/>
          </a:xfrm>
          <a:prstGeom prst="rect">
            <a:avLst/>
          </a:prstGeom>
          <a:noFill/>
          <a:ln w="9360">
            <a:solidFill>
              <a:schemeClr val="dk2"/>
            </a:solidFill>
            <a:round/>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400" b="0" strike="noStrike" spc="-1" dirty="0">
                <a:solidFill>
                  <a:srgbClr val="000000"/>
                </a:solidFill>
                <a:latin typeface="Courier New"/>
                <a:ea typeface="Courier New"/>
              </a:rPr>
              <a:t>from </a:t>
            </a:r>
            <a:r>
              <a:rPr lang="en-US" sz="1400" b="0" strike="noStrike" spc="-1" dirty="0" err="1">
                <a:solidFill>
                  <a:srgbClr val="000000"/>
                </a:solidFill>
                <a:latin typeface="Courier New"/>
                <a:ea typeface="Courier New"/>
              </a:rPr>
              <a:t>sklearn.tree</a:t>
            </a:r>
            <a:r>
              <a:rPr lang="en-US" sz="1400" b="0" strike="noStrike" spc="-1" dirty="0">
                <a:solidFill>
                  <a:srgbClr val="000000"/>
                </a:solidFill>
                <a:latin typeface="Courier New"/>
                <a:ea typeface="Courier New"/>
              </a:rPr>
              <a:t> import </a:t>
            </a:r>
            <a:r>
              <a:rPr lang="en-US" sz="1400" b="0" strike="noStrike" spc="-1" dirty="0" err="1">
                <a:solidFill>
                  <a:srgbClr val="000000"/>
                </a:solidFill>
                <a:latin typeface="Courier New"/>
                <a:ea typeface="Courier New"/>
              </a:rPr>
              <a:t>export_text</a:t>
            </a: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from </a:t>
            </a:r>
            <a:r>
              <a:rPr lang="en-US" sz="1400" b="0" strike="noStrike" spc="-1" dirty="0" err="1">
                <a:solidFill>
                  <a:srgbClr val="000000"/>
                </a:solidFill>
                <a:latin typeface="Courier New"/>
                <a:ea typeface="Courier New"/>
              </a:rPr>
              <a:t>sklearn.metrics</a:t>
            </a:r>
            <a:r>
              <a:rPr lang="en-US" sz="1400" b="0" strike="noStrike" spc="-1" dirty="0">
                <a:solidFill>
                  <a:srgbClr val="000000"/>
                </a:solidFill>
                <a:latin typeface="Courier New"/>
                <a:ea typeface="Courier New"/>
              </a:rPr>
              <a:t> import </a:t>
            </a:r>
            <a:r>
              <a:rPr lang="en-US" sz="1400" b="0" strike="noStrike" spc="-1" dirty="0" err="1">
                <a:solidFill>
                  <a:srgbClr val="000000"/>
                </a:solidFill>
                <a:latin typeface="Courier New"/>
                <a:ea typeface="Courier New"/>
              </a:rPr>
              <a:t>accuracy_score</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000000"/>
                </a:solidFill>
                <a:latin typeface="Courier New"/>
                <a:ea typeface="Courier New"/>
              </a:rPr>
              <a:t>view_tree</a:t>
            </a:r>
            <a:r>
              <a:rPr lang="en-US" sz="1400" b="0" strike="noStrike" spc="-1" dirty="0">
                <a:solidFill>
                  <a:srgbClr val="000000"/>
                </a:solidFill>
                <a:latin typeface="Courier New"/>
                <a:ea typeface="Courier New"/>
              </a:rPr>
              <a:t> = </a:t>
            </a:r>
            <a:r>
              <a:rPr lang="en-US" sz="1400" b="0" strike="noStrike" spc="-1" dirty="0" err="1">
                <a:solidFill>
                  <a:srgbClr val="000000"/>
                </a:solidFill>
                <a:latin typeface="Courier New"/>
                <a:ea typeface="Courier New"/>
              </a:rPr>
              <a:t>export_text</a:t>
            </a:r>
            <a:r>
              <a:rPr lang="en-US" sz="1400" b="0" strike="noStrike" spc="-1" dirty="0">
                <a:solidFill>
                  <a:srgbClr val="000000"/>
                </a:solidFill>
                <a:latin typeface="Courier New"/>
                <a:ea typeface="Courier New"/>
              </a:rPr>
              <a:t>(</a:t>
            </a:r>
            <a:r>
              <a:rPr lang="en-US" sz="1400" b="0" strike="noStrike" spc="-1" dirty="0" err="1">
                <a:solidFill>
                  <a:srgbClr val="000000"/>
                </a:solidFill>
                <a:latin typeface="Courier New"/>
                <a:ea typeface="Courier New"/>
              </a:rPr>
              <a:t>classifier_model</a:t>
            </a:r>
            <a:r>
              <a:rPr lang="en-US" sz="1400" b="0" strike="noStrike" spc="-1" dirty="0">
                <a:solidFill>
                  <a:srgbClr val="000000"/>
                </a:solidFill>
                <a:latin typeface="Courier New"/>
                <a:ea typeface="Courier New"/>
              </a:rPr>
              <a:t>, </a:t>
            </a:r>
            <a:r>
              <a:rPr lang="en-US" sz="1400" b="0" strike="noStrike" spc="-1" dirty="0" err="1">
                <a:solidFill>
                  <a:srgbClr val="000000"/>
                </a:solidFill>
                <a:latin typeface="Courier New"/>
                <a:ea typeface="Courier New"/>
              </a:rPr>
              <a:t>feature_names</a:t>
            </a:r>
            <a:r>
              <a:rPr lang="en-US" sz="1400" b="0" strike="noStrike" spc="-1" dirty="0">
                <a:solidFill>
                  <a:srgbClr val="000000"/>
                </a:solidFill>
                <a:latin typeface="Courier New"/>
                <a:ea typeface="Courier New"/>
              </a:rPr>
              <a:t>=list(</a:t>
            </a:r>
            <a:r>
              <a:rPr lang="en-US" sz="1400" b="0" strike="noStrike" spc="-1" dirty="0" err="1">
                <a:solidFill>
                  <a:srgbClr val="000000"/>
                </a:solidFill>
                <a:latin typeface="Courier New"/>
                <a:ea typeface="Courier New"/>
              </a:rPr>
              <a:t>X.columns</a:t>
            </a:r>
            <a:r>
              <a:rPr lang="en-US" sz="1400" b="0" strike="noStrike" spc="-1" dirty="0">
                <a:solidFill>
                  <a:srgbClr val="000000"/>
                </a:solidFill>
                <a:latin typeface="Courier New"/>
                <a:ea typeface="Courier New"/>
              </a:rPr>
              <a:t>))</a:t>
            </a: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print(</a:t>
            </a:r>
            <a:r>
              <a:rPr lang="en-US" sz="1400" b="0" strike="noStrike" spc="-1" dirty="0" err="1">
                <a:solidFill>
                  <a:srgbClr val="000000"/>
                </a:solidFill>
                <a:latin typeface="Courier New"/>
                <a:ea typeface="Courier New"/>
              </a:rPr>
              <a:t>view_tree</a:t>
            </a:r>
            <a:r>
              <a:rPr lang="en-US" sz="1400" b="0" strike="noStrike" spc="-1" dirty="0">
                <a:solidFill>
                  <a:srgbClr val="000000"/>
                </a:solidFill>
                <a:latin typeface="Courier New"/>
                <a:ea typeface="Courier New"/>
              </a:rPr>
              <a: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predictions = </a:t>
            </a:r>
            <a:r>
              <a:rPr lang="en-US" sz="1400" b="0" strike="noStrike" spc="-1" dirty="0" err="1">
                <a:solidFill>
                  <a:srgbClr val="000000"/>
                </a:solidFill>
                <a:latin typeface="Courier New"/>
                <a:ea typeface="Courier New"/>
              </a:rPr>
              <a:t>classifier_model.predict</a:t>
            </a:r>
            <a:r>
              <a:rPr lang="en-US" sz="1400" b="0" strike="noStrike" spc="-1" dirty="0">
                <a:solidFill>
                  <a:srgbClr val="000000"/>
                </a:solidFill>
                <a:latin typeface="Courier New"/>
                <a:ea typeface="Courier New"/>
              </a:rPr>
              <a:t>(</a:t>
            </a:r>
            <a:r>
              <a:rPr lang="en-US" sz="1400" b="0" strike="noStrike" spc="-1" dirty="0" err="1">
                <a:solidFill>
                  <a:srgbClr val="000000"/>
                </a:solidFill>
                <a:latin typeface="Courier New"/>
                <a:ea typeface="Courier New"/>
              </a:rPr>
              <a:t>X_test</a:t>
            </a:r>
            <a:r>
              <a:rPr lang="en-US" sz="1400" b="0" strike="noStrike" spc="-1" dirty="0">
                <a:solidFill>
                  <a:srgbClr val="000000"/>
                </a:solidFill>
                <a:latin typeface="Courier New"/>
                <a:ea typeface="Courier New"/>
              </a:rPr>
              <a:t>)</a:t>
            </a: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print(predictions)</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a:solidFill>
                  <a:srgbClr val="000000"/>
                </a:solidFill>
                <a:latin typeface="Courier New"/>
                <a:ea typeface="Courier New"/>
              </a:rPr>
              <a:t>print(</a:t>
            </a:r>
            <a:r>
              <a:rPr lang="en-US" sz="1400" b="0" strike="noStrike" spc="-1" dirty="0" err="1">
                <a:solidFill>
                  <a:srgbClr val="000000"/>
                </a:solidFill>
                <a:latin typeface="Courier New"/>
                <a:ea typeface="Courier New"/>
              </a:rPr>
              <a:t>accuracy_score</a:t>
            </a:r>
            <a:r>
              <a:rPr lang="en-US" sz="1400" b="0" strike="noStrike" spc="-1" dirty="0">
                <a:solidFill>
                  <a:srgbClr val="000000"/>
                </a:solidFill>
                <a:latin typeface="Courier New"/>
                <a:ea typeface="Courier New"/>
              </a:rPr>
              <a:t>(</a:t>
            </a:r>
            <a:r>
              <a:rPr lang="en-US" sz="1400" b="0" strike="noStrike" spc="-1" dirty="0" err="1">
                <a:solidFill>
                  <a:srgbClr val="000000"/>
                </a:solidFill>
                <a:latin typeface="Courier New"/>
                <a:ea typeface="Courier New"/>
              </a:rPr>
              <a:t>y_test</a:t>
            </a:r>
            <a:r>
              <a:rPr lang="en-US" sz="1400" b="0" strike="noStrike" spc="-1" dirty="0">
                <a:solidFill>
                  <a:srgbClr val="000000"/>
                </a:solidFill>
                <a:latin typeface="Courier New"/>
                <a:ea typeface="Courier New"/>
              </a:rPr>
              <a:t>, predictions))</a:t>
            </a:r>
            <a:endParaRPr lang="en-US" sz="1400" b="0" strike="noStrike" spc="-1" dirty="0">
              <a:latin typeface="Arial"/>
            </a:endParaRPr>
          </a:p>
        </p:txBody>
      </p:sp>
      <p:sp>
        <p:nvSpPr>
          <p:cNvPr id="2" name="TextBox 1">
            <a:extLst>
              <a:ext uri="{FF2B5EF4-FFF2-40B4-BE49-F238E27FC236}">
                <a16:creationId xmlns:a16="http://schemas.microsoft.com/office/drawing/2014/main" id="{2D8788D3-DE81-488F-AA58-E5AFDFF643C5}"/>
              </a:ext>
            </a:extLst>
          </p:cNvPr>
          <p:cNvSpPr txBox="1"/>
          <p:nvPr/>
        </p:nvSpPr>
        <p:spPr>
          <a:xfrm>
            <a:off x="676195" y="4756417"/>
            <a:ext cx="7883818" cy="369332"/>
          </a:xfrm>
          <a:prstGeom prst="rect">
            <a:avLst/>
          </a:prstGeom>
          <a:noFill/>
        </p:spPr>
        <p:txBody>
          <a:bodyPr wrap="square" rtlCol="0">
            <a:spAutoFit/>
          </a:bodyPr>
          <a:lstStyle/>
          <a:p>
            <a:r>
              <a:rPr lang="en-US" dirty="0"/>
              <a:t>See the paper at: http://www3.dsi.uminho.pt/pcortez/student.pdf</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US" sz="2400" b="0" strike="noStrike" spc="-1" dirty="0">
                <a:solidFill>
                  <a:srgbClr val="000000"/>
                </a:solidFill>
                <a:latin typeface="Arial"/>
                <a:ea typeface="Arial"/>
              </a:rPr>
              <a:t>Homework 1: In-class exercise in groups of 2-3 students [rest of class]</a:t>
            </a:r>
            <a:br>
              <a:rPr sz="2400" dirty="0"/>
            </a:br>
            <a:endParaRPr lang="en-US" sz="2400" b="0" strike="noStrike" spc="-1" dirty="0">
              <a:solidFill>
                <a:srgbClr val="000000"/>
              </a:solidFill>
              <a:latin typeface="Arial"/>
            </a:endParaRPr>
          </a:p>
        </p:txBody>
      </p:sp>
      <p:sp>
        <p:nvSpPr>
          <p:cNvPr id="156" name="TextShape 2"/>
          <p:cNvSpPr txBox="1"/>
          <p:nvPr/>
        </p:nvSpPr>
        <p:spPr>
          <a:xfrm>
            <a:off x="311760" y="1259936"/>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Download the dataset</a:t>
            </a:r>
            <a:endParaRPr lang="en-US" sz="1800" b="0" strike="noStrike" spc="-1" dirty="0">
              <a:solidFill>
                <a:srgbClr val="000000"/>
              </a:solidFill>
              <a:latin typeface="Arial"/>
            </a:endParaRPr>
          </a:p>
          <a:p>
            <a:pPr marL="914400" lvl="1" indent="-317160">
              <a:lnSpc>
                <a:spcPct val="115000"/>
              </a:lnSpc>
              <a:buClr>
                <a:srgbClr val="595959"/>
              </a:buClr>
              <a:buFont typeface="Arial"/>
              <a:buAutoNum type="alphaLcPeriod"/>
            </a:pPr>
            <a:r>
              <a:rPr lang="en-US" sz="1400" b="0" strike="noStrike" spc="-1" dirty="0">
                <a:solidFill>
                  <a:srgbClr val="595959"/>
                </a:solidFill>
                <a:latin typeface="Arial"/>
                <a:ea typeface="Arial"/>
              </a:rPr>
              <a:t>Replace all yes with 1 and no with 0 in the csv (use replace-all)</a:t>
            </a:r>
            <a:endParaRPr lang="en-US" sz="1400" b="0" strike="noStrike" spc="-1" dirty="0">
              <a:solidFill>
                <a:srgbClr val="000000"/>
              </a:solidFill>
              <a:latin typeface="Arial"/>
            </a:endParaRPr>
          </a:p>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Split the data, train your model, test your model</a:t>
            </a:r>
            <a:endParaRPr lang="en-US" sz="1800" b="0" strike="noStrike" spc="-1" dirty="0">
              <a:solidFill>
                <a:srgbClr val="000000"/>
              </a:solidFill>
              <a:latin typeface="Arial"/>
            </a:endParaRPr>
          </a:p>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Modify your code to predict a different [binary] target</a:t>
            </a:r>
            <a:endParaRPr lang="en-US" sz="1800" b="0" strike="noStrike" spc="-1" dirty="0">
              <a:solidFill>
                <a:srgbClr val="000000"/>
              </a:solidFill>
              <a:latin typeface="Arial"/>
            </a:endParaRPr>
          </a:p>
          <a:p>
            <a:pPr marL="457200" indent="-342720">
              <a:lnSpc>
                <a:spcPct val="115000"/>
              </a:lnSpc>
              <a:buClr>
                <a:srgbClr val="595959"/>
              </a:buClr>
              <a:buFont typeface="Arial"/>
              <a:buAutoNum type="arabicPeriod"/>
            </a:pPr>
            <a:r>
              <a:rPr lang="en-US" sz="1800" b="0" strike="noStrike" spc="-1" dirty="0">
                <a:solidFill>
                  <a:srgbClr val="595959"/>
                </a:solidFill>
                <a:latin typeface="Arial"/>
                <a:ea typeface="Arial"/>
              </a:rPr>
              <a:t>Complete the following homework day before next class (submit to BB):</a:t>
            </a:r>
          </a:p>
          <a:p>
            <a:pPr marL="114480">
              <a:lnSpc>
                <a:spcPct val="115000"/>
              </a:lnSpc>
              <a:buClr>
                <a:srgbClr val="595959"/>
              </a:buClr>
            </a:pPr>
            <a:endParaRPr lang="en-US" spc="-1" dirty="0">
              <a:solidFill>
                <a:srgbClr val="000000"/>
              </a:solidFill>
              <a:latin typeface="Arial"/>
            </a:endParaRPr>
          </a:p>
          <a:p>
            <a:pPr marL="114480">
              <a:lnSpc>
                <a:spcPct val="115000"/>
              </a:lnSpc>
              <a:buClr>
                <a:srgbClr val="595959"/>
              </a:buClr>
            </a:pPr>
            <a:r>
              <a:rPr lang="en-US" sz="1800" b="0" strike="noStrike" spc="-1" dirty="0">
                <a:solidFill>
                  <a:srgbClr val="000000"/>
                </a:solidFill>
                <a:latin typeface="Arial"/>
              </a:rPr>
              <a:t>https://www2.seas.gwu.edu/~kinga/CS4364_S22/homeworks/Homework1.html</a:t>
            </a:r>
          </a:p>
        </p:txBody>
      </p:sp>
      <p:sp>
        <p:nvSpPr>
          <p:cNvPr id="157" name="CustomShape 3"/>
          <p:cNvSpPr/>
          <p:nvPr/>
        </p:nvSpPr>
        <p:spPr>
          <a:xfrm>
            <a:off x="770760" y="4085280"/>
            <a:ext cx="7529400" cy="609480"/>
          </a:xfrm>
          <a:prstGeom prst="rect">
            <a:avLst/>
          </a:prstGeom>
          <a:noFill/>
          <a:ln w="9360">
            <a:solidFill>
              <a:schemeClr val="dk2"/>
            </a:solidFill>
            <a:round/>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1400" b="0" strike="noStrike" spc="-1">
                <a:solidFill>
                  <a:srgbClr val="000000"/>
                </a:solidFill>
                <a:latin typeface="Arial"/>
                <a:ea typeface="Arial"/>
              </a:rPr>
              <a:t>Only one group member needs to submit the assignment -- make sure all your names are on that submission</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Summary of today’s lecture</a:t>
            </a:r>
            <a:endParaRPr lang="en-US" sz="2800" b="0" strike="noStrike" spc="-1">
              <a:solidFill>
                <a:srgbClr val="000000"/>
              </a:solidFill>
              <a:latin typeface="Arial"/>
            </a:endParaRPr>
          </a:p>
        </p:txBody>
      </p:sp>
      <p:sp>
        <p:nvSpPr>
          <p:cNvPr id="159"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Classification</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what a classification problem is (and could be)</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Define formalized learning</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how a loss function is used during model training</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Decision Trees</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how a decision tree can be used for many classification tasks</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how a decision tree model can be trained from data</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Understand how model performance can be measured</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In-class coding examples:</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Prepare a dataset for training</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Train a </a:t>
            </a:r>
            <a:r>
              <a:rPr lang="en-US" sz="1400" b="0" strike="noStrike" spc="-1">
                <a:solidFill>
                  <a:srgbClr val="595959"/>
                </a:solidFill>
                <a:latin typeface="Courier New"/>
                <a:ea typeface="Courier New"/>
              </a:rPr>
              <a:t>DecisionTreeClassifier</a:t>
            </a:r>
            <a:endParaRPr lang="en-US" sz="14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Measure the classifier accuracy</a:t>
            </a:r>
            <a:endParaRPr lang="en-US" sz="1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Types of classification: binary classification</a:t>
            </a:r>
            <a:endParaRPr lang="en-US" sz="2800" b="0" strike="noStrike" spc="-1">
              <a:solidFill>
                <a:srgbClr val="000000"/>
              </a:solidFill>
              <a:latin typeface="Arial"/>
            </a:endParaRPr>
          </a:p>
        </p:txBody>
      </p:sp>
      <p:sp>
        <p:nvSpPr>
          <p:cNvPr id="85"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Predict whether this student will pass or fail the course</a:t>
            </a:r>
            <a:endParaRPr lang="en-US" sz="18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Predict if this image is a RBC or WBC</a:t>
            </a:r>
            <a:endParaRPr lang="en-US" sz="18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Predict if this image is of me, or not</a:t>
            </a:r>
            <a:endParaRPr lang="en-US" sz="18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Predict if this Amazon review is fake or not</a:t>
            </a:r>
            <a:endParaRPr lang="en-US" sz="18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Other examples?</a:t>
            </a:r>
            <a:endParaRPr lang="en-US" sz="1800" b="0" strike="noStrike" spc="-1">
              <a:solidFill>
                <a:srgbClr val="000000"/>
              </a:solidFill>
              <a:latin typeface="Arial"/>
            </a:endParaRPr>
          </a:p>
        </p:txBody>
      </p:sp>
      <p:sp>
        <p:nvSpPr>
          <p:cNvPr id="86" name="CustomShape 3"/>
          <p:cNvSpPr/>
          <p:nvPr/>
        </p:nvSpPr>
        <p:spPr>
          <a:xfrm>
            <a:off x="4261320" y="4029480"/>
            <a:ext cx="4623120" cy="822600"/>
          </a:xfrm>
          <a:prstGeom prst="rect">
            <a:avLst/>
          </a:prstGeom>
          <a:noFill/>
          <a:ln w="9360">
            <a:solidFill>
              <a:schemeClr val="accent3"/>
            </a:solidFill>
            <a:round/>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400" b="0" strike="noStrike" spc="-1">
                <a:solidFill>
                  <a:srgbClr val="000000"/>
                </a:solidFill>
                <a:latin typeface="Arial"/>
                <a:ea typeface="Arial"/>
              </a:rPr>
              <a:t>What is the target?</a:t>
            </a:r>
            <a:endParaRPr lang="en-US" sz="1400" b="0" strike="noStrike" spc="-1">
              <a:latin typeface="Arial"/>
            </a:endParaRPr>
          </a:p>
          <a:p>
            <a:pPr>
              <a:lnSpc>
                <a:spcPct val="100000"/>
              </a:lnSpc>
            </a:pPr>
            <a:r>
              <a:rPr lang="en-US" sz="1400" b="0" strike="noStrike" spc="-1">
                <a:solidFill>
                  <a:srgbClr val="000000"/>
                </a:solidFill>
                <a:latin typeface="Arial"/>
                <a:ea typeface="Arial"/>
              </a:rPr>
              <a:t>What is the hypothesized relationship?</a:t>
            </a:r>
            <a:endParaRPr lang="en-US" sz="1400" b="0" strike="noStrike" spc="-1">
              <a:latin typeface="Arial"/>
            </a:endParaRPr>
          </a:p>
          <a:p>
            <a:pPr>
              <a:lnSpc>
                <a:spcPct val="100000"/>
              </a:lnSpc>
            </a:pPr>
            <a:r>
              <a:rPr lang="en-US" sz="1400" b="0" strike="noStrike" spc="-1">
                <a:solidFill>
                  <a:srgbClr val="000000"/>
                </a:solidFill>
                <a:latin typeface="Arial"/>
                <a:ea typeface="Arial"/>
              </a:rPr>
              <a:t>What does the dataset look like? How do we get it?</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Types of classification: multi-class classification</a:t>
            </a:r>
            <a:endParaRPr lang="en-US" sz="2800" b="0" strike="noStrike" spc="-1">
              <a:solidFill>
                <a:srgbClr val="000000"/>
              </a:solidFill>
              <a:latin typeface="Arial"/>
            </a:endParaRPr>
          </a:p>
        </p:txBody>
      </p:sp>
      <p:sp>
        <p:nvSpPr>
          <p:cNvPr id="88"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a:solidFill>
                  <a:srgbClr val="595959"/>
                </a:solidFill>
                <a:latin typeface="Arial"/>
                <a:ea typeface="Arial"/>
              </a:rPr>
              <a:t>Predict what major this student is</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How about predicting their grade in the course?</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Predict what kind of WBC this image is [i.e. monocyte, lymphocyte, neutrophils, etc.]</a:t>
            </a:r>
            <a:endParaRPr lang="en-US" sz="18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Predict who this is an image of, given several known targets</a:t>
            </a:r>
            <a:endParaRPr lang="en-US" sz="18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Predict what product type this Amazon review is discussing</a:t>
            </a:r>
            <a:endParaRPr lang="en-US" sz="1800" b="0" strike="noStrike" spc="-1">
              <a:solidFill>
                <a:srgbClr val="000000"/>
              </a:solidFill>
              <a:latin typeface="Arial"/>
            </a:endParaRPr>
          </a:p>
          <a:p>
            <a:pPr marL="914400" lvl="1" indent="-317160">
              <a:lnSpc>
                <a:spcPct val="115000"/>
              </a:lnSpc>
              <a:buClr>
                <a:srgbClr val="595959"/>
              </a:buClr>
              <a:buFont typeface="Arial"/>
              <a:buChar char="○"/>
            </a:pPr>
            <a:r>
              <a:rPr lang="en-US" sz="1400" b="0" strike="noStrike" spc="-1">
                <a:solidFill>
                  <a:srgbClr val="595959"/>
                </a:solidFill>
                <a:latin typeface="Arial"/>
                <a:ea typeface="Arial"/>
              </a:rPr>
              <a:t>How about predict the number of stars from the review itself?</a:t>
            </a:r>
            <a:endParaRPr lang="en-US" sz="1400" b="0" strike="noStrike" spc="-1">
              <a:solidFill>
                <a:srgbClr val="000000"/>
              </a:solidFill>
              <a:latin typeface="Arial"/>
            </a:endParaRPr>
          </a:p>
          <a:p>
            <a:pPr marL="457200" indent="-342720">
              <a:lnSpc>
                <a:spcPct val="115000"/>
              </a:lnSpc>
              <a:buClr>
                <a:srgbClr val="595959"/>
              </a:buClr>
              <a:buFont typeface="Arial"/>
              <a:buChar char="●"/>
            </a:pPr>
            <a:r>
              <a:rPr lang="en-US" sz="1800" b="0" strike="noStrike" spc="-1">
                <a:solidFill>
                  <a:srgbClr val="595959"/>
                </a:solidFill>
                <a:latin typeface="Arial"/>
                <a:ea typeface="Arial"/>
              </a:rPr>
              <a:t>Other examples?</a:t>
            </a:r>
            <a:endParaRPr lang="en-US" sz="1800" b="0" strike="noStrike" spc="-1">
              <a:solidFill>
                <a:srgbClr val="000000"/>
              </a:solidFill>
              <a:latin typeface="Arial"/>
            </a:endParaRPr>
          </a:p>
          <a:p>
            <a:pPr marL="457200">
              <a:lnSpc>
                <a:spcPct val="115000"/>
              </a:lnSpc>
              <a:spcBef>
                <a:spcPts val="1199"/>
              </a:spcBef>
              <a:spcAft>
                <a:spcPts val="1199"/>
              </a:spcAft>
            </a:pPr>
            <a:endParaRPr lang="en-US" sz="1800" b="0" strike="noStrike" spc="-1">
              <a:solidFill>
                <a:srgbClr val="000000"/>
              </a:solidFill>
              <a:latin typeface="Arial"/>
            </a:endParaRPr>
          </a:p>
        </p:txBody>
      </p:sp>
      <p:sp>
        <p:nvSpPr>
          <p:cNvPr id="89" name="CustomShape 3"/>
          <p:cNvSpPr/>
          <p:nvPr/>
        </p:nvSpPr>
        <p:spPr>
          <a:xfrm>
            <a:off x="4261320" y="4029480"/>
            <a:ext cx="4623120" cy="822600"/>
          </a:xfrm>
          <a:prstGeom prst="rect">
            <a:avLst/>
          </a:prstGeom>
          <a:noFill/>
          <a:ln w="9360">
            <a:solidFill>
              <a:schemeClr val="accent3"/>
            </a:solidFill>
            <a:round/>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400" b="0" strike="noStrike" spc="-1">
                <a:solidFill>
                  <a:srgbClr val="000000"/>
                </a:solidFill>
                <a:latin typeface="Arial"/>
                <a:ea typeface="Arial"/>
              </a:rPr>
              <a:t>What is the target?</a:t>
            </a:r>
            <a:endParaRPr lang="en-US" sz="1400" b="0" strike="noStrike" spc="-1">
              <a:latin typeface="Arial"/>
            </a:endParaRPr>
          </a:p>
          <a:p>
            <a:pPr>
              <a:lnSpc>
                <a:spcPct val="100000"/>
              </a:lnSpc>
            </a:pPr>
            <a:r>
              <a:rPr lang="en-US" sz="1400" b="0" strike="noStrike" spc="-1">
                <a:solidFill>
                  <a:srgbClr val="000000"/>
                </a:solidFill>
                <a:latin typeface="Arial"/>
                <a:ea typeface="Arial"/>
              </a:rPr>
              <a:t>What is the hypothesized relationship?</a:t>
            </a:r>
            <a:endParaRPr lang="en-US" sz="1400" b="0" strike="noStrike" spc="-1">
              <a:latin typeface="Arial"/>
            </a:endParaRPr>
          </a:p>
          <a:p>
            <a:pPr>
              <a:lnSpc>
                <a:spcPct val="100000"/>
              </a:lnSpc>
            </a:pPr>
            <a:r>
              <a:rPr lang="en-US" sz="1400" b="0" strike="noStrike" spc="-1">
                <a:solidFill>
                  <a:srgbClr val="000000"/>
                </a:solidFill>
                <a:latin typeface="Arial"/>
                <a:ea typeface="Arial"/>
              </a:rPr>
              <a:t>What does the dataset look like? How do we get it?</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Classification versus regression</a:t>
            </a:r>
            <a:endParaRPr lang="en-US" sz="2800" b="0" strike="noStrike" spc="-1">
              <a:solidFill>
                <a:srgbClr val="000000"/>
              </a:solidFill>
              <a:latin typeface="Arial"/>
            </a:endParaRPr>
          </a:p>
        </p:txBody>
      </p:sp>
      <p:sp>
        <p:nvSpPr>
          <p:cNvPr id="91" name="TextShape 2"/>
          <p:cNvSpPr txBox="1"/>
          <p:nvPr/>
        </p:nvSpPr>
        <p:spPr>
          <a:xfrm>
            <a:off x="311760" y="1152360"/>
            <a:ext cx="8520120" cy="341604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In classification problems, we are dealing with discrete values as targets</a:t>
            </a:r>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In regression problems, we are dealing with continuous values as targets</a:t>
            </a:r>
            <a:endParaRPr lang="en-US" b="0" strike="noStrike" spc="-1" dirty="0">
              <a:solidFill>
                <a:srgbClr val="000000"/>
              </a:solidFill>
              <a:latin typeface="Arial"/>
            </a:endParaRPr>
          </a:p>
          <a:p>
            <a:pPr marL="457200">
              <a:lnSpc>
                <a:spcPct val="115000"/>
              </a:lnSpc>
              <a:spcBef>
                <a:spcPts val="1199"/>
              </a:spcBef>
            </a:pPr>
            <a:endParaRPr lang="en-US" sz="1800" b="0" strike="noStrike" spc="-1" dirty="0">
              <a:solidFill>
                <a:srgbClr val="000000"/>
              </a:solidFill>
              <a:latin typeface="Arial"/>
            </a:endParaRPr>
          </a:p>
          <a:p>
            <a:pPr marL="457200" indent="-342720">
              <a:lnSpc>
                <a:spcPct val="115000"/>
              </a:lnSpc>
              <a:spcBef>
                <a:spcPts val="1199"/>
              </a:spcBef>
              <a:buClr>
                <a:srgbClr val="595959"/>
              </a:buClr>
              <a:buFont typeface="Arial"/>
              <a:buChar char="●"/>
            </a:pPr>
            <a:r>
              <a:rPr lang="en-US" sz="1800" b="0" strike="noStrike" spc="-1" dirty="0">
                <a:solidFill>
                  <a:srgbClr val="595959"/>
                </a:solidFill>
                <a:latin typeface="Arial"/>
                <a:ea typeface="Arial"/>
              </a:rPr>
              <a:t>Predicting a student’s grade: is this classification, or regression?</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If you model a regression problem as classification, you’re typically losing information that could help you get higher performance</a:t>
            </a:r>
            <a:endParaRPr lang="en-US" sz="14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normAutofit fontScale="92500" lnSpcReduction="10000"/>
          </a:bodyPr>
          <a:lstStyle/>
          <a:p>
            <a:pPr>
              <a:lnSpc>
                <a:spcPct val="100000"/>
              </a:lnSpc>
            </a:pPr>
            <a:r>
              <a:rPr lang="en-US" sz="2800" b="0" strike="noStrike" spc="-1" dirty="0">
                <a:solidFill>
                  <a:srgbClr val="000000"/>
                </a:solidFill>
                <a:latin typeface="Arial"/>
                <a:ea typeface="Arial"/>
              </a:rPr>
              <a:t>Formal notation: Training as approximating a function</a:t>
            </a:r>
            <a:endParaRPr lang="en-US" sz="2800" b="0" strike="noStrike" spc="-1" dirty="0">
              <a:solidFill>
                <a:srgbClr val="000000"/>
              </a:solidFill>
              <a:latin typeface="Arial"/>
            </a:endParaRPr>
          </a:p>
        </p:txBody>
      </p:sp>
      <mc:AlternateContent xmlns:mc="http://schemas.openxmlformats.org/markup-compatibility/2006" xmlns:a14="http://schemas.microsoft.com/office/drawing/2010/main">
        <mc:Choice Requires="a14">
          <p:sp>
            <p:nvSpPr>
              <p:cNvPr id="93" name="TextShape 2"/>
              <p:cNvSpPr txBox="1"/>
              <p:nvPr/>
            </p:nvSpPr>
            <p:spPr>
              <a:xfrm>
                <a:off x="311760" y="1152360"/>
                <a:ext cx="8520120" cy="3888720"/>
              </a:xfrm>
              <a:prstGeom prst="rect">
                <a:avLst/>
              </a:prstGeom>
              <a:noFill/>
              <a:ln>
                <a:noFill/>
              </a:ln>
            </p:spPr>
            <p:txBody>
              <a:bodyPr tIns="91440" bIns="91440">
                <a:normAutofit lnSpcReduction="10000"/>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You have set of possible instances, </a:t>
                </a:r>
                <a14:m>
                  <m:oMath xmlns:m="http://schemas.openxmlformats.org/officeDocument/2006/math">
                    <m:r>
                      <a:rPr lang="en-US" sz="1800" b="0" i="1" strike="noStrike" spc="-1" smtClean="0">
                        <a:solidFill>
                          <a:srgbClr val="595959"/>
                        </a:solidFill>
                        <a:latin typeface="Cambria Math" panose="02040503050406030204" pitchFamily="18" charset="0"/>
                        <a:ea typeface="Arial"/>
                      </a:rPr>
                      <m:t>𝑋</m:t>
                    </m:r>
                  </m:oMath>
                </a14:m>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Each value in X is mapped to some target value in </a:t>
                </a:r>
                <a14:m>
                  <m:oMath xmlns:m="http://schemas.openxmlformats.org/officeDocument/2006/math">
                    <m:r>
                      <a:rPr lang="en-US" sz="1800" b="0" i="1" strike="noStrike" spc="-1" dirty="0" smtClean="0">
                        <a:solidFill>
                          <a:srgbClr val="595959"/>
                        </a:solidFill>
                        <a:latin typeface="Cambria Math" panose="02040503050406030204" pitchFamily="18" charset="0"/>
                        <a:ea typeface="Arial"/>
                      </a:rPr>
                      <m:t>𝑌</m:t>
                    </m:r>
                  </m:oMath>
                </a14:m>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The target function, </a:t>
                </a:r>
                <a14:m>
                  <m:oMath xmlns:m="http://schemas.openxmlformats.org/officeDocument/2006/math">
                    <m:r>
                      <a:rPr lang="en-US" sz="1800" b="0" i="1" strike="noStrike" spc="-1" dirty="0" smtClean="0">
                        <a:solidFill>
                          <a:srgbClr val="595959"/>
                        </a:solidFill>
                        <a:latin typeface="Cambria Math" panose="02040503050406030204" pitchFamily="18" charset="0"/>
                        <a:ea typeface="Arial"/>
                      </a:rPr>
                      <m:t>𝑓</m:t>
                    </m:r>
                    <m:r>
                      <a:rPr lang="en-US" sz="1800" b="0" i="1" strike="noStrike" spc="-1" dirty="0" smtClean="0">
                        <a:solidFill>
                          <a:srgbClr val="595959"/>
                        </a:solidFill>
                        <a:latin typeface="Cambria Math" panose="02040503050406030204" pitchFamily="18" charset="0"/>
                        <a:ea typeface="Arial"/>
                      </a:rPr>
                      <m:t>: </m:t>
                    </m:r>
                    <m:r>
                      <a:rPr lang="en-US" sz="1800" b="0" i="1" strike="noStrike" spc="-1" dirty="0" smtClean="0">
                        <a:solidFill>
                          <a:srgbClr val="595959"/>
                        </a:solidFill>
                        <a:latin typeface="Cambria Math" panose="02040503050406030204" pitchFamily="18" charset="0"/>
                        <a:ea typeface="Arial"/>
                      </a:rPr>
                      <m:t>𝑋</m:t>
                    </m:r>
                    <m:r>
                      <a:rPr lang="en-US" sz="1800" b="0" i="1" strike="noStrike" spc="-1" dirty="0" smtClean="0">
                        <a:solidFill>
                          <a:srgbClr val="595959"/>
                        </a:solidFill>
                        <a:latin typeface="Cambria Math" panose="02040503050406030204" pitchFamily="18" charset="0"/>
                        <a:ea typeface="Arial"/>
                      </a:rPr>
                      <m:t> → </m:t>
                    </m:r>
                    <m:r>
                      <a:rPr lang="en-US" sz="1800" b="0" i="1" strike="noStrike" spc="-1" dirty="0" smtClean="0">
                        <a:solidFill>
                          <a:srgbClr val="595959"/>
                        </a:solidFill>
                        <a:latin typeface="Cambria Math" panose="02040503050406030204" pitchFamily="18" charset="0"/>
                        <a:ea typeface="Arial"/>
                      </a:rPr>
                      <m:t>𝑌</m:t>
                    </m:r>
                    <m:r>
                      <a:rPr lang="en-US" sz="1800" b="0" i="1" strike="noStrike" spc="-1" dirty="0" smtClean="0">
                        <a:solidFill>
                          <a:srgbClr val="595959"/>
                        </a:solidFill>
                        <a:latin typeface="Cambria Math" panose="02040503050406030204" pitchFamily="18" charset="0"/>
                        <a:ea typeface="Arial"/>
                      </a:rPr>
                      <m:t> </m:t>
                    </m:r>
                  </m:oMath>
                </a14:m>
                <a:r>
                  <a:rPr lang="en-US" sz="1800" b="0" strike="noStrike" spc="-1" dirty="0">
                    <a:solidFill>
                      <a:srgbClr val="595959"/>
                    </a:solidFill>
                    <a:latin typeface="Arial"/>
                    <a:ea typeface="Arial"/>
                  </a:rPr>
                  <a:t>is unknown</a:t>
                </a:r>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There are a set of potential such mapping functions f</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We will call this set </a:t>
                </a:r>
                <a14:m>
                  <m:oMath xmlns:m="http://schemas.openxmlformats.org/officeDocument/2006/math">
                    <m:r>
                      <a:rPr lang="en-US" sz="1400" b="0" i="1" strike="noStrike" spc="-1" dirty="0" smtClean="0">
                        <a:solidFill>
                          <a:srgbClr val="595959"/>
                        </a:solidFill>
                        <a:latin typeface="Cambria Math" panose="02040503050406030204" pitchFamily="18" charset="0"/>
                        <a:ea typeface="Arial"/>
                      </a:rPr>
                      <m:t>𝐻</m:t>
                    </m:r>
                  </m:oMath>
                </a14:m>
                <a:r>
                  <a:rPr lang="en-US" sz="1400" b="0" strike="noStrike" spc="-1" dirty="0">
                    <a:solidFill>
                      <a:srgbClr val="595959"/>
                    </a:solidFill>
                    <a:latin typeface="Arial"/>
                    <a:ea typeface="Arial"/>
                  </a:rPr>
                  <a:t>, because these are function hypotheses</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14:m>
                  <m:oMath xmlns:m="http://schemas.openxmlformats.org/officeDocument/2006/math">
                    <m:r>
                      <a:rPr lang="en-US" sz="1400" b="0" i="1" strike="noStrike" spc="-1" dirty="0" smtClean="0">
                        <a:solidFill>
                          <a:srgbClr val="595959"/>
                        </a:solidFill>
                        <a:latin typeface="Cambria Math" panose="02040503050406030204" pitchFamily="18" charset="0"/>
                        <a:ea typeface="Arial"/>
                      </a:rPr>
                      <m:t>𝐻</m:t>
                    </m:r>
                    <m:r>
                      <a:rPr lang="en-US" sz="1400" b="0" i="1" strike="noStrike" spc="-1" dirty="0" smtClean="0">
                        <a:solidFill>
                          <a:srgbClr val="595959"/>
                        </a:solidFill>
                        <a:latin typeface="Cambria Math" panose="02040503050406030204" pitchFamily="18" charset="0"/>
                        <a:ea typeface="Arial"/>
                      </a:rPr>
                      <m:t> = {</m:t>
                    </m:r>
                    <m:r>
                      <a:rPr lang="en-US" sz="1400" b="0" i="1" strike="noStrike" spc="-1" dirty="0" smtClean="0">
                        <a:solidFill>
                          <a:srgbClr val="595959"/>
                        </a:solidFill>
                        <a:latin typeface="Cambria Math" panose="02040503050406030204" pitchFamily="18" charset="0"/>
                        <a:ea typeface="Arial"/>
                      </a:rPr>
                      <m:t>h</m:t>
                    </m:r>
                    <m:r>
                      <a:rPr lang="en-US" sz="1400" b="0" i="1" strike="noStrike" spc="-1" dirty="0" smtClean="0">
                        <a:solidFill>
                          <a:srgbClr val="595959"/>
                        </a:solidFill>
                        <a:latin typeface="Cambria Math" panose="02040503050406030204" pitchFamily="18" charset="0"/>
                        <a:ea typeface="Arial"/>
                      </a:rPr>
                      <m:t> | </m:t>
                    </m:r>
                    <m:r>
                      <a:rPr lang="en-US" sz="1400" b="0" i="1" strike="noStrike" spc="-1" dirty="0" smtClean="0">
                        <a:solidFill>
                          <a:srgbClr val="595959"/>
                        </a:solidFill>
                        <a:latin typeface="Cambria Math" panose="02040503050406030204" pitchFamily="18" charset="0"/>
                        <a:ea typeface="Arial"/>
                      </a:rPr>
                      <m:t>h</m:t>
                    </m:r>
                    <m:r>
                      <a:rPr lang="en-US" sz="1400" b="0" i="1" strike="noStrike" spc="-1" dirty="0" smtClean="0">
                        <a:solidFill>
                          <a:srgbClr val="595959"/>
                        </a:solidFill>
                        <a:latin typeface="Cambria Math" panose="02040503050406030204" pitchFamily="18" charset="0"/>
                        <a:ea typeface="Arial"/>
                      </a:rPr>
                      <m:t>: </m:t>
                    </m:r>
                    <m:r>
                      <a:rPr lang="en-US" sz="1400" b="0" i="1" strike="noStrike" spc="-1" dirty="0" smtClean="0">
                        <a:solidFill>
                          <a:srgbClr val="595959"/>
                        </a:solidFill>
                        <a:latin typeface="Cambria Math" panose="02040503050406030204" pitchFamily="18" charset="0"/>
                        <a:ea typeface="Arial"/>
                      </a:rPr>
                      <m:t>𝑋</m:t>
                    </m:r>
                    <m:r>
                      <a:rPr lang="en-US" sz="1400" b="0" i="1" strike="noStrike" spc="-1" dirty="0" smtClean="0">
                        <a:solidFill>
                          <a:srgbClr val="595959"/>
                        </a:solidFill>
                        <a:latin typeface="Cambria Math" panose="02040503050406030204" pitchFamily="18" charset="0"/>
                        <a:ea typeface="Arial"/>
                      </a:rPr>
                      <m:t> → </m:t>
                    </m:r>
                    <m:r>
                      <a:rPr lang="en-US" sz="1400" b="0" i="1" strike="noStrike" spc="-1" dirty="0" smtClean="0">
                        <a:solidFill>
                          <a:srgbClr val="595959"/>
                        </a:solidFill>
                        <a:latin typeface="Cambria Math" panose="02040503050406030204" pitchFamily="18" charset="0"/>
                        <a:ea typeface="Arial"/>
                      </a:rPr>
                      <m:t>𝑌</m:t>
                    </m:r>
                    <m:r>
                      <a:rPr lang="en-US" sz="1400" b="0" i="1" strike="noStrike" spc="-1" dirty="0" smtClean="0">
                        <a:solidFill>
                          <a:srgbClr val="595959"/>
                        </a:solidFill>
                        <a:latin typeface="Cambria Math" panose="02040503050406030204" pitchFamily="18" charset="0"/>
                        <a:ea typeface="Arial"/>
                      </a:rPr>
                      <m:t>}</m:t>
                    </m:r>
                  </m:oMath>
                </a14:m>
                <a:endParaRPr lang="en-US" sz="1400" b="0" strike="noStrike" spc="-1" dirty="0">
                  <a:solidFill>
                    <a:srgbClr val="000000"/>
                  </a:solidFill>
                  <a:latin typeface="Arial"/>
                </a:endParaRPr>
              </a:p>
              <a:p>
                <a:pPr>
                  <a:lnSpc>
                    <a:spcPct val="115000"/>
                  </a:lnSpc>
                  <a:spcBef>
                    <a:spcPts val="1199"/>
                  </a:spcBef>
                </a:pPr>
                <a:endParaRPr lang="en-US" sz="1400" b="0" strike="noStrike" spc="-1" dirty="0">
                  <a:solidFill>
                    <a:srgbClr val="000000"/>
                  </a:solidFill>
                  <a:latin typeface="Arial"/>
                </a:endParaRPr>
              </a:p>
              <a:p>
                <a:pPr marL="457200" indent="-342720">
                  <a:lnSpc>
                    <a:spcPct val="115000"/>
                  </a:lnSpc>
                  <a:spcBef>
                    <a:spcPts val="1199"/>
                  </a:spcBef>
                  <a:buClr>
                    <a:srgbClr val="595959"/>
                  </a:buClr>
                  <a:buFont typeface="Arial"/>
                  <a:buChar char="●"/>
                </a:pPr>
                <a:r>
                  <a:rPr lang="en-US" sz="1800" b="0" strike="noStrike" spc="-1" dirty="0">
                    <a:solidFill>
                      <a:srgbClr val="595959"/>
                    </a:solidFill>
                    <a:latin typeface="Arial"/>
                    <a:ea typeface="Arial"/>
                  </a:rPr>
                  <a:t>From </a:t>
                </a:r>
                <a14:m>
                  <m:oMath xmlns:m="http://schemas.openxmlformats.org/officeDocument/2006/math">
                    <m:r>
                      <a:rPr lang="en-US" sz="1800" b="0" i="1" strike="noStrike" spc="-1" dirty="0" smtClean="0">
                        <a:solidFill>
                          <a:srgbClr val="595959"/>
                        </a:solidFill>
                        <a:latin typeface="Cambria Math" panose="02040503050406030204" pitchFamily="18" charset="0"/>
                        <a:ea typeface="Arial"/>
                      </a:rPr>
                      <m:t>𝑋</m:t>
                    </m:r>
                  </m:oMath>
                </a14:m>
                <a:r>
                  <a:rPr lang="en-US" sz="1800" b="0" strike="noStrike" spc="-1" dirty="0">
                    <a:solidFill>
                      <a:srgbClr val="595959"/>
                    </a:solidFill>
                    <a:latin typeface="Arial"/>
                    <a:ea typeface="Arial"/>
                  </a:rPr>
                  <a:t>, you have a subset of training examples </a:t>
                </a:r>
                <a14:m>
                  <m:oMath xmlns:m="http://schemas.openxmlformats.org/officeDocument/2006/math">
                    <m:r>
                      <a:rPr lang="en-US" sz="1800" b="0" i="1" strike="noStrike" spc="-1" dirty="0" smtClean="0">
                        <a:solidFill>
                          <a:srgbClr val="595959"/>
                        </a:solidFill>
                        <a:latin typeface="Cambria Math" panose="02040503050406030204" pitchFamily="18" charset="0"/>
                        <a:ea typeface="Arial"/>
                      </a:rPr>
                      <m:t>{(</m:t>
                    </m:r>
                    <m:sSub>
                      <m:sSubPr>
                        <m:ctrlPr>
                          <a:rPr lang="en-US" sz="1800" b="0" i="1" strike="noStrike" spc="-1" dirty="0" smtClean="0">
                            <a:solidFill>
                              <a:srgbClr val="595959"/>
                            </a:solidFill>
                            <a:latin typeface="Cambria Math" panose="02040503050406030204" pitchFamily="18" charset="0"/>
                          </a:rPr>
                        </m:ctrlPr>
                      </m:sSubPr>
                      <m:e>
                        <m:r>
                          <a:rPr lang="en-US" sz="1800" b="0" i="1" strike="noStrike" spc="-1" dirty="0" smtClean="0">
                            <a:solidFill>
                              <a:srgbClr val="595959"/>
                            </a:solidFill>
                            <a:latin typeface="Cambria Math" panose="02040503050406030204" pitchFamily="18" charset="0"/>
                          </a:rPr>
                          <m:t>𝑥</m:t>
                        </m:r>
                      </m:e>
                      <m:sub>
                        <m:r>
                          <a:rPr lang="en-US" sz="1800" b="0" i="1" strike="noStrike" spc="-1" dirty="0" smtClean="0">
                            <a:solidFill>
                              <a:srgbClr val="595959"/>
                            </a:solidFill>
                            <a:latin typeface="Cambria Math" panose="02040503050406030204" pitchFamily="18" charset="0"/>
                          </a:rPr>
                          <m:t>0</m:t>
                        </m:r>
                      </m:sub>
                    </m:sSub>
                  </m:oMath>
                </a14:m>
                <a:r>
                  <a:rPr lang="en-US" sz="1800" b="0" i="0" strike="noStrike" spc="-1" dirty="0">
                    <a:solidFill>
                      <a:srgbClr val="595959"/>
                    </a:solidFill>
                    <a:latin typeface="+mj-lt"/>
                    <a:ea typeface="Arial"/>
                  </a:rPr>
                  <a:t>, </a:t>
                </a:r>
                <a14:m>
                  <m:oMath xmlns:m="http://schemas.openxmlformats.org/officeDocument/2006/math">
                    <m:sSub>
                      <m:sSubPr>
                        <m:ctrlPr>
                          <a:rPr lang="en-US" sz="1800" b="0" i="1" strike="noStrike" spc="-1" dirty="0" smtClean="0">
                            <a:solidFill>
                              <a:srgbClr val="595959"/>
                            </a:solidFill>
                            <a:latin typeface="Cambria Math" panose="02040503050406030204" pitchFamily="18" charset="0"/>
                          </a:rPr>
                        </m:ctrlPr>
                      </m:sSubPr>
                      <m:e>
                        <m:r>
                          <a:rPr lang="en-US" sz="1800" b="0" i="1" strike="noStrike" spc="-1" dirty="0" smtClean="0">
                            <a:solidFill>
                              <a:srgbClr val="595959"/>
                            </a:solidFill>
                            <a:latin typeface="Cambria Math" panose="02040503050406030204" pitchFamily="18" charset="0"/>
                          </a:rPr>
                          <m:t>𝑦</m:t>
                        </m:r>
                      </m:e>
                      <m:sub>
                        <m:r>
                          <a:rPr lang="en-US" sz="1800" b="0" i="1" strike="noStrike" spc="-1" dirty="0" smtClean="0">
                            <a:solidFill>
                              <a:srgbClr val="595959"/>
                            </a:solidFill>
                            <a:latin typeface="Cambria Math" panose="02040503050406030204" pitchFamily="18" charset="0"/>
                          </a:rPr>
                          <m:t>0</m:t>
                        </m:r>
                      </m:sub>
                    </m:sSub>
                    <m:r>
                      <a:rPr lang="en-US" sz="1800" b="0" i="1" strike="noStrike" spc="-1" dirty="0" smtClean="0">
                        <a:solidFill>
                          <a:srgbClr val="595959"/>
                        </a:solidFill>
                        <a:latin typeface="Cambria Math" panose="02040503050406030204" pitchFamily="18" charset="0"/>
                        <a:ea typeface="Arial"/>
                      </a:rPr>
                      <m:t>), …(</m:t>
                    </m:r>
                    <m:sSub>
                      <m:sSubPr>
                        <m:ctrlPr>
                          <a:rPr lang="en-US" sz="1800" b="0" i="1" strike="noStrike" spc="-1" dirty="0" smtClean="0">
                            <a:solidFill>
                              <a:srgbClr val="595959"/>
                            </a:solidFill>
                            <a:latin typeface="Cambria Math" panose="02040503050406030204" pitchFamily="18" charset="0"/>
                          </a:rPr>
                        </m:ctrlPr>
                      </m:sSubPr>
                      <m:e>
                        <m:r>
                          <a:rPr lang="en-US" sz="1800" b="0" i="1" strike="noStrike" spc="-1" dirty="0" smtClean="0">
                            <a:solidFill>
                              <a:srgbClr val="595959"/>
                            </a:solidFill>
                            <a:latin typeface="Cambria Math" panose="02040503050406030204" pitchFamily="18" charset="0"/>
                          </a:rPr>
                          <m:t>𝑥</m:t>
                        </m:r>
                      </m:e>
                      <m:sub>
                        <m:r>
                          <a:rPr lang="en-US" sz="1800" b="0" i="1" strike="noStrike" spc="-1" dirty="0" smtClean="0">
                            <a:solidFill>
                              <a:srgbClr val="595959"/>
                            </a:solidFill>
                            <a:latin typeface="Cambria Math" panose="02040503050406030204" pitchFamily="18" charset="0"/>
                          </a:rPr>
                          <m:t>𝑁</m:t>
                        </m:r>
                      </m:sub>
                    </m:sSub>
                    <m:r>
                      <a:rPr lang="en-US" sz="1800" b="0" i="1" strike="noStrike" spc="-1" dirty="0">
                        <a:solidFill>
                          <a:srgbClr val="595959"/>
                        </a:solidFill>
                        <a:latin typeface="Cambria Math" panose="02040503050406030204" pitchFamily="18" charset="0"/>
                        <a:ea typeface="Arial"/>
                      </a:rPr>
                      <m:t>, </m:t>
                    </m:r>
                    <m:sSub>
                      <m:sSubPr>
                        <m:ctrlPr>
                          <a:rPr lang="en-US" sz="1800" b="0" i="1" strike="noStrike" spc="-1" dirty="0" smtClean="0">
                            <a:solidFill>
                              <a:srgbClr val="595959"/>
                            </a:solidFill>
                            <a:latin typeface="Cambria Math" panose="02040503050406030204" pitchFamily="18" charset="0"/>
                          </a:rPr>
                        </m:ctrlPr>
                      </m:sSubPr>
                      <m:e>
                        <m:r>
                          <a:rPr lang="en-US" sz="1800" b="0" i="1" strike="noStrike" spc="-1" dirty="0" smtClean="0">
                            <a:solidFill>
                              <a:srgbClr val="595959"/>
                            </a:solidFill>
                            <a:latin typeface="Cambria Math" panose="02040503050406030204" pitchFamily="18" charset="0"/>
                          </a:rPr>
                          <m:t>𝑦</m:t>
                        </m:r>
                      </m:e>
                      <m:sub>
                        <m:r>
                          <a:rPr lang="en-US" sz="1800" b="0" i="1" strike="noStrike" spc="-1" dirty="0" smtClean="0">
                            <a:solidFill>
                              <a:srgbClr val="595959"/>
                            </a:solidFill>
                            <a:latin typeface="Cambria Math" panose="02040503050406030204" pitchFamily="18" charset="0"/>
                          </a:rPr>
                          <m:t>𝑁</m:t>
                        </m:r>
                      </m:sub>
                    </m:sSub>
                    <m:r>
                      <a:rPr lang="en-US" sz="1800" b="0" i="1" strike="noStrike" spc="-1" dirty="0">
                        <a:solidFill>
                          <a:srgbClr val="595959"/>
                        </a:solidFill>
                        <a:latin typeface="Cambria Math" panose="02040503050406030204" pitchFamily="18" charset="0"/>
                        <a:ea typeface="Arial"/>
                      </a:rPr>
                      <m:t>)}</m:t>
                    </m:r>
                  </m:oMath>
                </a14:m>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Training goal: find the </a:t>
                </a:r>
                <a14:m>
                  <m:oMath xmlns:m="http://schemas.openxmlformats.org/officeDocument/2006/math">
                    <m:r>
                      <a:rPr lang="en-US" sz="1800" b="0" i="1" strike="noStrike" spc="-1" dirty="0" smtClean="0">
                        <a:solidFill>
                          <a:srgbClr val="595959"/>
                        </a:solidFill>
                        <a:latin typeface="Cambria Math" panose="02040503050406030204" pitchFamily="18" charset="0"/>
                        <a:ea typeface="Arial"/>
                      </a:rPr>
                      <m:t>h</m:t>
                    </m:r>
                  </m:oMath>
                </a14:m>
                <a:r>
                  <a:rPr lang="en-US" sz="1800" b="0" strike="noStrike" spc="-1" dirty="0">
                    <a:solidFill>
                      <a:srgbClr val="595959"/>
                    </a:solidFill>
                    <a:latin typeface="Arial"/>
                    <a:ea typeface="Arial"/>
                  </a:rPr>
                  <a:t> from </a:t>
                </a:r>
                <a14:m>
                  <m:oMath xmlns:m="http://schemas.openxmlformats.org/officeDocument/2006/math">
                    <m:r>
                      <a:rPr lang="en-US" sz="1800" b="0" i="1" strike="noStrike" spc="-1" dirty="0" smtClean="0">
                        <a:solidFill>
                          <a:srgbClr val="595959"/>
                        </a:solidFill>
                        <a:latin typeface="Cambria Math" panose="02040503050406030204" pitchFamily="18" charset="0"/>
                        <a:ea typeface="Arial"/>
                      </a:rPr>
                      <m:t>𝐻</m:t>
                    </m:r>
                  </m:oMath>
                </a14:m>
                <a:r>
                  <a:rPr lang="en-US" sz="1800" b="0" strike="noStrike" spc="-1" dirty="0">
                    <a:solidFill>
                      <a:srgbClr val="595959"/>
                    </a:solidFill>
                    <a:latin typeface="Arial"/>
                    <a:ea typeface="Arial"/>
                  </a:rPr>
                  <a:t> that best approximates </a:t>
                </a:r>
                <a14:m>
                  <m:oMath xmlns:m="http://schemas.openxmlformats.org/officeDocument/2006/math">
                    <m:r>
                      <a:rPr lang="en-US" sz="1800" b="0" i="1" strike="noStrike" spc="-1" dirty="0" smtClean="0">
                        <a:solidFill>
                          <a:srgbClr val="595959"/>
                        </a:solidFill>
                        <a:latin typeface="Cambria Math" panose="02040503050406030204" pitchFamily="18" charset="0"/>
                        <a:ea typeface="Arial"/>
                      </a:rPr>
                      <m:t>𝑓</m:t>
                    </m:r>
                  </m:oMath>
                </a14:m>
                <a:r>
                  <a:rPr lang="en-US" sz="1800" b="0" strike="noStrike" spc="-1" dirty="0">
                    <a:solidFill>
                      <a:srgbClr val="595959"/>
                    </a:solidFill>
                    <a:latin typeface="Arial"/>
                    <a:ea typeface="Arial"/>
                  </a:rPr>
                  <a:t> (our unknown target function) using the subset above</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Calculating the best </a:t>
                </a:r>
                <a14:m>
                  <m:oMath xmlns:m="http://schemas.openxmlformats.org/officeDocument/2006/math">
                    <m:r>
                      <a:rPr lang="en-US" sz="1400" b="0" i="1" strike="noStrike" spc="-1" dirty="0" smtClean="0">
                        <a:solidFill>
                          <a:srgbClr val="595959"/>
                        </a:solidFill>
                        <a:latin typeface="Cambria Math" panose="02040503050406030204" pitchFamily="18" charset="0"/>
                        <a:ea typeface="Arial"/>
                      </a:rPr>
                      <m:t>h</m:t>
                    </m:r>
                  </m:oMath>
                </a14:m>
                <a:r>
                  <a:rPr lang="en-US" sz="1400" b="0" strike="noStrike" spc="-1" dirty="0">
                    <a:solidFill>
                      <a:srgbClr val="595959"/>
                    </a:solidFill>
                    <a:latin typeface="Arial"/>
                    <a:ea typeface="Arial"/>
                  </a:rPr>
                  <a:t> is “easy” nowadays</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The hard part is obtaining a good set of training examples that will generalize</a:t>
                </a:r>
                <a:endParaRPr lang="en-US" sz="1400" b="0" strike="noStrike" spc="-1" dirty="0">
                  <a:solidFill>
                    <a:srgbClr val="000000"/>
                  </a:solidFill>
                  <a:latin typeface="Arial"/>
                </a:endParaRPr>
              </a:p>
            </p:txBody>
          </p:sp>
        </mc:Choice>
        <mc:Fallback xmlns="">
          <p:sp>
            <p:nvSpPr>
              <p:cNvPr id="93" name="TextShape 2"/>
              <p:cNvSpPr txBox="1">
                <a:spLocks noRot="1" noChangeAspect="1" noMove="1" noResize="1" noEditPoints="1" noAdjustHandles="1" noChangeArrowheads="1" noChangeShapeType="1" noTextEdit="1"/>
              </p:cNvSpPr>
              <p:nvPr/>
            </p:nvSpPr>
            <p:spPr>
              <a:xfrm>
                <a:off x="311760" y="1152360"/>
                <a:ext cx="8520120" cy="3888720"/>
              </a:xfrm>
              <a:prstGeom prst="rect">
                <a:avLst/>
              </a:prstGeom>
              <a:blipFill>
                <a:blip r:embed="rId2"/>
                <a:stretch>
                  <a:fillRect r="-358"/>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11760" y="444960"/>
            <a:ext cx="8520120" cy="572400"/>
          </a:xfrm>
          <a:prstGeom prst="rect">
            <a:avLst/>
          </a:prstGeom>
          <a:noFill/>
          <a:ln>
            <a:noFill/>
          </a:ln>
        </p:spPr>
        <p:txBody>
          <a:bodyPr tIns="91440" bIns="91440">
            <a:normAutofit lnSpcReduction="10000"/>
          </a:bodyPr>
          <a:lstStyle/>
          <a:p>
            <a:pPr>
              <a:lnSpc>
                <a:spcPct val="100000"/>
              </a:lnSpc>
            </a:pPr>
            <a:r>
              <a:rPr lang="en-US" sz="2800" b="0" strike="noStrike" spc="-1">
                <a:solidFill>
                  <a:srgbClr val="000000"/>
                </a:solidFill>
                <a:latin typeface="Arial"/>
                <a:ea typeface="Arial"/>
              </a:rPr>
              <a:t>The Data Distribution</a:t>
            </a:r>
            <a:endParaRPr lang="en-US" sz="2800" b="0" strike="noStrike" spc="-1">
              <a:solidFill>
                <a:srgbClr val="000000"/>
              </a:solidFill>
              <a:latin typeface="Arial"/>
            </a:endParaRPr>
          </a:p>
        </p:txBody>
      </p:sp>
      <mc:AlternateContent xmlns:mc="http://schemas.openxmlformats.org/markup-compatibility/2006" xmlns:a14="http://schemas.microsoft.com/office/drawing/2010/main">
        <mc:Choice Requires="a14">
          <p:sp>
            <p:nvSpPr>
              <p:cNvPr id="95" name="TextShape 2"/>
              <p:cNvSpPr txBox="1"/>
              <p:nvPr/>
            </p:nvSpPr>
            <p:spPr>
              <a:xfrm>
                <a:off x="311760" y="2989440"/>
                <a:ext cx="8520120" cy="1578960"/>
              </a:xfrm>
              <a:prstGeom prst="rect">
                <a:avLst/>
              </a:prstGeom>
              <a:noFill/>
              <a:ln>
                <a:noFill/>
              </a:ln>
            </p:spPr>
            <p:txBody>
              <a:bodyPr tIns="91440" bIns="91440">
                <a:normAutofit/>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The data comes from some data generating distribution:</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A probability distribution over </a:t>
                </a:r>
                <a14:m>
                  <m:oMath xmlns:m="http://schemas.openxmlformats.org/officeDocument/2006/math">
                    <m:r>
                      <a:rPr lang="en-US" sz="1400" b="0" i="1" strike="noStrike" spc="-1" dirty="0" smtClean="0">
                        <a:solidFill>
                          <a:srgbClr val="595959"/>
                        </a:solidFill>
                        <a:latin typeface="Cambria Math" panose="02040503050406030204" pitchFamily="18" charset="0"/>
                        <a:ea typeface="Arial"/>
                      </a:rPr>
                      <m:t>(</m:t>
                    </m:r>
                    <m:r>
                      <a:rPr lang="en-US" sz="1400" b="0" i="1" strike="noStrike" spc="-1" dirty="0" smtClean="0">
                        <a:solidFill>
                          <a:srgbClr val="595959"/>
                        </a:solidFill>
                        <a:latin typeface="Cambria Math" panose="02040503050406030204" pitchFamily="18" charset="0"/>
                        <a:ea typeface="Arial"/>
                      </a:rPr>
                      <m:t>𝑥</m:t>
                    </m:r>
                    <m:r>
                      <a:rPr lang="en-US" sz="1400" b="0" i="1" strike="noStrike" spc="-1" dirty="0" smtClean="0">
                        <a:solidFill>
                          <a:srgbClr val="595959"/>
                        </a:solidFill>
                        <a:latin typeface="Cambria Math" panose="02040503050406030204" pitchFamily="18" charset="0"/>
                        <a:ea typeface="Arial"/>
                      </a:rPr>
                      <m:t>, </m:t>
                    </m:r>
                    <m:r>
                      <a:rPr lang="en-US" sz="1400" b="0" i="1" strike="noStrike" spc="-1" dirty="0" smtClean="0">
                        <a:solidFill>
                          <a:srgbClr val="595959"/>
                        </a:solidFill>
                        <a:latin typeface="Cambria Math" panose="02040503050406030204" pitchFamily="18" charset="0"/>
                        <a:ea typeface="Arial"/>
                      </a:rPr>
                      <m:t>𝑦</m:t>
                    </m:r>
                    <m:r>
                      <a:rPr lang="en-US" sz="1400" b="0" i="1" strike="noStrike" spc="-1" dirty="0" smtClean="0">
                        <a:solidFill>
                          <a:srgbClr val="595959"/>
                        </a:solidFill>
                        <a:latin typeface="Cambria Math" panose="02040503050406030204" pitchFamily="18" charset="0"/>
                        <a:ea typeface="Arial"/>
                      </a:rPr>
                      <m:t>) </m:t>
                    </m:r>
                  </m:oMath>
                </a14:m>
                <a:r>
                  <a:rPr lang="en-US" sz="1400" b="0" strike="noStrike" spc="-1" dirty="0">
                    <a:solidFill>
                      <a:srgbClr val="595959"/>
                    </a:solidFill>
                    <a:latin typeface="Arial"/>
                    <a:ea typeface="Arial"/>
                  </a:rPr>
                  <a:t>pairs from the mapping </a:t>
                </a:r>
                <a14:m>
                  <m:oMath xmlns:m="http://schemas.openxmlformats.org/officeDocument/2006/math">
                    <m:r>
                      <a:rPr lang="en-US" sz="1400" b="0" i="1" strike="noStrike" spc="-1" dirty="0" smtClean="0">
                        <a:solidFill>
                          <a:srgbClr val="595959"/>
                        </a:solidFill>
                        <a:latin typeface="Cambria Math" panose="02040503050406030204" pitchFamily="18" charset="0"/>
                        <a:ea typeface="Arial"/>
                      </a:rPr>
                      <m:t>𝑋</m:t>
                    </m:r>
                    <m:r>
                      <a:rPr lang="en-US" sz="1400" b="0" i="1" strike="noStrike" spc="-1" dirty="0" smtClean="0">
                        <a:solidFill>
                          <a:srgbClr val="595959"/>
                        </a:solidFill>
                        <a:latin typeface="Cambria Math" panose="02040503050406030204" pitchFamily="18" charset="0"/>
                        <a:ea typeface="Arial"/>
                      </a:rPr>
                      <m:t> → </m:t>
                    </m:r>
                    <m:r>
                      <a:rPr lang="en-US" sz="1400" b="0" i="1" strike="noStrike" spc="-1" dirty="0" smtClean="0">
                        <a:solidFill>
                          <a:srgbClr val="595959"/>
                        </a:solidFill>
                        <a:latin typeface="Cambria Math" panose="02040503050406030204" pitchFamily="18" charset="0"/>
                        <a:ea typeface="Arial"/>
                      </a:rPr>
                      <m:t>𝑌</m:t>
                    </m:r>
                  </m:oMath>
                </a14:m>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However, we don’t know what this distribution is!</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Our </a:t>
                </a:r>
                <a:r>
                  <a:rPr lang="en-US" sz="1400" b="0" strike="noStrike" spc="-1" dirty="0" err="1">
                    <a:solidFill>
                      <a:srgbClr val="595959"/>
                    </a:solidFill>
                    <a:latin typeface="Arial"/>
                    <a:ea typeface="Arial"/>
                  </a:rPr>
                  <a:t>training+testing</a:t>
                </a:r>
                <a:r>
                  <a:rPr lang="en-US" sz="1400" b="0" strike="noStrike" spc="-1" dirty="0">
                    <a:solidFill>
                      <a:srgbClr val="595959"/>
                    </a:solidFill>
                    <a:latin typeface="Arial"/>
                    <a:ea typeface="Arial"/>
                  </a:rPr>
                  <a:t> dataset is a sub-sample of the distribution</a:t>
                </a:r>
                <a:endParaRPr lang="en-US" sz="14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What are some examples above where our model could learn the wrong thing?</a:t>
                </a:r>
                <a:endParaRPr lang="en-US" sz="1400" b="0" strike="noStrike" spc="-1" dirty="0">
                  <a:solidFill>
                    <a:srgbClr val="000000"/>
                  </a:solidFill>
                  <a:latin typeface="Arial"/>
                </a:endParaRPr>
              </a:p>
            </p:txBody>
          </p:sp>
        </mc:Choice>
        <mc:Fallback xmlns="">
          <p:sp>
            <p:nvSpPr>
              <p:cNvPr id="95" name="TextShape 2"/>
              <p:cNvSpPr txBox="1">
                <a:spLocks noRot="1" noChangeAspect="1" noMove="1" noResize="1" noEditPoints="1" noAdjustHandles="1" noChangeArrowheads="1" noChangeShapeType="1" noTextEdit="1"/>
              </p:cNvSpPr>
              <p:nvPr/>
            </p:nvSpPr>
            <p:spPr>
              <a:xfrm>
                <a:off x="311760" y="2989440"/>
                <a:ext cx="8520120" cy="1578960"/>
              </a:xfrm>
              <a:prstGeom prst="rect">
                <a:avLst/>
              </a:prstGeom>
              <a:blipFill>
                <a:blip r:embed="rId2"/>
                <a:stretch>
                  <a:fillRect/>
                </a:stretch>
              </a:blipFill>
              <a:ln>
                <a:noFill/>
              </a:ln>
            </p:spPr>
            <p:txBody>
              <a:bodyPr/>
              <a:lstStyle/>
              <a:p>
                <a:r>
                  <a:rPr lang="en-US">
                    <a:noFill/>
                  </a:rPr>
                  <a:t> </a:t>
                </a:r>
              </a:p>
            </p:txBody>
          </p:sp>
        </mc:Fallback>
      </mc:AlternateContent>
      <p:pic>
        <p:nvPicPr>
          <p:cNvPr id="96" name="Google Shape;100;p20"/>
          <p:cNvPicPr/>
          <p:nvPr/>
        </p:nvPicPr>
        <p:blipFill>
          <a:blip r:embed="rId3"/>
          <a:stretch/>
        </p:blipFill>
        <p:spPr>
          <a:xfrm>
            <a:off x="4455360" y="197280"/>
            <a:ext cx="3386880" cy="2539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311760" y="129916"/>
            <a:ext cx="8520120" cy="572400"/>
          </a:xfrm>
          <a:prstGeom prst="rect">
            <a:avLst/>
          </a:prstGeom>
          <a:noFill/>
          <a:ln>
            <a:noFill/>
          </a:ln>
        </p:spPr>
        <p:txBody>
          <a:bodyPr tIns="91440" bIns="91440">
            <a:normAutofit fontScale="92500" lnSpcReduction="10000"/>
          </a:bodyPr>
          <a:lstStyle/>
          <a:p>
            <a:pPr>
              <a:lnSpc>
                <a:spcPct val="100000"/>
              </a:lnSpc>
            </a:pPr>
            <a:r>
              <a:rPr lang="en-US" sz="2800" b="0" strike="noStrike" spc="-1" dirty="0">
                <a:solidFill>
                  <a:srgbClr val="000000"/>
                </a:solidFill>
                <a:latin typeface="Arial"/>
                <a:ea typeface="Arial"/>
              </a:rPr>
              <a:t>In-class exercise in groups of 2-3 students [</a:t>
            </a:r>
            <a:r>
              <a:rPr lang="en-US" sz="2800" spc="-1" dirty="0">
                <a:solidFill>
                  <a:srgbClr val="000000"/>
                </a:solidFill>
                <a:latin typeface="Arial"/>
                <a:ea typeface="Arial"/>
              </a:rPr>
              <a:t>5</a:t>
            </a:r>
            <a:r>
              <a:rPr lang="en-US" sz="2800" b="0" strike="noStrike" spc="-1" dirty="0">
                <a:solidFill>
                  <a:srgbClr val="000000"/>
                </a:solidFill>
                <a:latin typeface="Arial"/>
                <a:ea typeface="Arial"/>
              </a:rPr>
              <a:t> minutes]</a:t>
            </a:r>
            <a:endParaRPr lang="en-US" sz="2800" b="0" strike="noStrike" spc="-1" dirty="0">
              <a:solidFill>
                <a:srgbClr val="000000"/>
              </a:solidFill>
              <a:latin typeface="Arial"/>
            </a:endParaRPr>
          </a:p>
        </p:txBody>
      </p:sp>
      <p:sp>
        <p:nvSpPr>
          <p:cNvPr id="98" name="TextShape 2"/>
          <p:cNvSpPr txBox="1"/>
          <p:nvPr/>
        </p:nvSpPr>
        <p:spPr>
          <a:xfrm>
            <a:off x="311760" y="1144676"/>
            <a:ext cx="4033080" cy="3990600"/>
          </a:xfrm>
          <a:prstGeom prst="rect">
            <a:avLst/>
          </a:prstGeom>
          <a:noFill/>
          <a:ln>
            <a:noFill/>
          </a:ln>
        </p:spPr>
        <p:txBody>
          <a:bodyPr tIns="91440" bIns="91440">
            <a:normAutofit lnSpcReduction="10000"/>
          </a:bodyPr>
          <a:lstStyle/>
          <a:p>
            <a:pPr marL="457200" indent="-342720">
              <a:lnSpc>
                <a:spcPct val="115000"/>
              </a:lnSpc>
              <a:buClr>
                <a:srgbClr val="595959"/>
              </a:buClr>
              <a:buFont typeface="Arial"/>
              <a:buChar char="●"/>
            </a:pPr>
            <a:r>
              <a:rPr lang="en-US" sz="1800" b="0" strike="noStrike" spc="-1" dirty="0">
                <a:solidFill>
                  <a:srgbClr val="595959"/>
                </a:solidFill>
                <a:latin typeface="Arial"/>
                <a:ea typeface="Arial"/>
              </a:rPr>
              <a:t>Imagine we want to predict what </a:t>
            </a:r>
            <a:r>
              <a:rPr lang="en-US" sz="1800" b="0" strike="noStrike" spc="-1" dirty="0" err="1">
                <a:solidFill>
                  <a:srgbClr val="595959"/>
                </a:solidFill>
                <a:latin typeface="Arial"/>
                <a:ea typeface="Arial"/>
              </a:rPr>
              <a:t>zipcode</a:t>
            </a:r>
            <a:r>
              <a:rPr lang="en-US" sz="1800" b="0" strike="noStrike" spc="-1" dirty="0">
                <a:solidFill>
                  <a:srgbClr val="595959"/>
                </a:solidFill>
                <a:latin typeface="Arial"/>
                <a:ea typeface="Arial"/>
              </a:rPr>
              <a:t> a home belongs to in the DC metro area</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Classification target: the almost two dozen DC </a:t>
            </a:r>
            <a:r>
              <a:rPr lang="en-US" sz="1400" b="0" strike="noStrike" spc="-1" dirty="0" err="1">
                <a:solidFill>
                  <a:srgbClr val="595959"/>
                </a:solidFill>
                <a:latin typeface="Arial"/>
                <a:ea typeface="Arial"/>
              </a:rPr>
              <a:t>zipcodes</a:t>
            </a:r>
            <a:r>
              <a:rPr lang="en-US" sz="1400" b="0" strike="noStrike" spc="-1" dirty="0">
                <a:solidFill>
                  <a:srgbClr val="595959"/>
                </a:solidFill>
                <a:latin typeface="Arial"/>
                <a:ea typeface="Arial"/>
              </a:rPr>
              <a:t> to the right</a:t>
            </a:r>
            <a:endParaRPr lang="en-US" sz="14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Task 1: come up with a list of home features you could use to build this model [2.5 minutes]</a:t>
            </a:r>
            <a:endParaRPr lang="en-US" sz="1800" b="0" strike="noStrike" spc="-1" dirty="0">
              <a:solidFill>
                <a:srgbClr val="000000"/>
              </a:solidFill>
              <a:latin typeface="Arial"/>
            </a:endParaRPr>
          </a:p>
          <a:p>
            <a:pPr marL="457200" indent="-342720">
              <a:lnSpc>
                <a:spcPct val="115000"/>
              </a:lnSpc>
              <a:buClr>
                <a:srgbClr val="595959"/>
              </a:buClr>
              <a:buFont typeface="Arial"/>
              <a:buChar char="●"/>
            </a:pPr>
            <a:r>
              <a:rPr lang="en-US" sz="1800" b="0" strike="noStrike" spc="-1" dirty="0">
                <a:solidFill>
                  <a:srgbClr val="595959"/>
                </a:solidFill>
                <a:latin typeface="Arial"/>
                <a:ea typeface="Arial"/>
              </a:rPr>
              <a:t>Task 2: what rules/heuristics would make sense for your model to use? [2.5 minutes]</a:t>
            </a:r>
            <a:endParaRPr lang="en-US" sz="1800" b="0" strike="noStrike" spc="-1" dirty="0">
              <a:solidFill>
                <a:srgbClr val="000000"/>
              </a:solidFill>
              <a:latin typeface="Arial"/>
            </a:endParaRPr>
          </a:p>
          <a:p>
            <a:pPr marL="914400" lvl="1" indent="-317160">
              <a:lnSpc>
                <a:spcPct val="115000"/>
              </a:lnSpc>
              <a:buClr>
                <a:srgbClr val="595959"/>
              </a:buClr>
              <a:buFont typeface="Arial"/>
              <a:buChar char="○"/>
            </a:pPr>
            <a:r>
              <a:rPr lang="en-US" sz="1400" b="0" strike="noStrike" spc="-1" dirty="0">
                <a:solidFill>
                  <a:srgbClr val="595959"/>
                </a:solidFill>
                <a:latin typeface="Arial"/>
                <a:ea typeface="Arial"/>
              </a:rPr>
              <a:t>For example, a dwelling with a larger square footage is more likely to be in </a:t>
            </a:r>
            <a:r>
              <a:rPr lang="en-US" sz="1400" b="0" strike="noStrike" spc="-1" dirty="0" err="1">
                <a:solidFill>
                  <a:srgbClr val="595959"/>
                </a:solidFill>
                <a:latin typeface="Arial"/>
                <a:ea typeface="Arial"/>
              </a:rPr>
              <a:t>zipcode</a:t>
            </a:r>
            <a:r>
              <a:rPr lang="en-US" sz="1400" b="0" strike="noStrike" spc="-1" dirty="0">
                <a:solidFill>
                  <a:srgbClr val="595959"/>
                </a:solidFill>
                <a:latin typeface="Arial"/>
                <a:ea typeface="Arial"/>
              </a:rPr>
              <a:t> 20016 </a:t>
            </a:r>
            <a:endParaRPr lang="en-US" sz="1400" b="0" strike="noStrike" spc="-1" dirty="0">
              <a:solidFill>
                <a:srgbClr val="000000"/>
              </a:solidFill>
              <a:latin typeface="Arial"/>
            </a:endParaRPr>
          </a:p>
        </p:txBody>
      </p:sp>
      <p:pic>
        <p:nvPicPr>
          <p:cNvPr id="99" name="Google Shape;107;p21"/>
          <p:cNvPicPr/>
          <p:nvPr/>
        </p:nvPicPr>
        <p:blipFill>
          <a:blip r:embed="rId2"/>
          <a:stretch/>
        </p:blipFill>
        <p:spPr>
          <a:xfrm>
            <a:off x="5110560" y="932400"/>
            <a:ext cx="4033080" cy="4210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2900</Words>
  <Application>Microsoft Office PowerPoint</Application>
  <PresentationFormat>On-screen Show (16:9)</PresentationFormat>
  <Paragraphs>255</Paragraphs>
  <Slides>32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Cambria Math</vt:lpstr>
      <vt:lpstr>Courier New</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Dr_Kinga</cp:lastModifiedBy>
  <cp:revision>6</cp:revision>
  <dcterms:modified xsi:type="dcterms:W3CDTF">2022-01-18T13:27:47Z</dcterms:modified>
  <dc:language>en-US</dc:language>
</cp:coreProperties>
</file>