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sldIdLst>
    <p:sldId id="256" r:id="rId3"/>
    <p:sldId id="258" r:id="rId4"/>
    <p:sldId id="281" r:id="rId5"/>
    <p:sldId id="257" r:id="rId6"/>
    <p:sldId id="280" r:id="rId7"/>
    <p:sldId id="259" r:id="rId8"/>
    <p:sldId id="260" r:id="rId9"/>
    <p:sldId id="261" r:id="rId10"/>
    <p:sldId id="284" r:id="rId11"/>
    <p:sldId id="278" r:id="rId12"/>
    <p:sldId id="283" r:id="rId13"/>
    <p:sldId id="262" r:id="rId14"/>
    <p:sldId id="263" r:id="rId15"/>
    <p:sldId id="264" r:id="rId16"/>
    <p:sldId id="266" r:id="rId17"/>
    <p:sldId id="267" r:id="rId18"/>
    <p:sldId id="268" r:id="rId19"/>
    <p:sldId id="269" r:id="rId20"/>
    <p:sldId id="270" r:id="rId21"/>
    <p:sldId id="271" r:id="rId22"/>
    <p:sldId id="272" r:id="rId23"/>
    <p:sldId id="273" r:id="rId24"/>
    <p:sldId id="275" r:id="rId25"/>
    <p:sldId id="274" r:id="rId26"/>
    <p:sldId id="276" r:id="rId27"/>
    <p:sldId id="277"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400" b="0" strike="noStrike" spc="-1">
                <a:solidFill>
                  <a:srgbClr val="000000"/>
                </a:solidFill>
                <a:latin typeface="Arial"/>
              </a:rPr>
              <a:t>Click to move the slide</a:t>
            </a:r>
          </a:p>
        </p:txBody>
      </p:sp>
      <p:sp>
        <p:nvSpPr>
          <p:cNvPr id="79"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80"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81"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82"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83" name="PlaceHolder 6"/>
          <p:cNvSpPr>
            <a:spLocks noGrp="1"/>
          </p:cNvSpPr>
          <p:nvPr>
            <p:ph type="sldNum"/>
          </p:nvPr>
        </p:nvSpPr>
        <p:spPr>
          <a:xfrm>
            <a:off x="4399200" y="9555480"/>
            <a:ext cx="3372840" cy="502560"/>
          </a:xfrm>
          <a:prstGeom prst="rect">
            <a:avLst/>
          </a:prstGeom>
        </p:spPr>
        <p:txBody>
          <a:bodyPr lIns="0" tIns="0" rIns="0" bIns="0" anchor="b"/>
          <a:lstStyle/>
          <a:p>
            <a:pPr algn="r"/>
            <a:fld id="{E30F367F-54EA-4ACF-B0CB-2960B48394D0}"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noRot="1" noChangeAspect="1"/>
          </p:cNvSpPr>
          <p:nvPr>
            <p:ph type="sldImg"/>
          </p:nvPr>
        </p:nvSpPr>
        <p:spPr>
          <a:xfrm>
            <a:off x="381000" y="685800"/>
            <a:ext cx="6096000" cy="3429000"/>
          </a:xfrm>
          <a:prstGeom prst="rect">
            <a:avLst/>
          </a:prstGeom>
        </p:spPr>
      </p:sp>
      <p:sp>
        <p:nvSpPr>
          <p:cNvPr id="147" name="PlaceHolder 2"/>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latin typeface="Arial"/>
              </a:rPr>
              <a:t>j is all possible values for random variable X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noRot="1" noChangeAspect="1"/>
          </p:cNvSpPr>
          <p:nvPr>
            <p:ph type="sldImg"/>
          </p:nvPr>
        </p:nvSpPr>
        <p:spPr>
          <a:xfrm>
            <a:off x="381000" y="685800"/>
            <a:ext cx="6096000" cy="3429000"/>
          </a:xfrm>
          <a:prstGeom prst="rect">
            <a:avLst/>
          </a:prstGeom>
        </p:spPr>
      </p:sp>
      <p:sp>
        <p:nvSpPr>
          <p:cNvPr id="147" name="PlaceHolder 2"/>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latin typeface="Arial"/>
              </a:rPr>
              <a:t>j is all possible values for random variable X </a:t>
            </a:r>
          </a:p>
        </p:txBody>
      </p:sp>
    </p:spTree>
    <p:extLst>
      <p:ext uri="{BB962C8B-B14F-4D97-AF65-F5344CB8AC3E}">
        <p14:creationId xmlns:p14="http://schemas.microsoft.com/office/powerpoint/2010/main" val="4171496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noRot="1" noChangeAspect="1"/>
          </p:cNvSpPr>
          <p:nvPr>
            <p:ph type="sldImg"/>
          </p:nvPr>
        </p:nvSpPr>
        <p:spPr>
          <a:xfrm>
            <a:off x="381000" y="685800"/>
            <a:ext cx="6096000" cy="3429000"/>
          </a:xfrm>
          <a:prstGeom prst="rect">
            <a:avLst/>
          </a:prstGeom>
        </p:spPr>
      </p:sp>
      <p:sp>
        <p:nvSpPr>
          <p:cNvPr id="147" name="PlaceHolder 2"/>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latin typeface="Arial"/>
              </a:rPr>
              <a:t>j is all possible values for random variable X </a:t>
            </a:r>
          </a:p>
        </p:txBody>
      </p:sp>
    </p:spTree>
    <p:extLst>
      <p:ext uri="{BB962C8B-B14F-4D97-AF65-F5344CB8AC3E}">
        <p14:creationId xmlns:p14="http://schemas.microsoft.com/office/powerpoint/2010/main" val="1014409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normAutofit/>
          </a:bodyPr>
          <a:lstStyle/>
          <a:p>
            <a:r>
              <a:rPr lang="en-US" sz="5200" b="0" strike="noStrike" spc="-1">
                <a:solidFill>
                  <a:srgbClr val="000000"/>
                </a:solidFill>
                <a:latin typeface="Arial"/>
              </a:rPr>
              <a:t>Click to edit the title text format</a:t>
            </a: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normAutofit/>
          </a:bodyPr>
          <a:lstStyle/>
          <a:p>
            <a:pPr algn="r">
              <a:lnSpc>
                <a:spcPct val="100000"/>
              </a:lnSpc>
            </a:pPr>
            <a:fld id="{4CBC1247-8B28-4C45-8032-374EB40E2179}" type="slidenum">
              <a:rPr lang="en-US" sz="1000" b="0" strike="noStrike" spc="-1">
                <a:solidFill>
                  <a:srgbClr val="595959"/>
                </a:solidFill>
                <a:latin typeface="Arial"/>
                <a:ea typeface="Arial"/>
              </a:rPr>
              <a:t>‹#›</a:t>
            </a:fld>
            <a:endParaRPr lang="en-US"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a:bodyPr>
          <a:lstStyle/>
          <a:p>
            <a:r>
              <a:rPr lang="en-US" sz="2800" b="0" strike="noStrike" spc="-1">
                <a:solidFill>
                  <a:srgbClr val="000000"/>
                </a:solidFill>
                <a:latin typeface="Arial"/>
              </a:rPr>
              <a:t>Click to edit the title text format</a:t>
            </a: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lstStyle/>
          <a:p>
            <a:pPr algn="r">
              <a:lnSpc>
                <a:spcPct val="100000"/>
              </a:lnSpc>
            </a:pPr>
            <a:fld id="{752FE6E8-7EB7-4A6E-9B3F-E30BB8606DE3}" type="slidenum">
              <a:rPr lang="en-US" sz="1000" b="0" strike="noStrike" spc="-1">
                <a:solidFill>
                  <a:srgbClr val="595959"/>
                </a:solidFill>
                <a:latin typeface="Arial"/>
                <a:ea typeface="Aria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modules/tree.html#tips-on-practical-use" TargetMode="External"/><Relationship Id="rId2" Type="http://schemas.openxmlformats.org/officeDocument/2006/relationships/hyperlink" Target="https://scikit-learn.org/stable/modules/generated/sklearn.tree.DecisionTreeClassifier.html#sklearn.tree.DecisionTreeClassifier"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https://scikit-learn.org/stable/modules/tree.html#tree"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311760" y="744480"/>
            <a:ext cx="8520120" cy="2052360"/>
          </a:xfrm>
          <a:prstGeom prst="rect">
            <a:avLst/>
          </a:prstGeom>
          <a:noFill/>
          <a:ln>
            <a:noFill/>
          </a:ln>
        </p:spPr>
        <p:txBody>
          <a:bodyPr tIns="91440" bIns="91440" anchor="b">
            <a:normAutofit/>
          </a:bodyPr>
          <a:lstStyle/>
          <a:p>
            <a:pPr algn="ctr">
              <a:lnSpc>
                <a:spcPct val="100000"/>
              </a:lnSpc>
            </a:pPr>
            <a:r>
              <a:rPr lang="en-US" sz="5200" b="0" strike="noStrike" spc="-1">
                <a:solidFill>
                  <a:srgbClr val="000000"/>
                </a:solidFill>
                <a:latin typeface="Arial"/>
                <a:ea typeface="Arial"/>
              </a:rPr>
              <a:t>Classification: Decision Trees and Ensembles</a:t>
            </a:r>
            <a:endParaRPr lang="en-US" sz="5200" b="0" strike="noStrike" spc="-1">
              <a:solidFill>
                <a:srgbClr val="000000"/>
              </a:solidFill>
              <a:latin typeface="Arial"/>
            </a:endParaRPr>
          </a:p>
        </p:txBody>
      </p:sp>
      <p:sp>
        <p:nvSpPr>
          <p:cNvPr id="85" name="TextShape 2"/>
          <p:cNvSpPr txBox="1"/>
          <p:nvPr/>
        </p:nvSpPr>
        <p:spPr>
          <a:xfrm>
            <a:off x="311760" y="2834280"/>
            <a:ext cx="8520120" cy="792360"/>
          </a:xfrm>
          <a:prstGeom prst="rect">
            <a:avLst/>
          </a:prstGeom>
          <a:noFill/>
          <a:ln>
            <a:noFill/>
          </a:ln>
        </p:spPr>
        <p:txBody>
          <a:bodyPr tIns="91440" bIns="91440">
            <a:normAutofit/>
          </a:bodyPr>
          <a:lstStyle/>
          <a:p>
            <a:pPr algn="ct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494F-35FC-4DD4-B80F-663CDA7EAF49}"/>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394F5FB6-0EEB-4AA5-82EB-D7167BBFA648}"/>
              </a:ext>
            </a:extLst>
          </p:cNvPr>
          <p:cNvSpPr>
            <a:spLocks noGrp="1"/>
          </p:cNvSpPr>
          <p:nvPr>
            <p:ph type="body"/>
          </p:nvPr>
        </p:nvSpPr>
        <p:spPr/>
        <p:txBody>
          <a:bodyPr>
            <a:normAutofit lnSpcReduction="10000"/>
          </a:bodyPr>
          <a:lstStyle/>
          <a:p>
            <a:endParaRPr lang="en-US"/>
          </a:p>
        </p:txBody>
      </p:sp>
      <p:pic>
        <p:nvPicPr>
          <p:cNvPr id="5" name="Picture 4">
            <a:extLst>
              <a:ext uri="{FF2B5EF4-FFF2-40B4-BE49-F238E27FC236}">
                <a16:creationId xmlns:a16="http://schemas.microsoft.com/office/drawing/2014/main" id="{C8E01FBE-606D-4401-A37C-6113AB41AD95}"/>
              </a:ext>
            </a:extLst>
          </p:cNvPr>
          <p:cNvPicPr>
            <a:picLocks noChangeAspect="1"/>
          </p:cNvPicPr>
          <p:nvPr/>
        </p:nvPicPr>
        <p:blipFill>
          <a:blip r:embed="rId2"/>
          <a:stretch>
            <a:fillRect/>
          </a:stretch>
        </p:blipFill>
        <p:spPr>
          <a:xfrm>
            <a:off x="0" y="3109"/>
            <a:ext cx="9144000" cy="5137282"/>
          </a:xfrm>
          <a:prstGeom prst="rect">
            <a:avLst/>
          </a:prstGeom>
        </p:spPr>
      </p:pic>
      <p:sp>
        <p:nvSpPr>
          <p:cNvPr id="6" name="TextBox 5">
            <a:extLst>
              <a:ext uri="{FF2B5EF4-FFF2-40B4-BE49-F238E27FC236}">
                <a16:creationId xmlns:a16="http://schemas.microsoft.com/office/drawing/2014/main" id="{DFA6F689-59D4-4C44-B768-A316C3AE3217}"/>
              </a:ext>
            </a:extLst>
          </p:cNvPr>
          <p:cNvSpPr txBox="1"/>
          <p:nvPr/>
        </p:nvSpPr>
        <p:spPr>
          <a:xfrm>
            <a:off x="1874904" y="4515841"/>
            <a:ext cx="6224067" cy="338554"/>
          </a:xfrm>
          <a:prstGeom prst="rect">
            <a:avLst/>
          </a:prstGeom>
          <a:noFill/>
        </p:spPr>
        <p:txBody>
          <a:bodyPr wrap="square" rtlCol="0">
            <a:spAutoFit/>
          </a:bodyPr>
          <a:lstStyle/>
          <a:p>
            <a:r>
              <a:rPr lang="en-US" sz="1600" dirty="0"/>
              <a:t>Image from https://www.youtube.com/watch?v=9r7FIXEAGvs</a:t>
            </a:r>
          </a:p>
        </p:txBody>
      </p:sp>
      <p:pic>
        <p:nvPicPr>
          <p:cNvPr id="7" name="Google Shape;88;p18">
            <a:extLst>
              <a:ext uri="{FF2B5EF4-FFF2-40B4-BE49-F238E27FC236}">
                <a16:creationId xmlns:a16="http://schemas.microsoft.com/office/drawing/2014/main" id="{47502650-07E2-4B70-A927-26ECAB60334B}"/>
              </a:ext>
            </a:extLst>
          </p:cNvPr>
          <p:cNvPicPr/>
          <p:nvPr/>
        </p:nvPicPr>
        <p:blipFill>
          <a:blip r:embed="rId3"/>
          <a:stretch/>
        </p:blipFill>
        <p:spPr>
          <a:xfrm>
            <a:off x="5775120" y="269144"/>
            <a:ext cx="3056760" cy="713880"/>
          </a:xfrm>
          <a:prstGeom prst="rect">
            <a:avLst/>
          </a:prstGeom>
          <a:ln>
            <a:noFill/>
          </a:ln>
        </p:spPr>
      </p:pic>
      <p:sp>
        <p:nvSpPr>
          <p:cNvPr id="8" name="TextBox 7">
            <a:extLst>
              <a:ext uri="{FF2B5EF4-FFF2-40B4-BE49-F238E27FC236}">
                <a16:creationId xmlns:a16="http://schemas.microsoft.com/office/drawing/2014/main" id="{A99AF2AE-9093-4F94-B3E0-F259223E6BA2}"/>
              </a:ext>
            </a:extLst>
          </p:cNvPr>
          <p:cNvSpPr txBox="1"/>
          <p:nvPr/>
        </p:nvSpPr>
        <p:spPr>
          <a:xfrm>
            <a:off x="1" y="269144"/>
            <a:ext cx="3482670" cy="738664"/>
          </a:xfrm>
          <a:prstGeom prst="rect">
            <a:avLst/>
          </a:prstGeom>
          <a:noFill/>
        </p:spPr>
        <p:txBody>
          <a:bodyPr wrap="square" rtlCol="0">
            <a:spAutoFit/>
          </a:bodyPr>
          <a:lstStyle/>
          <a:p>
            <a:pPr algn="ctr"/>
            <a:r>
              <a:rPr lang="en-US" sz="1400" dirty="0"/>
              <a:t>Here “winning” means pulling the desired order [with replacement] shown from the balls in the bucket (previous slide)</a:t>
            </a:r>
          </a:p>
        </p:txBody>
      </p:sp>
    </p:spTree>
    <p:extLst>
      <p:ext uri="{BB962C8B-B14F-4D97-AF65-F5344CB8AC3E}">
        <p14:creationId xmlns:p14="http://schemas.microsoft.com/office/powerpoint/2010/main" val="3477427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dirty="0">
                <a:solidFill>
                  <a:srgbClr val="000000"/>
                </a:solidFill>
                <a:latin typeface="Arial"/>
                <a:ea typeface="Arial"/>
              </a:rPr>
              <a:t>Entropy illustration</a:t>
            </a:r>
            <a:endParaRPr lang="en-US" sz="2800" b="0" strike="noStrike" spc="-1" dirty="0">
              <a:solidFill>
                <a:srgbClr val="000000"/>
              </a:solidFill>
              <a:latin typeface="Arial"/>
            </a:endParaRPr>
          </a:p>
        </p:txBody>
      </p:sp>
      <p:pic>
        <p:nvPicPr>
          <p:cNvPr id="6" name="Picture 5">
            <a:extLst>
              <a:ext uri="{FF2B5EF4-FFF2-40B4-BE49-F238E27FC236}">
                <a16:creationId xmlns:a16="http://schemas.microsoft.com/office/drawing/2014/main" id="{E701FE7D-CF4B-47EC-94AC-78EDC70877A7}"/>
              </a:ext>
            </a:extLst>
          </p:cNvPr>
          <p:cNvPicPr>
            <a:picLocks noChangeAspect="1"/>
          </p:cNvPicPr>
          <p:nvPr/>
        </p:nvPicPr>
        <p:blipFill>
          <a:blip r:embed="rId3"/>
          <a:stretch>
            <a:fillRect/>
          </a:stretch>
        </p:blipFill>
        <p:spPr>
          <a:xfrm>
            <a:off x="0" y="1080312"/>
            <a:ext cx="9144000" cy="3841618"/>
          </a:xfrm>
          <a:prstGeom prst="rect">
            <a:avLst/>
          </a:prstGeom>
        </p:spPr>
      </p:pic>
      <p:sp>
        <p:nvSpPr>
          <p:cNvPr id="7" name="TextBox 6">
            <a:extLst>
              <a:ext uri="{FF2B5EF4-FFF2-40B4-BE49-F238E27FC236}">
                <a16:creationId xmlns:a16="http://schemas.microsoft.com/office/drawing/2014/main" id="{675A8814-9086-4201-AD0E-1907842F76EE}"/>
              </a:ext>
            </a:extLst>
          </p:cNvPr>
          <p:cNvSpPr txBox="1"/>
          <p:nvPr/>
        </p:nvSpPr>
        <p:spPr>
          <a:xfrm>
            <a:off x="3441311" y="52293"/>
            <a:ext cx="6224067" cy="338554"/>
          </a:xfrm>
          <a:prstGeom prst="rect">
            <a:avLst/>
          </a:prstGeom>
          <a:noFill/>
        </p:spPr>
        <p:txBody>
          <a:bodyPr wrap="square" rtlCol="0">
            <a:spAutoFit/>
          </a:bodyPr>
          <a:lstStyle/>
          <a:p>
            <a:r>
              <a:rPr lang="en-US" sz="1600" dirty="0"/>
              <a:t>Image from https://www.youtube.com/watch?v=9r7FIXEAGvs</a:t>
            </a:r>
          </a:p>
        </p:txBody>
      </p:sp>
    </p:spTree>
    <p:extLst>
      <p:ext uri="{BB962C8B-B14F-4D97-AF65-F5344CB8AC3E}">
        <p14:creationId xmlns:p14="http://schemas.microsoft.com/office/powerpoint/2010/main" val="13704861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Google Shape;93;p19"/>
          <p:cNvPicPr/>
          <p:nvPr/>
        </p:nvPicPr>
        <p:blipFill>
          <a:blip r:embed="rId2"/>
          <a:stretch/>
        </p:blipFill>
        <p:spPr>
          <a:xfrm>
            <a:off x="2722320" y="37080"/>
            <a:ext cx="6451560" cy="5143320"/>
          </a:xfrm>
          <a:prstGeom prst="rect">
            <a:avLst/>
          </a:prstGeom>
          <a:ln>
            <a:noFill/>
          </a:ln>
        </p:spPr>
      </p:pic>
      <p:sp>
        <p:nvSpPr>
          <p:cNvPr id="100"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Example entropy</a:t>
            </a:r>
            <a:endParaRPr lang="en-US" sz="2800" b="0" strike="noStrike" spc="-1">
              <a:solidFill>
                <a:srgbClr val="000000"/>
              </a:solidFill>
              <a:latin typeface="Arial"/>
            </a:endParaRPr>
          </a:p>
        </p:txBody>
      </p:sp>
      <p:sp>
        <p:nvSpPr>
          <p:cNvPr id="101" name="TextShape 2"/>
          <p:cNvSpPr txBox="1"/>
          <p:nvPr/>
        </p:nvSpPr>
        <p:spPr>
          <a:xfrm>
            <a:off x="311760" y="1152360"/>
            <a:ext cx="4413600" cy="3416040"/>
          </a:xfrm>
          <a:prstGeom prst="rect">
            <a:avLst/>
          </a:prstGeom>
          <a:noFill/>
          <a:ln>
            <a:noFill/>
          </a:ln>
        </p:spPr>
        <p:txBody>
          <a:bodyPr tIns="91440" bIns="91440">
            <a:normAutofit/>
          </a:bodyPr>
          <a:lstStyle/>
          <a:p>
            <a:pPr>
              <a:lnSpc>
                <a:spcPct val="115000"/>
              </a:lnSpc>
            </a:pPr>
            <a:r>
              <a:rPr lang="en-US" sz="1800" b="0" strike="noStrike" spc="-1" dirty="0">
                <a:solidFill>
                  <a:srgbClr val="595959"/>
                </a:solidFill>
                <a:latin typeface="Arial"/>
                <a:ea typeface="Arial"/>
              </a:rPr>
              <a:t>This is a decision tree from the famous iris dataset, where there are three classes of plant {</a:t>
            </a:r>
            <a:r>
              <a:rPr lang="en-US" sz="1800" b="1" strike="noStrike" spc="-1" dirty="0" err="1">
                <a:solidFill>
                  <a:schemeClr val="accent4">
                    <a:lumMod val="75000"/>
                  </a:schemeClr>
                </a:solidFill>
                <a:latin typeface="Arial"/>
                <a:ea typeface="Arial"/>
              </a:rPr>
              <a:t>Setosa</a:t>
            </a:r>
            <a:r>
              <a:rPr lang="en-US" sz="1800" b="0" strike="noStrike" spc="-1" dirty="0">
                <a:solidFill>
                  <a:srgbClr val="595959"/>
                </a:solidFill>
                <a:latin typeface="Arial"/>
                <a:ea typeface="Arial"/>
              </a:rPr>
              <a:t>, </a:t>
            </a:r>
            <a:r>
              <a:rPr lang="en-US" sz="1800" b="1" strike="noStrike" spc="-1" dirty="0">
                <a:solidFill>
                  <a:srgbClr val="00B050"/>
                </a:solidFill>
                <a:latin typeface="Arial"/>
                <a:ea typeface="Arial"/>
              </a:rPr>
              <a:t>Versicolor</a:t>
            </a:r>
            <a:r>
              <a:rPr lang="en-US" sz="1800" b="0" strike="noStrike" spc="-1" dirty="0">
                <a:solidFill>
                  <a:srgbClr val="595959"/>
                </a:solidFill>
                <a:latin typeface="Arial"/>
                <a:ea typeface="Arial"/>
              </a:rPr>
              <a:t>, </a:t>
            </a:r>
            <a:r>
              <a:rPr lang="en-US" sz="1800" b="1" strike="noStrike" spc="-1" dirty="0">
                <a:solidFill>
                  <a:srgbClr val="7030A0"/>
                </a:solidFill>
                <a:latin typeface="Arial"/>
                <a:ea typeface="Arial"/>
              </a:rPr>
              <a:t>Virginia</a:t>
            </a:r>
            <a:r>
              <a:rPr lang="en-US" sz="1800" b="0" strike="noStrike" spc="-1" dirty="0">
                <a:solidFill>
                  <a:srgbClr val="595959"/>
                </a:solidFill>
                <a:latin typeface="Arial"/>
                <a:ea typeface="Arial"/>
              </a:rPr>
              <a:t>} with features of petal width and petal length</a:t>
            </a:r>
            <a:endParaRPr lang="en-US" sz="1800" b="0" strike="noStrike" spc="-1" dirty="0">
              <a:solidFill>
                <a:srgbClr val="000000"/>
              </a:solidFill>
              <a:latin typeface="Arial"/>
            </a:endParaRPr>
          </a:p>
          <a:p>
            <a:pPr>
              <a:lnSpc>
                <a:spcPct val="115000"/>
              </a:lnSpc>
              <a:spcBef>
                <a:spcPts val="1199"/>
              </a:spcBef>
            </a:pPr>
            <a:r>
              <a:rPr lang="en-US" sz="1800" b="0" strike="noStrike" spc="-1" dirty="0">
                <a:solidFill>
                  <a:srgbClr val="595959"/>
                </a:solidFill>
                <a:latin typeface="Arial"/>
                <a:ea typeface="Arial"/>
              </a:rPr>
              <a:t>Note the purity of the different nodes</a:t>
            </a:r>
            <a:endParaRPr lang="en-US" sz="1800" b="0" strike="noStrike" spc="-1" dirty="0">
              <a:solidFill>
                <a:srgbClr val="000000"/>
              </a:solidFill>
              <a:latin typeface="Arial"/>
            </a:endParaRPr>
          </a:p>
          <a:p>
            <a:pPr>
              <a:lnSpc>
                <a:spcPct val="115000"/>
              </a:lnSpc>
              <a:spcBef>
                <a:spcPts val="1199"/>
              </a:spcBef>
              <a:spcAft>
                <a:spcPts val="1199"/>
              </a:spcAft>
            </a:pPr>
            <a:r>
              <a:rPr lang="en-US" sz="1800" b="0" strike="noStrike" spc="-1" dirty="0">
                <a:solidFill>
                  <a:srgbClr val="595959"/>
                </a:solidFill>
                <a:latin typeface="Arial"/>
                <a:ea typeface="Arial"/>
              </a:rPr>
              <a:t>Note some very small leaf nodes</a:t>
            </a:r>
            <a:endParaRPr lang="en-US" sz="1800" b="0" strike="noStrike" spc="-1" dirty="0">
              <a:solidFill>
                <a:srgbClr val="000000"/>
              </a:solidFill>
              <a:latin typeface="Arial"/>
            </a:endParaRPr>
          </a:p>
        </p:txBody>
      </p:sp>
      <p:pic>
        <p:nvPicPr>
          <p:cNvPr id="3" name="Picture 2" descr="A picture containing plant, flower, purple&#10;&#10;Description automatically generated">
            <a:extLst>
              <a:ext uri="{FF2B5EF4-FFF2-40B4-BE49-F238E27FC236}">
                <a16:creationId xmlns:a16="http://schemas.microsoft.com/office/drawing/2014/main" id="{2F832F6A-E6E3-4063-940C-F6804A723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9747" y="103366"/>
            <a:ext cx="1533133" cy="1961829"/>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Decision Trees and splitting the samples</a:t>
            </a:r>
            <a:endParaRPr lang="en-US" sz="2800" b="0" strike="noStrike" spc="-1">
              <a:solidFill>
                <a:srgbClr val="000000"/>
              </a:solidFill>
              <a:latin typeface="Arial"/>
            </a:endParaRPr>
          </a:p>
        </p:txBody>
      </p:sp>
      <p:sp>
        <p:nvSpPr>
          <p:cNvPr id="103"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Decision trees split the data “into boxes”</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Not great for linearly separable data</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Decision trees are prone to overfitting!</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Especially with a large number of features; we’ll talk about feature reduction later</a:t>
            </a:r>
            <a:endParaRPr lang="en-US" sz="1400" b="0" strike="noStrike" spc="-1">
              <a:solidFill>
                <a:srgbClr val="000000"/>
              </a:solidFill>
              <a:latin typeface="Arial"/>
            </a:endParaRPr>
          </a:p>
        </p:txBody>
      </p:sp>
      <p:pic>
        <p:nvPicPr>
          <p:cNvPr id="104" name="Google Shape;102;p20"/>
          <p:cNvPicPr/>
          <p:nvPr/>
        </p:nvPicPr>
        <p:blipFill>
          <a:blip r:embed="rId2"/>
          <a:stretch/>
        </p:blipFill>
        <p:spPr>
          <a:xfrm>
            <a:off x="675720" y="2334600"/>
            <a:ext cx="3894480" cy="2920680"/>
          </a:xfrm>
          <a:prstGeom prst="rect">
            <a:avLst/>
          </a:prstGeom>
          <a:ln>
            <a:noFill/>
          </a:ln>
        </p:spPr>
      </p:pic>
      <p:pic>
        <p:nvPicPr>
          <p:cNvPr id="105" name="Google Shape;103;p20"/>
          <p:cNvPicPr/>
          <p:nvPr/>
        </p:nvPicPr>
        <p:blipFill>
          <a:blip r:embed="rId3"/>
          <a:stretch/>
        </p:blipFill>
        <p:spPr>
          <a:xfrm>
            <a:off x="4704480" y="2486880"/>
            <a:ext cx="4009320" cy="2692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311760" y="444960"/>
            <a:ext cx="8520120" cy="572400"/>
          </a:xfrm>
          <a:prstGeom prst="rect">
            <a:avLst/>
          </a:prstGeom>
          <a:noFill/>
          <a:ln>
            <a:noFill/>
          </a:ln>
        </p:spPr>
        <p:txBody>
          <a:bodyPr tIns="91440" bIns="91440">
            <a:normAutofit fontScale="92500" lnSpcReduction="10000"/>
          </a:bodyPr>
          <a:lstStyle/>
          <a:p>
            <a:pPr>
              <a:lnSpc>
                <a:spcPct val="100000"/>
              </a:lnSpc>
            </a:pPr>
            <a:r>
              <a:rPr lang="en-US" sz="2800" b="0" strike="noStrike" spc="-1">
                <a:solidFill>
                  <a:srgbClr val="000000"/>
                </a:solidFill>
                <a:latin typeface="Arial"/>
                <a:ea typeface="Arial"/>
              </a:rPr>
              <a:t>Options for improving the performance of Decision Trees</a:t>
            </a:r>
            <a:endParaRPr lang="en-US" sz="2800" b="0" strike="noStrike" spc="-1">
              <a:solidFill>
                <a:srgbClr val="000000"/>
              </a:solidFill>
              <a:latin typeface="Arial"/>
            </a:endParaRPr>
          </a:p>
        </p:txBody>
      </p:sp>
      <p:sp>
        <p:nvSpPr>
          <p:cNvPr id="107"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A nice summary here: </a:t>
            </a:r>
            <a:r>
              <a:rPr lang="en-US" sz="1800" b="0" u="sng" strike="noStrike" spc="-1" dirty="0">
                <a:solidFill>
                  <a:srgbClr val="0097A7"/>
                </a:solidFill>
                <a:uFillTx/>
                <a:latin typeface="Arial"/>
                <a:ea typeface="Arial"/>
                <a:hlinkClick r:id="rId2"/>
              </a:rPr>
              <a:t>https://scikit-learn.org/stable/modules/generated/sklearn.tree.DecisionTreeClassifier.html#sklearn.tree.DecisionTreeClassifier</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You don’t have to memorize these arguments by name, but make sure you conceptually understand why these are provided as options for decision trees in general</a:t>
            </a:r>
            <a:endParaRPr lang="en-US" sz="14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Tips on practical use: </a:t>
            </a:r>
            <a:r>
              <a:rPr lang="en-US" sz="1800" b="0" u="sng" strike="noStrike" spc="-1" dirty="0">
                <a:solidFill>
                  <a:srgbClr val="0097A7"/>
                </a:solidFill>
                <a:uFillTx/>
                <a:latin typeface="Arial"/>
                <a:ea typeface="Arial"/>
                <a:hlinkClick r:id="rId3"/>
              </a:rPr>
              <a:t>https://scikit-learn.org/stable/modules/tree.html#tips-on-practical-use</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Again, don’t memorize scikit-learn; focus on the conceptual implications and utility of the suggestions found here</a:t>
            </a:r>
            <a:endParaRPr lang="en-US" sz="14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Advantages and Disadvantages of Decision Trees</a:t>
            </a:r>
            <a:endParaRPr lang="en-US" sz="2800" b="0" strike="noStrike" spc="-1">
              <a:solidFill>
                <a:srgbClr val="000000"/>
              </a:solidFill>
              <a:latin typeface="Arial"/>
            </a:endParaRPr>
          </a:p>
        </p:txBody>
      </p:sp>
      <p:sp>
        <p:nvSpPr>
          <p:cNvPr id="111"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Let’s take a look at the scikit-learn manual and user guide: </a:t>
            </a:r>
            <a:r>
              <a:rPr lang="en-US" sz="1800" b="0" u="sng" strike="noStrike" spc="-1" dirty="0">
                <a:solidFill>
                  <a:srgbClr val="0097A7"/>
                </a:solidFill>
                <a:uFillTx/>
                <a:latin typeface="Arial"/>
                <a:ea typeface="Arial"/>
                <a:hlinkClick r:id="rId2"/>
              </a:rPr>
              <a:t>https://scikit-learn.org/stable/modules/tree.html#tree</a:t>
            </a:r>
            <a:endParaRPr lang="en-US" sz="1800" b="0" strike="noStrike" spc="-1" dirty="0">
              <a:solidFill>
                <a:srgbClr val="000000"/>
              </a:solidFill>
              <a:latin typeface="Arial"/>
            </a:endParaRPr>
          </a:p>
          <a:p>
            <a:pPr marL="457200">
              <a:lnSpc>
                <a:spcPct val="115000"/>
              </a:lnSpc>
              <a:spcBef>
                <a:spcPts val="1199"/>
              </a:spcBef>
            </a:pPr>
            <a:endParaRPr lang="en-US" sz="1800" b="0" strike="noStrike" spc="-1" dirty="0">
              <a:solidFill>
                <a:srgbClr val="000000"/>
              </a:solidFill>
              <a:latin typeface="Arial"/>
            </a:endParaRPr>
          </a:p>
          <a:p>
            <a:pPr>
              <a:lnSpc>
                <a:spcPct val="115000"/>
              </a:lnSpc>
              <a:spcBef>
                <a:spcPts val="1199"/>
              </a:spcBef>
              <a:spcAft>
                <a:spcPts val="1199"/>
              </a:spcAft>
            </a:pPr>
            <a:endParaRPr lang="en-US" sz="18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Big disadvantage of Decision Trees: overfitting</a:t>
            </a:r>
            <a:endParaRPr lang="en-US" sz="2800" b="0" strike="noStrike" spc="-1">
              <a:solidFill>
                <a:srgbClr val="000000"/>
              </a:solidFill>
              <a:latin typeface="Arial"/>
            </a:endParaRPr>
          </a:p>
        </p:txBody>
      </p:sp>
      <p:sp>
        <p:nvSpPr>
          <p:cNvPr id="113"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We can minimize loss/error by allowing our leaves to have a single sample during training: this is unlikely to generalize</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Pruning can help, but doesn’t always solve our problems</a:t>
            </a:r>
            <a:endParaRPr lang="en-US" sz="1400" b="0" strike="noStrike" spc="-1">
              <a:solidFill>
                <a:srgbClr val="000000"/>
              </a:solidFill>
              <a:latin typeface="Arial"/>
            </a:endParaRPr>
          </a:p>
          <a:p>
            <a:pPr marL="457200">
              <a:lnSpc>
                <a:spcPct val="115000"/>
              </a:lnSpc>
              <a:spcBef>
                <a:spcPts val="1199"/>
              </a:spcBef>
              <a:spcAft>
                <a:spcPts val="1199"/>
              </a:spcAft>
            </a:pPr>
            <a:endParaRPr lang="en-US" sz="1400" b="0" strike="noStrike" spc="-1">
              <a:solidFill>
                <a:srgbClr val="000000"/>
              </a:solidFill>
              <a:latin typeface="Arial"/>
            </a:endParaRPr>
          </a:p>
        </p:txBody>
      </p:sp>
      <p:sp>
        <p:nvSpPr>
          <p:cNvPr id="114" name="CustomShape 3"/>
          <p:cNvSpPr/>
          <p:nvPr/>
        </p:nvSpPr>
        <p:spPr>
          <a:xfrm>
            <a:off x="779760" y="2552760"/>
            <a:ext cx="7668720" cy="1886760"/>
          </a:xfrm>
          <a:prstGeom prst="rect">
            <a:avLst/>
          </a:prstGeom>
          <a:noFill/>
          <a:ln w="9360">
            <a:solidFill>
              <a:schemeClr val="dk2"/>
            </a:solidFill>
            <a:round/>
          </a:ln>
        </p:spPr>
        <p:style>
          <a:lnRef idx="0">
            <a:scrgbClr r="0" g="0" b="0"/>
          </a:lnRef>
          <a:fillRef idx="0">
            <a:scrgbClr r="0" g="0" b="0"/>
          </a:fillRef>
          <a:effectRef idx="0">
            <a:scrgbClr r="0" g="0" b="0"/>
          </a:effectRef>
          <a:fontRef idx="minor"/>
        </p:style>
        <p:txBody>
          <a:bodyPr tIns="91440" bIns="91440"/>
          <a:lstStyle/>
          <a:p>
            <a:pPr algn="ctr">
              <a:lnSpc>
                <a:spcPct val="100000"/>
              </a:lnSpc>
            </a:pPr>
            <a:r>
              <a:rPr lang="en-US" sz="1600" b="0" strike="noStrike" spc="-1">
                <a:solidFill>
                  <a:srgbClr val="000000"/>
                </a:solidFill>
                <a:latin typeface="Arial"/>
                <a:ea typeface="Arial"/>
              </a:rPr>
              <a:t>The problem of learning an optimal decision tree is known to be NP-complete under several aspects of optimality and even for simple concepts. Consequently, practical decision-tree learning algorithms are based on heuristic algorithms such as the greedy algorithm where locally optimal decisions are made at each node. Such algorithms cannot guarantee to return the globally optimal decision tree. This can be mitigated by training multiple trees in an ensemble learner, where the features and samples are randomly sampled with replacement.</a:t>
            </a:r>
            <a:endParaRPr lang="en-US" sz="1600" b="0" strike="noStrike" spc="-1">
              <a:latin typeface="Arial"/>
            </a:endParaRPr>
          </a:p>
        </p:txBody>
      </p:sp>
      <p:cxnSp>
        <p:nvCxnSpPr>
          <p:cNvPr id="3" name="Straight Arrow Connector 2">
            <a:extLst>
              <a:ext uri="{FF2B5EF4-FFF2-40B4-BE49-F238E27FC236}">
                <a16:creationId xmlns:a16="http://schemas.microsoft.com/office/drawing/2014/main" id="{256A7080-5354-4A16-A5E5-88A219C433F8}"/>
              </a:ext>
            </a:extLst>
          </p:cNvPr>
          <p:cNvCxnSpPr/>
          <p:nvPr/>
        </p:nvCxnSpPr>
        <p:spPr>
          <a:xfrm flipH="1">
            <a:off x="7466275" y="1987826"/>
            <a:ext cx="572494" cy="707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259C700-9C21-4FA5-A2EA-C5F2AE6DC7F2}"/>
              </a:ext>
            </a:extLst>
          </p:cNvPr>
          <p:cNvSpPr txBox="1"/>
          <p:nvPr/>
        </p:nvSpPr>
        <p:spPr>
          <a:xfrm>
            <a:off x="7156174" y="1721755"/>
            <a:ext cx="1765189" cy="261610"/>
          </a:xfrm>
          <a:prstGeom prst="rect">
            <a:avLst/>
          </a:prstGeom>
          <a:noFill/>
        </p:spPr>
        <p:txBody>
          <a:bodyPr wrap="square" rtlCol="0">
            <a:spAutoFit/>
          </a:bodyPr>
          <a:lstStyle/>
          <a:p>
            <a:r>
              <a:rPr lang="en-US" sz="1100" dirty="0"/>
              <a:t>really hard problems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Ensemble learning</a:t>
            </a:r>
            <a:endParaRPr lang="en-US" sz="2800" b="0" strike="noStrike" spc="-1">
              <a:solidFill>
                <a:srgbClr val="000000"/>
              </a:solidFill>
              <a:latin typeface="Arial"/>
            </a:endParaRPr>
          </a:p>
        </p:txBody>
      </p:sp>
      <p:sp>
        <p:nvSpPr>
          <p:cNvPr id="116" name="TextShape 2"/>
          <p:cNvSpPr txBox="1"/>
          <p:nvPr/>
        </p:nvSpPr>
        <p:spPr>
          <a:xfrm>
            <a:off x="311760" y="1152360"/>
            <a:ext cx="8520120" cy="3758760"/>
          </a:xfrm>
          <a:prstGeom prst="rect">
            <a:avLst/>
          </a:prstGeom>
          <a:noFill/>
          <a:ln>
            <a:noFill/>
          </a:ln>
        </p:spPr>
        <p:txBody>
          <a:bodyPr tIns="91440" bIns="91440">
            <a:normAutofit lnSpcReduction="10000"/>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Train multiple models on the same dataset, and “aggregate” their results</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Could average the results or vote across models</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Could build models sequentially and learn from the mistakes of earlier models</a:t>
            </a:r>
            <a:endParaRPr lang="en-US" sz="14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Either the models are different methodologically [harder], or they involve some randomness in how they are created [easier]</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Randomness could be in feature selection, or in sub-sampling the training dataset, or both</a:t>
            </a:r>
            <a:endParaRPr lang="en-US" sz="14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Using ensembles minimizes the risk of any individual model overfitting to the data</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Often through the randomness in how they are constructed</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Often combining several weak models into one strong one</a:t>
            </a:r>
            <a:endParaRPr lang="en-US" sz="14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Two main types of ensemble learning:</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Averaging: reduce variance by averaging results of models</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Boosting: build models sequentially to reduce the bias</a:t>
            </a:r>
            <a:endParaRPr lang="en-US" sz="14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Examples of ensemble learning for decision trees</a:t>
            </a:r>
            <a:endParaRPr lang="en-US" sz="2800" b="0" strike="noStrike" spc="-1">
              <a:solidFill>
                <a:srgbClr val="000000"/>
              </a:solidFill>
              <a:latin typeface="Arial"/>
            </a:endParaRPr>
          </a:p>
        </p:txBody>
      </p:sp>
      <p:sp>
        <p:nvSpPr>
          <p:cNvPr id="118" name="TextShape 2"/>
          <p:cNvSpPr txBox="1"/>
          <p:nvPr/>
        </p:nvSpPr>
        <p:spPr>
          <a:xfrm>
            <a:off x="311760" y="1152360"/>
            <a:ext cx="8520120" cy="389772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1" strike="noStrike" spc="-1" dirty="0">
                <a:solidFill>
                  <a:srgbClr val="595959"/>
                </a:solidFill>
                <a:latin typeface="Arial"/>
                <a:ea typeface="Arial"/>
              </a:rPr>
              <a:t>Bagging</a:t>
            </a:r>
            <a:r>
              <a:rPr lang="en-US" sz="1800" b="0" strike="noStrike" spc="-1" dirty="0">
                <a:solidFill>
                  <a:srgbClr val="595959"/>
                </a:solidFill>
                <a:latin typeface="Arial"/>
                <a:ea typeface="Arial"/>
              </a:rPr>
              <a:t>: use random subsets of the original training dataset to train multiple models, then average their results</a:t>
            </a:r>
            <a:endParaRPr lang="en-US" sz="1800" b="0" strike="noStrike" spc="-1" dirty="0">
              <a:solidFill>
                <a:srgbClr val="000000"/>
              </a:solidFill>
              <a:latin typeface="Arial"/>
            </a:endParaRPr>
          </a:p>
        </p:txBody>
      </p:sp>
      <p:pic>
        <p:nvPicPr>
          <p:cNvPr id="119" name="Google Shape;141;p26"/>
          <p:cNvPicPr/>
          <p:nvPr/>
        </p:nvPicPr>
        <p:blipFill>
          <a:blip r:embed="rId2"/>
          <a:stretch/>
        </p:blipFill>
        <p:spPr>
          <a:xfrm>
            <a:off x="468720" y="2571840"/>
            <a:ext cx="4619160" cy="1809360"/>
          </a:xfrm>
          <a:prstGeom prst="rect">
            <a:avLst/>
          </a:prstGeom>
          <a:ln>
            <a:noFill/>
          </a:ln>
        </p:spPr>
      </p:pic>
      <p:pic>
        <p:nvPicPr>
          <p:cNvPr id="120" name="Google Shape;142;p26"/>
          <p:cNvPicPr/>
          <p:nvPr/>
        </p:nvPicPr>
        <p:blipFill>
          <a:blip r:embed="rId3"/>
          <a:stretch/>
        </p:blipFill>
        <p:spPr>
          <a:xfrm>
            <a:off x="5240880" y="2078640"/>
            <a:ext cx="4055400" cy="2605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Examples of ensemble learning for decision trees</a:t>
            </a:r>
            <a:endParaRPr lang="en-US" sz="2800" b="0" strike="noStrike" spc="-1">
              <a:solidFill>
                <a:srgbClr val="000000"/>
              </a:solidFill>
              <a:latin typeface="Arial"/>
            </a:endParaRPr>
          </a:p>
        </p:txBody>
      </p:sp>
      <p:sp>
        <p:nvSpPr>
          <p:cNvPr id="122" name="TextShape 2"/>
          <p:cNvSpPr txBox="1"/>
          <p:nvPr/>
        </p:nvSpPr>
        <p:spPr>
          <a:xfrm>
            <a:off x="311760" y="1152360"/>
            <a:ext cx="8520120" cy="389772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1" strike="noStrike" spc="-1" dirty="0">
                <a:solidFill>
                  <a:srgbClr val="595959"/>
                </a:solidFill>
                <a:latin typeface="Arial"/>
                <a:ea typeface="Arial"/>
              </a:rPr>
              <a:t>Random Forests</a:t>
            </a:r>
            <a:r>
              <a:rPr lang="en-US" sz="1800" b="0" strike="noStrike" spc="-1" dirty="0">
                <a:solidFill>
                  <a:srgbClr val="595959"/>
                </a:solidFill>
                <a:latin typeface="Arial"/>
                <a:ea typeface="Arial"/>
              </a:rPr>
              <a:t>: use random samples drawn with replacement from the training dataset, and use a random subset of features to split at each node</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Works well using weak models</a:t>
            </a:r>
            <a:endParaRPr lang="en-US" sz="1400" b="0" strike="noStrike" spc="-1" dirty="0">
              <a:solidFill>
                <a:srgbClr val="000000"/>
              </a:solidFill>
              <a:latin typeface="Arial"/>
            </a:endParaRPr>
          </a:p>
          <a:p>
            <a:pPr marL="457200">
              <a:lnSpc>
                <a:spcPct val="115000"/>
              </a:lnSpc>
              <a:spcBef>
                <a:spcPts val="1199"/>
              </a:spcBef>
              <a:spcAft>
                <a:spcPts val="1199"/>
              </a:spcAft>
            </a:pPr>
            <a:endParaRPr lang="en-US" sz="1400" b="0" strike="noStrike" spc="-1" dirty="0">
              <a:solidFill>
                <a:srgbClr val="000000"/>
              </a:solidFill>
              <a:latin typeface="Arial"/>
            </a:endParaRPr>
          </a:p>
        </p:txBody>
      </p:sp>
      <p:pic>
        <p:nvPicPr>
          <p:cNvPr id="123" name="Google Shape;149;p27"/>
          <p:cNvPicPr/>
          <p:nvPr/>
        </p:nvPicPr>
        <p:blipFill>
          <a:blip r:embed="rId2"/>
          <a:stretch/>
        </p:blipFill>
        <p:spPr>
          <a:xfrm>
            <a:off x="1251720" y="2143800"/>
            <a:ext cx="5463000" cy="2827800"/>
          </a:xfrm>
          <a:prstGeom prst="rect">
            <a:avLst/>
          </a:prstGeom>
          <a:ln w="9360">
            <a:solidFill>
              <a:schemeClr val="dk2"/>
            </a:solidFill>
            <a:round/>
          </a:ln>
        </p:spPr>
      </p:pic>
      <p:sp>
        <p:nvSpPr>
          <p:cNvPr id="124" name="CustomShape 3"/>
          <p:cNvSpPr/>
          <p:nvPr/>
        </p:nvSpPr>
        <p:spPr>
          <a:xfrm rot="10800000" flipH="1">
            <a:off x="13089960" y="3778560"/>
            <a:ext cx="4056840" cy="39996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7071120" y="4396680"/>
            <a:ext cx="2313720" cy="7923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000" b="0" strike="noStrike" spc="-1">
                <a:solidFill>
                  <a:srgbClr val="000000"/>
                </a:solidFill>
                <a:latin typeface="Arial"/>
                <a:ea typeface="Arial"/>
              </a:rPr>
              <a:t>Image from Hanselmann et al, “Towards Digital Staining using Imaging Mass Spectrometry and Random Forests-Technical Report”</a:t>
            </a:r>
            <a:endParaRPr lang="en-US" sz="1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dirty="0">
                <a:solidFill>
                  <a:srgbClr val="000000"/>
                </a:solidFill>
                <a:latin typeface="Arial"/>
                <a:ea typeface="Arial"/>
              </a:rPr>
              <a:t>Reminder</a:t>
            </a:r>
            <a:endParaRPr lang="en-US" sz="2800" b="0" strike="noStrike" spc="-1" dirty="0">
              <a:solidFill>
                <a:srgbClr val="000000"/>
              </a:solidFill>
              <a:latin typeface="Arial"/>
            </a:endParaRPr>
          </a:p>
        </p:txBody>
      </p:sp>
      <p:sp>
        <p:nvSpPr>
          <p:cNvPr id="89"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HW1 due on Monday</a:t>
            </a:r>
            <a:endParaRPr lang="en-US" b="0" strike="noStrike" spc="-1" dirty="0">
              <a:solidFill>
                <a:srgbClr val="595959"/>
              </a:solidFill>
              <a:latin typeface="Arial"/>
              <a:ea typeface="Arial"/>
            </a:endParaRPr>
          </a:p>
          <a:p>
            <a:pPr marL="457200" indent="-342720">
              <a:lnSpc>
                <a:spcPct val="115000"/>
              </a:lnSpc>
              <a:buClr>
                <a:srgbClr val="595959"/>
              </a:buClr>
              <a:buFont typeface="Arial"/>
              <a:buChar char="●"/>
            </a:pPr>
            <a:r>
              <a:rPr lang="en-US" spc="-1" dirty="0">
                <a:solidFill>
                  <a:srgbClr val="595959"/>
                </a:solidFill>
                <a:latin typeface="Arial"/>
              </a:rPr>
              <a:t>Grading rubric under Assignments tab on course homepage</a:t>
            </a:r>
          </a:p>
          <a:p>
            <a:pPr marL="457200" indent="-342720">
              <a:lnSpc>
                <a:spcPct val="115000"/>
              </a:lnSpc>
              <a:buClr>
                <a:srgbClr val="595959"/>
              </a:buClr>
              <a:buFont typeface="Arial"/>
              <a:buChar char="●"/>
            </a:pPr>
            <a:r>
              <a:rPr lang="en-US" spc="-1" dirty="0">
                <a:solidFill>
                  <a:srgbClr val="595959"/>
                </a:solidFill>
                <a:latin typeface="Arial"/>
              </a:rPr>
              <a:t>Work with your group</a:t>
            </a:r>
          </a:p>
          <a:p>
            <a:pPr marL="914400" lvl="1" indent="-342720">
              <a:lnSpc>
                <a:spcPct val="115000"/>
              </a:lnSpc>
              <a:buClr>
                <a:srgbClr val="595959"/>
              </a:buClr>
              <a:buFont typeface="Arial"/>
              <a:buChar char="●"/>
            </a:pPr>
            <a:r>
              <a:rPr lang="en-US" spc="-1" dirty="0">
                <a:solidFill>
                  <a:srgbClr val="595959"/>
                </a:solidFill>
                <a:latin typeface="Arial"/>
              </a:rPr>
              <a:t>Only one group member submit on BB</a:t>
            </a:r>
          </a:p>
          <a:p>
            <a:pPr marL="914400" lvl="1" indent="-342720">
              <a:lnSpc>
                <a:spcPct val="115000"/>
              </a:lnSpc>
              <a:buClr>
                <a:srgbClr val="595959"/>
              </a:buClr>
              <a:buFont typeface="Arial"/>
              <a:buChar char="●"/>
            </a:pPr>
            <a:r>
              <a:rPr lang="en-US" spc="-1" dirty="0">
                <a:solidFill>
                  <a:srgbClr val="595959"/>
                </a:solidFill>
                <a:latin typeface="Arial"/>
              </a:rPr>
              <a:t>Please list the names of your group at the top of your file</a:t>
            </a:r>
          </a:p>
          <a:p>
            <a:pPr marL="914400" lvl="1" indent="-342720">
              <a:lnSpc>
                <a:spcPct val="115000"/>
              </a:lnSpc>
              <a:buClr>
                <a:srgbClr val="595959"/>
              </a:buClr>
              <a:buFont typeface="Arial"/>
              <a:buChar char="●"/>
            </a:pPr>
            <a:r>
              <a:rPr lang="en-US" spc="-1" dirty="0">
                <a:solidFill>
                  <a:srgbClr val="595959"/>
                </a:solidFill>
                <a:latin typeface="Arial"/>
              </a:rPr>
              <a:t>Please copy the grading rubric bullets into </a:t>
            </a:r>
            <a:r>
              <a:rPr lang="en-US" spc="-1" dirty="0" err="1">
                <a:solidFill>
                  <a:srgbClr val="595959"/>
                </a:solidFill>
                <a:latin typeface="Arial"/>
              </a:rPr>
              <a:t>MarkDown</a:t>
            </a:r>
            <a:endParaRPr lang="en-US" spc="-1" dirty="0">
              <a:solidFill>
                <a:srgbClr val="595959"/>
              </a:solidFill>
              <a:latin typeface="Arial"/>
            </a:endParaRPr>
          </a:p>
          <a:p>
            <a:pPr marL="114480">
              <a:lnSpc>
                <a:spcPct val="115000"/>
              </a:lnSpc>
              <a:buClr>
                <a:srgbClr val="595959"/>
              </a:buClr>
            </a:pPr>
            <a:endParaRPr lang="en-US" sz="1400" b="0" strike="noStrike" spc="-1" dirty="0">
              <a:solidFill>
                <a:srgbClr val="000000"/>
              </a:solidFill>
              <a:latin typeface="Arial"/>
            </a:endParaRPr>
          </a:p>
        </p:txBody>
      </p:sp>
      <p:sp>
        <p:nvSpPr>
          <p:cNvPr id="2" name="TextBox 1">
            <a:extLst>
              <a:ext uri="{FF2B5EF4-FFF2-40B4-BE49-F238E27FC236}">
                <a16:creationId xmlns:a16="http://schemas.microsoft.com/office/drawing/2014/main" id="{2C6FA2CF-7618-4AD9-AE5C-1F78EC9170A1}"/>
              </a:ext>
            </a:extLst>
          </p:cNvPr>
          <p:cNvSpPr txBox="1"/>
          <p:nvPr/>
        </p:nvSpPr>
        <p:spPr>
          <a:xfrm>
            <a:off x="1868556" y="3307742"/>
            <a:ext cx="5112689" cy="1754326"/>
          </a:xfrm>
          <a:prstGeom prst="rect">
            <a:avLst/>
          </a:prstGeom>
          <a:noFill/>
        </p:spPr>
        <p:txBody>
          <a:bodyPr wrap="square" rtlCol="0">
            <a:spAutoFit/>
          </a:bodyPr>
          <a:lstStyle/>
          <a:p>
            <a:pPr algn="ctr"/>
            <a:r>
              <a:rPr lang="en-US" dirty="0"/>
              <a:t>Please let me know (email) ASAP if you are having any issues with your group members; all group members are expected to contribute equally to the homework assignments. We reserve the right to modify group assignments as needed.</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Examples of ensemble learning for decision trees</a:t>
            </a:r>
            <a:endParaRPr lang="en-US" sz="2800" b="0" strike="noStrike" spc="-1">
              <a:solidFill>
                <a:srgbClr val="000000"/>
              </a:solidFill>
              <a:latin typeface="Arial"/>
            </a:endParaRPr>
          </a:p>
        </p:txBody>
      </p:sp>
      <p:sp>
        <p:nvSpPr>
          <p:cNvPr id="127" name="TextShape 2"/>
          <p:cNvSpPr txBox="1"/>
          <p:nvPr/>
        </p:nvSpPr>
        <p:spPr>
          <a:xfrm>
            <a:off x="311760" y="1152360"/>
            <a:ext cx="8520120" cy="389772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1" strike="noStrike" spc="-1" dirty="0">
                <a:solidFill>
                  <a:srgbClr val="595959"/>
                </a:solidFill>
                <a:latin typeface="Arial"/>
                <a:ea typeface="Arial"/>
              </a:rPr>
              <a:t>Boosting</a:t>
            </a:r>
            <a:r>
              <a:rPr lang="en-US" sz="1800" b="0" strike="noStrike" spc="-1" dirty="0">
                <a:solidFill>
                  <a:srgbClr val="595959"/>
                </a:solidFill>
                <a:latin typeface="Arial"/>
                <a:ea typeface="Arial"/>
              </a:rPr>
              <a:t>: train a series of weak models; at each step, reweight the training samples to give more weight to the incorrect predictions from the previous step. </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A weighted majority vote across all models is used for the final prediction.</a:t>
            </a:r>
            <a:endParaRPr lang="en-US" sz="1400" b="0" strike="noStrike" spc="-1" dirty="0">
              <a:solidFill>
                <a:srgbClr val="000000"/>
              </a:solidFill>
              <a:latin typeface="Arial"/>
            </a:endParaRPr>
          </a:p>
        </p:txBody>
      </p:sp>
      <p:pic>
        <p:nvPicPr>
          <p:cNvPr id="128" name="Google Shape;158;p28"/>
          <p:cNvPicPr/>
          <p:nvPr/>
        </p:nvPicPr>
        <p:blipFill>
          <a:blip r:embed="rId2"/>
          <a:stretch/>
        </p:blipFill>
        <p:spPr>
          <a:xfrm>
            <a:off x="1785600" y="2385000"/>
            <a:ext cx="6748200" cy="2530440"/>
          </a:xfrm>
          <a:prstGeom prst="rect">
            <a:avLst/>
          </a:prstGeom>
          <a:ln>
            <a:noFill/>
          </a:ln>
        </p:spPr>
      </p:pic>
      <p:sp>
        <p:nvSpPr>
          <p:cNvPr id="129" name="CustomShape 3"/>
          <p:cNvSpPr/>
          <p:nvPr/>
        </p:nvSpPr>
        <p:spPr>
          <a:xfrm>
            <a:off x="157680" y="4799880"/>
            <a:ext cx="4836960" cy="3355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000" b="0" strike="noStrike" spc="-1">
                <a:solidFill>
                  <a:srgbClr val="000000"/>
                </a:solidFill>
                <a:latin typeface="Arial"/>
                <a:ea typeface="Arial"/>
              </a:rPr>
              <a:t>Image from https://www.datacamp.com/community/tutorials/decision-trees-R</a:t>
            </a:r>
            <a:endParaRPr lang="en-US" sz="1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Visualization of decision boundaries</a:t>
            </a:r>
            <a:endParaRPr lang="en-US" sz="2800" b="0" strike="noStrike" spc="-1">
              <a:solidFill>
                <a:srgbClr val="000000"/>
              </a:solidFill>
              <a:latin typeface="Arial"/>
            </a:endParaRPr>
          </a:p>
        </p:txBody>
      </p:sp>
      <p:sp>
        <p:nvSpPr>
          <p:cNvPr id="131" name="TextShape 2"/>
          <p:cNvSpPr txBox="1"/>
          <p:nvPr/>
        </p:nvSpPr>
        <p:spPr>
          <a:xfrm>
            <a:off x="311760" y="1152360"/>
            <a:ext cx="3188520" cy="3416040"/>
          </a:xfrm>
          <a:prstGeom prst="rect">
            <a:avLst/>
          </a:prstGeom>
          <a:noFill/>
          <a:ln>
            <a:noFill/>
          </a:ln>
        </p:spPr>
        <p:txBody>
          <a:bodyPr tIns="91440" bIns="91440">
            <a:normAutofit lnSpcReduction="10000"/>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Examples are on small datasets</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Note the shapes of the distribution</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Decision trees are an example of a non-parametric model: they do not make any assumptions about the shape of the distribution</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Unlike linear models, for example </a:t>
            </a:r>
            <a:endParaRPr lang="en-US" sz="1400" b="0" strike="noStrike" spc="-1">
              <a:solidFill>
                <a:srgbClr val="000000"/>
              </a:solidFill>
              <a:latin typeface="Arial"/>
            </a:endParaRPr>
          </a:p>
        </p:txBody>
      </p:sp>
      <p:pic>
        <p:nvPicPr>
          <p:cNvPr id="132" name="Google Shape;166;p29"/>
          <p:cNvPicPr/>
          <p:nvPr/>
        </p:nvPicPr>
        <p:blipFill>
          <a:blip r:embed="rId2"/>
          <a:stretch/>
        </p:blipFill>
        <p:spPr>
          <a:xfrm>
            <a:off x="3500640" y="1100880"/>
            <a:ext cx="5250240" cy="3815640"/>
          </a:xfrm>
          <a:prstGeom prst="rect">
            <a:avLst/>
          </a:prstGeom>
          <a:ln>
            <a:noFill/>
          </a:ln>
        </p:spPr>
      </p:pic>
      <p:sp>
        <p:nvSpPr>
          <p:cNvPr id="133" name="CustomShape 3"/>
          <p:cNvSpPr/>
          <p:nvPr/>
        </p:nvSpPr>
        <p:spPr>
          <a:xfrm>
            <a:off x="241560" y="4632840"/>
            <a:ext cx="3407040" cy="3204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900" b="0" strike="noStrike" spc="-1">
                <a:solidFill>
                  <a:srgbClr val="000000"/>
                </a:solidFill>
                <a:latin typeface="Arial"/>
                <a:ea typeface="Arial"/>
              </a:rPr>
              <a:t>Image from https://martin-thoma.com/comparing-classifiers/</a:t>
            </a:r>
            <a:endParaRPr lang="en-US" sz="9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Google Shape;172;p30"/>
          <p:cNvPicPr/>
          <p:nvPr/>
        </p:nvPicPr>
        <p:blipFill>
          <a:blip r:embed="rId2"/>
          <a:stretch/>
        </p:blipFill>
        <p:spPr>
          <a:xfrm>
            <a:off x="4005000" y="754920"/>
            <a:ext cx="4988520" cy="3990600"/>
          </a:xfrm>
          <a:prstGeom prst="rect">
            <a:avLst/>
          </a:prstGeom>
          <a:ln>
            <a:noFill/>
          </a:ln>
        </p:spPr>
      </p:pic>
      <p:sp>
        <p:nvSpPr>
          <p:cNvPr id="135"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Voting ensemble models</a:t>
            </a:r>
            <a:endParaRPr lang="en-US" sz="2800" b="0" strike="noStrike" spc="-1">
              <a:solidFill>
                <a:srgbClr val="000000"/>
              </a:solidFill>
              <a:latin typeface="Arial"/>
            </a:endParaRPr>
          </a:p>
        </p:txBody>
      </p:sp>
      <p:sp>
        <p:nvSpPr>
          <p:cNvPr id="136" name="TextShape 2"/>
          <p:cNvSpPr txBox="1"/>
          <p:nvPr/>
        </p:nvSpPr>
        <p:spPr>
          <a:xfrm>
            <a:off x="311760" y="1152360"/>
            <a:ext cx="41443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Voting: combine several strong classifiers that use different methodologies into a single classifier</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The weaknesses of each individual model hopefully cancel each other out</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You can use any type of models you want for these voting ensembles</a:t>
            </a:r>
            <a:endParaRPr lang="en-US" sz="1800" b="0" strike="noStrike" spc="-1">
              <a:solidFill>
                <a:srgbClr val="000000"/>
              </a:solidFill>
              <a:latin typeface="Arial"/>
            </a:endParaRPr>
          </a:p>
        </p:txBody>
      </p:sp>
      <p:sp>
        <p:nvSpPr>
          <p:cNvPr id="137" name="CustomShape 3"/>
          <p:cNvSpPr/>
          <p:nvPr/>
        </p:nvSpPr>
        <p:spPr>
          <a:xfrm>
            <a:off x="269280" y="4753440"/>
            <a:ext cx="7454880" cy="3355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000" b="0" strike="noStrike" spc="-1">
                <a:solidFill>
                  <a:srgbClr val="000000"/>
                </a:solidFill>
                <a:latin typeface="Arial"/>
                <a:ea typeface="Arial"/>
              </a:rPr>
              <a:t>Image from https://scikit-learn.org/stable/modules/ensemble.html#voting-classifier</a:t>
            </a:r>
            <a:endParaRPr lang="en-US" sz="1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Practical advice: training and tuning Decision Trees</a:t>
            </a:r>
            <a:endParaRPr lang="en-US" sz="2800" b="0" strike="noStrike" spc="-1">
              <a:solidFill>
                <a:srgbClr val="000000"/>
              </a:solidFill>
              <a:latin typeface="Arial"/>
            </a:endParaRPr>
          </a:p>
        </p:txBody>
      </p:sp>
      <p:sp>
        <p:nvSpPr>
          <p:cNvPr id="141"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You can make use of categorical features by converting them to numeric</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If they represent a range, you can assign them to consecutive integers</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If they are non-ordered, one-hot encoding is conceptually more correct</a:t>
            </a:r>
          </a:p>
          <a:p>
            <a:pPr marL="914400" lvl="1" indent="-317160">
              <a:lnSpc>
                <a:spcPct val="115000"/>
              </a:lnSpc>
              <a:buClr>
                <a:srgbClr val="595959"/>
              </a:buClr>
              <a:buFont typeface="Arial"/>
              <a:buChar char="○"/>
            </a:pPr>
            <a:r>
              <a:rPr lang="en-US" sz="1400" spc="-1" dirty="0">
                <a:solidFill>
                  <a:srgbClr val="595959"/>
                </a:solidFill>
                <a:latin typeface="Arial"/>
              </a:rPr>
              <a:t>One-hot encoding takes a single categorical feature, and converts it into several binary features representing the same information</a:t>
            </a:r>
            <a:endParaRPr lang="en-US" sz="14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You’ll want to limit your features, however, to the smallest number that makes sense</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This helps prevent overfitting</a:t>
            </a:r>
            <a:endParaRPr lang="en-US" sz="14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When tuning model parameters, automated methods such as </a:t>
            </a:r>
            <a:r>
              <a:rPr lang="en-US" sz="1800" b="0" strike="noStrike" spc="-1" dirty="0" err="1">
                <a:solidFill>
                  <a:srgbClr val="595959"/>
                </a:solidFill>
                <a:latin typeface="Arial"/>
                <a:ea typeface="Arial"/>
              </a:rPr>
              <a:t>GridSearch</a:t>
            </a:r>
            <a:r>
              <a:rPr lang="en-US" sz="1800" b="0" strike="noStrike" spc="-1" dirty="0">
                <a:solidFill>
                  <a:srgbClr val="595959"/>
                </a:solidFill>
                <a:latin typeface="Arial"/>
                <a:ea typeface="Arial"/>
              </a:rPr>
              <a:t> can help -- we’ll cover this in a few weeks</a:t>
            </a:r>
            <a:endParaRPr lang="en-US" sz="18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US" sz="2800" b="0" strike="noStrike" spc="-1" dirty="0">
                <a:solidFill>
                  <a:srgbClr val="000000"/>
                </a:solidFill>
                <a:latin typeface="Arial"/>
                <a:ea typeface="Arial"/>
              </a:rPr>
              <a:t>Homework 2: In-class exercise in groups of 2-3 students </a:t>
            </a:r>
            <a:br>
              <a:rPr sz="2800" dirty="0"/>
            </a:br>
            <a:endParaRPr lang="en-US" sz="2800" b="0" strike="noStrike" spc="-1" dirty="0">
              <a:solidFill>
                <a:srgbClr val="000000"/>
              </a:solidFill>
              <a:latin typeface="Arial"/>
            </a:endParaRPr>
          </a:p>
        </p:txBody>
      </p:sp>
      <p:sp>
        <p:nvSpPr>
          <p:cNvPr id="139" name="TextShape 2"/>
          <p:cNvSpPr txBox="1"/>
          <p:nvPr/>
        </p:nvSpPr>
        <p:spPr>
          <a:xfrm>
            <a:off x="311760" y="1536560"/>
            <a:ext cx="8520120" cy="3416040"/>
          </a:xfrm>
          <a:prstGeom prst="rect">
            <a:avLst/>
          </a:prstGeom>
          <a:noFill/>
          <a:ln>
            <a:noFill/>
          </a:ln>
        </p:spPr>
        <p:txBody>
          <a:bodyPr tIns="91440" bIns="91440">
            <a:normAutofit fontScale="92500" lnSpcReduction="10000"/>
          </a:bodyPr>
          <a:lstStyle/>
          <a:p>
            <a:pPr marL="457200" indent="-342720">
              <a:lnSpc>
                <a:spcPct val="115000"/>
              </a:lnSpc>
              <a:buClr>
                <a:srgbClr val="595959"/>
              </a:buClr>
              <a:buFont typeface="Arial"/>
              <a:buAutoNum type="arabicPeriod"/>
            </a:pPr>
            <a:r>
              <a:rPr lang="en-US" sz="1800" b="0" strike="noStrike" spc="-1" dirty="0">
                <a:solidFill>
                  <a:srgbClr val="595959"/>
                </a:solidFill>
                <a:latin typeface="Arial"/>
                <a:ea typeface="Arial"/>
              </a:rPr>
              <a:t>Change all the features of the student dataset to be numeric, using the </a:t>
            </a:r>
            <a:r>
              <a:rPr lang="en-US" sz="1800" b="0" strike="noStrike" spc="-1" dirty="0">
                <a:solidFill>
                  <a:srgbClr val="595959"/>
                </a:solidFill>
                <a:latin typeface="Courier New"/>
                <a:ea typeface="Courier New"/>
              </a:rPr>
              <a:t>apply( )</a:t>
            </a:r>
            <a:r>
              <a:rPr lang="en-US" sz="1800" b="0" strike="noStrike" spc="-1" dirty="0">
                <a:solidFill>
                  <a:srgbClr val="595959"/>
                </a:solidFill>
                <a:latin typeface="Arial"/>
                <a:ea typeface="Arial"/>
              </a:rPr>
              <a:t> method in </a:t>
            </a:r>
            <a:r>
              <a:rPr lang="en-US" sz="1800" b="0" strike="noStrike" spc="-1" dirty="0">
                <a:solidFill>
                  <a:srgbClr val="595959"/>
                </a:solidFill>
                <a:latin typeface="Courier New"/>
                <a:ea typeface="Courier New"/>
              </a:rPr>
              <a:t>pandas</a:t>
            </a:r>
            <a:r>
              <a:rPr lang="en-US" sz="1800" b="0" strike="noStrike" spc="-1" dirty="0">
                <a:solidFill>
                  <a:srgbClr val="595959"/>
                </a:solidFill>
                <a:latin typeface="Arial"/>
                <a:ea typeface="Arial"/>
              </a:rPr>
              <a:t>.</a:t>
            </a:r>
            <a:endParaRPr lang="en-US" sz="1800" b="0" strike="noStrike" spc="-1" dirty="0">
              <a:solidFill>
                <a:srgbClr val="000000"/>
              </a:solidFill>
              <a:latin typeface="Arial"/>
            </a:endParaRPr>
          </a:p>
          <a:p>
            <a:pPr marL="914400" lvl="1" indent="-317160">
              <a:lnSpc>
                <a:spcPct val="115000"/>
              </a:lnSpc>
              <a:buClr>
                <a:srgbClr val="595959"/>
              </a:buClr>
              <a:buFont typeface="Arial"/>
              <a:buAutoNum type="alphaLcPeriod"/>
            </a:pPr>
            <a:r>
              <a:rPr lang="en-US" sz="1400" b="0" strike="noStrike" spc="-1" dirty="0">
                <a:solidFill>
                  <a:srgbClr val="595959"/>
                </a:solidFill>
                <a:latin typeface="Arial"/>
                <a:ea typeface="Arial"/>
              </a:rPr>
              <a:t>Think about which can be a range, and which should be one-hot encoded</a:t>
            </a:r>
          </a:p>
          <a:p>
            <a:pPr marL="457200" indent="-342720">
              <a:lnSpc>
                <a:spcPct val="115000"/>
              </a:lnSpc>
              <a:buClr>
                <a:srgbClr val="595959"/>
              </a:buClr>
              <a:buFont typeface="Arial"/>
              <a:buAutoNum type="arabicPeriod"/>
            </a:pPr>
            <a:r>
              <a:rPr lang="en-US" sz="1800" b="0" strike="noStrike" spc="-1" dirty="0">
                <a:solidFill>
                  <a:srgbClr val="595959"/>
                </a:solidFill>
                <a:latin typeface="Arial"/>
                <a:ea typeface="Arial"/>
              </a:rPr>
              <a:t>Modify your homework problem to [in a copy of your Homework 1 file] split your training dataset from earlier into a train and validation set.</a:t>
            </a:r>
            <a:endParaRPr lang="en-US" sz="1800" b="0" strike="noStrike" spc="-1" dirty="0">
              <a:solidFill>
                <a:srgbClr val="000000"/>
              </a:solidFill>
              <a:latin typeface="Arial"/>
            </a:endParaRPr>
          </a:p>
          <a:p>
            <a:pPr marL="457200" indent="-342720">
              <a:lnSpc>
                <a:spcPct val="115000"/>
              </a:lnSpc>
              <a:buClr>
                <a:srgbClr val="595959"/>
              </a:buClr>
              <a:buFont typeface="Arial"/>
              <a:buAutoNum type="arabicPeriod"/>
            </a:pPr>
            <a:r>
              <a:rPr lang="en-US" sz="1800" b="0" strike="noStrike" spc="-1" dirty="0">
                <a:solidFill>
                  <a:srgbClr val="595959"/>
                </a:solidFill>
                <a:latin typeface="Arial"/>
                <a:ea typeface="Arial"/>
              </a:rPr>
              <a:t>Train a </a:t>
            </a:r>
            <a:r>
              <a:rPr lang="en-US" sz="1800" b="0" strike="noStrike" spc="-1" dirty="0" err="1">
                <a:solidFill>
                  <a:srgbClr val="595959"/>
                </a:solidFill>
                <a:latin typeface="Arial"/>
                <a:ea typeface="Arial"/>
              </a:rPr>
              <a:t>RandomForest</a:t>
            </a:r>
            <a:r>
              <a:rPr lang="en-US" sz="1800" b="0" strike="noStrike" spc="-1" dirty="0">
                <a:solidFill>
                  <a:srgbClr val="595959"/>
                </a:solidFill>
                <a:latin typeface="Arial"/>
                <a:ea typeface="Arial"/>
              </a:rPr>
              <a:t> with the default settings on your training dataset, and run it on the holdout. Report the accuracy of this baseline model.</a:t>
            </a:r>
            <a:endParaRPr lang="en-US" sz="1800" b="0" strike="noStrike" spc="-1" dirty="0">
              <a:solidFill>
                <a:srgbClr val="000000"/>
              </a:solidFill>
              <a:latin typeface="Arial"/>
            </a:endParaRPr>
          </a:p>
          <a:p>
            <a:pPr marL="457200" indent="-342720">
              <a:lnSpc>
                <a:spcPct val="115000"/>
              </a:lnSpc>
              <a:buClr>
                <a:srgbClr val="595959"/>
              </a:buClr>
              <a:buFont typeface="Arial"/>
              <a:buAutoNum type="arabicPeriod"/>
            </a:pPr>
            <a:r>
              <a:rPr lang="en-US" sz="1800" b="0" strike="noStrike" spc="-1" dirty="0">
                <a:solidFill>
                  <a:srgbClr val="595959"/>
                </a:solidFill>
                <a:latin typeface="Arial"/>
                <a:ea typeface="Arial"/>
              </a:rPr>
              <a:t>Choose five </a:t>
            </a:r>
            <a:r>
              <a:rPr lang="en-US" sz="1800" b="0" strike="noStrike" spc="-1" dirty="0" err="1">
                <a:solidFill>
                  <a:srgbClr val="595959"/>
                </a:solidFill>
                <a:latin typeface="Arial"/>
                <a:ea typeface="Arial"/>
              </a:rPr>
              <a:t>parameter+value</a:t>
            </a:r>
            <a:r>
              <a:rPr lang="en-US" sz="1800" b="0" strike="noStrike" spc="-1" dirty="0">
                <a:solidFill>
                  <a:srgbClr val="595959"/>
                </a:solidFill>
                <a:latin typeface="Arial"/>
                <a:ea typeface="Arial"/>
              </a:rPr>
              <a:t> combinations, retrain the model on your training set for each one, and test it on your validation set. Report which </a:t>
            </a:r>
            <a:r>
              <a:rPr lang="en-US" sz="1800" b="0" strike="noStrike" spc="-1" dirty="0" err="1">
                <a:solidFill>
                  <a:srgbClr val="595959"/>
                </a:solidFill>
                <a:latin typeface="Arial"/>
                <a:ea typeface="Arial"/>
              </a:rPr>
              <a:t>parameters+values</a:t>
            </a:r>
            <a:r>
              <a:rPr lang="en-US" sz="1800" b="0" strike="noStrike" spc="-1" dirty="0">
                <a:solidFill>
                  <a:srgbClr val="595959"/>
                </a:solidFill>
                <a:latin typeface="Arial"/>
                <a:ea typeface="Arial"/>
              </a:rPr>
              <a:t> resulted in the best performing model.</a:t>
            </a:r>
            <a:endParaRPr lang="en-US" sz="1800" b="0" strike="noStrike" spc="-1" dirty="0">
              <a:solidFill>
                <a:srgbClr val="000000"/>
              </a:solidFill>
              <a:latin typeface="Arial"/>
            </a:endParaRPr>
          </a:p>
          <a:p>
            <a:pPr marL="457200" indent="-342720">
              <a:lnSpc>
                <a:spcPct val="115000"/>
              </a:lnSpc>
              <a:buClr>
                <a:srgbClr val="595959"/>
              </a:buClr>
              <a:buFont typeface="Arial"/>
              <a:buAutoNum type="arabicPeriod"/>
            </a:pPr>
            <a:r>
              <a:rPr lang="en-US" sz="1800" b="0" strike="noStrike" spc="-1" dirty="0">
                <a:solidFill>
                  <a:srgbClr val="595959"/>
                </a:solidFill>
                <a:latin typeface="Arial"/>
                <a:ea typeface="Arial"/>
              </a:rPr>
              <a:t>Now, using your best model, test it on the holdout dataset. Did your results generalize? Write a short paragraph explaining your results.</a:t>
            </a:r>
            <a:endParaRPr lang="en-US" sz="18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dirty="0">
                <a:solidFill>
                  <a:srgbClr val="000000"/>
                </a:solidFill>
                <a:latin typeface="Arial"/>
                <a:ea typeface="Arial"/>
              </a:rPr>
              <a:t>Homework 2 continued: due in a week</a:t>
            </a:r>
            <a:endParaRPr lang="en-US" sz="2800" b="0" strike="noStrike" spc="-1" dirty="0">
              <a:solidFill>
                <a:srgbClr val="000000"/>
              </a:solidFill>
              <a:latin typeface="Arial"/>
            </a:endParaRPr>
          </a:p>
        </p:txBody>
      </p:sp>
      <p:sp>
        <p:nvSpPr>
          <p:cNvPr id="143" name="TextShape 2"/>
          <p:cNvSpPr txBox="1"/>
          <p:nvPr/>
        </p:nvSpPr>
        <p:spPr>
          <a:xfrm>
            <a:off x="311760" y="1152360"/>
            <a:ext cx="8520120" cy="3416040"/>
          </a:xfrm>
          <a:prstGeom prst="rect">
            <a:avLst/>
          </a:prstGeom>
          <a:noFill/>
          <a:ln>
            <a:noFill/>
          </a:ln>
        </p:spPr>
        <p:txBody>
          <a:bodyPr tIns="91440" bIns="91440">
            <a:normAutofit/>
          </a:bodyPr>
          <a:lstStyle/>
          <a:p>
            <a:pPr marL="457200" indent="-317160">
              <a:lnSpc>
                <a:spcPct val="115000"/>
              </a:lnSpc>
              <a:buClr>
                <a:srgbClr val="595959"/>
              </a:buClr>
              <a:buFont typeface="Arial"/>
              <a:buAutoNum type="arabicPeriod"/>
            </a:pPr>
            <a:r>
              <a:rPr lang="en-US" b="0" strike="noStrike" spc="-1" dirty="0">
                <a:solidFill>
                  <a:srgbClr val="595959"/>
                </a:solidFill>
                <a:latin typeface="Arial"/>
                <a:ea typeface="Arial"/>
              </a:rPr>
              <a:t>Submit one </a:t>
            </a:r>
            <a:r>
              <a:rPr lang="en-US" spc="-1" dirty="0" err="1">
                <a:solidFill>
                  <a:srgbClr val="595959"/>
                </a:solidFill>
                <a:latin typeface="Arial"/>
                <a:ea typeface="Arial"/>
              </a:rPr>
              <a:t>Jupyter</a:t>
            </a:r>
            <a:r>
              <a:rPr lang="en-US" spc="-1" dirty="0">
                <a:solidFill>
                  <a:srgbClr val="595959"/>
                </a:solidFill>
                <a:latin typeface="Arial"/>
                <a:ea typeface="Arial"/>
              </a:rPr>
              <a:t> Notebook</a:t>
            </a:r>
            <a:r>
              <a:rPr lang="en-US" b="0" strike="noStrike" spc="-1" dirty="0">
                <a:solidFill>
                  <a:srgbClr val="595959"/>
                </a:solidFill>
                <a:latin typeface="Arial"/>
                <a:ea typeface="Arial"/>
              </a:rPr>
              <a:t> per group to BB</a:t>
            </a:r>
            <a:endParaRPr lang="en-US" b="0" strike="noStrike" spc="-1" dirty="0">
              <a:solidFill>
                <a:srgbClr val="000000"/>
              </a:solidFill>
              <a:latin typeface="Arial"/>
            </a:endParaRPr>
          </a:p>
          <a:p>
            <a:pPr marL="457200" indent="-317160">
              <a:lnSpc>
                <a:spcPct val="115000"/>
              </a:lnSpc>
              <a:buClr>
                <a:srgbClr val="595959"/>
              </a:buClr>
              <a:buFont typeface="Arial"/>
              <a:buAutoNum type="arabicPeriod"/>
            </a:pPr>
            <a:endParaRPr lang="en-US" sz="1400" b="0" strike="noStrike" spc="-1" dirty="0">
              <a:solidFill>
                <a:srgbClr val="000000"/>
              </a:solidFill>
              <a:latin typeface="Arial"/>
            </a:endParaRPr>
          </a:p>
          <a:p>
            <a:pPr marL="457200" indent="-342720">
              <a:lnSpc>
                <a:spcPct val="115000"/>
              </a:lnSpc>
              <a:buClr>
                <a:srgbClr val="595959"/>
              </a:buClr>
              <a:buFont typeface="Arial"/>
              <a:buAutoNum type="arabicPeriod"/>
            </a:pPr>
            <a:r>
              <a:rPr lang="en-US" sz="1800" b="0" strike="noStrike" spc="-1" dirty="0">
                <a:solidFill>
                  <a:srgbClr val="595959"/>
                </a:solidFill>
                <a:latin typeface="Arial"/>
                <a:ea typeface="Arial"/>
              </a:rPr>
              <a:t>Begin working on your first project:</a:t>
            </a:r>
            <a:endParaRPr lang="en-US" sz="1800" b="0" strike="noStrike" spc="-1" dirty="0">
              <a:solidFill>
                <a:srgbClr val="000000"/>
              </a:solidFill>
              <a:latin typeface="Arial"/>
            </a:endParaRPr>
          </a:p>
          <a:p>
            <a:pPr marL="914400" lvl="1" indent="-317160">
              <a:lnSpc>
                <a:spcPct val="115000"/>
              </a:lnSpc>
              <a:buClr>
                <a:srgbClr val="595959"/>
              </a:buClr>
              <a:buFont typeface="Arial"/>
              <a:buAutoNum type="alphaLcPeriod"/>
            </a:pPr>
            <a:r>
              <a:rPr lang="en-US" sz="1400" b="0" strike="noStrike" spc="-1" dirty="0">
                <a:solidFill>
                  <a:srgbClr val="595959"/>
                </a:solidFill>
                <a:latin typeface="Arial"/>
                <a:ea typeface="Arial"/>
              </a:rPr>
              <a:t>If you are working on a semester-long project, the professor will email you by Friday with an approval of your proposal, and edits. In the meantime, you can download and explore your dataset.</a:t>
            </a:r>
            <a:endParaRPr lang="en-US" sz="1400" b="0" strike="noStrike" spc="-1" dirty="0">
              <a:solidFill>
                <a:srgbClr val="000000"/>
              </a:solidFill>
              <a:latin typeface="Arial"/>
            </a:endParaRPr>
          </a:p>
          <a:p>
            <a:pPr marL="914400" lvl="1" indent="-317160">
              <a:lnSpc>
                <a:spcPct val="115000"/>
              </a:lnSpc>
              <a:buClr>
                <a:srgbClr val="595959"/>
              </a:buClr>
              <a:buFont typeface="Arial"/>
              <a:buAutoNum type="alphaLcPeriod"/>
            </a:pPr>
            <a:r>
              <a:rPr lang="en-US" sz="1400" b="0" strike="noStrike" spc="-1" dirty="0">
                <a:solidFill>
                  <a:srgbClr val="595959"/>
                </a:solidFill>
                <a:latin typeface="Arial"/>
                <a:ea typeface="Arial"/>
              </a:rPr>
              <a:t>If you are completing the shorter projects this semester, begin Project 1 [tabular dataset using </a:t>
            </a:r>
            <a:r>
              <a:rPr lang="en-US" sz="1400" b="0" strike="noStrike" spc="-1" dirty="0" err="1">
                <a:solidFill>
                  <a:srgbClr val="595959"/>
                </a:solidFill>
                <a:latin typeface="Arial"/>
                <a:ea typeface="Arial"/>
              </a:rPr>
              <a:t>RandomForests</a:t>
            </a:r>
            <a:r>
              <a:rPr lang="en-US" sz="1400" b="0" strike="noStrike" spc="-1" dirty="0">
                <a:solidFill>
                  <a:srgbClr val="595959"/>
                </a:solidFill>
                <a:latin typeface="Arial"/>
                <a:ea typeface="Arial"/>
              </a:rPr>
              <a:t>]</a:t>
            </a:r>
            <a:endParaRPr lang="en-US" sz="14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In this lecture we:</a:t>
            </a:r>
            <a:endParaRPr lang="en-US" sz="2800" b="0" strike="noStrike" spc="-1">
              <a:solidFill>
                <a:srgbClr val="000000"/>
              </a:solidFill>
              <a:latin typeface="Arial"/>
            </a:endParaRPr>
          </a:p>
        </p:txBody>
      </p:sp>
      <p:sp>
        <p:nvSpPr>
          <p:cNvPr id="145"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Decision Trees</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Understand how a decision tree is trained (constructed)</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Understand the advantages and limitations of decision trees</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Ensembling</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Understand how ensembling can be used to build more robust models</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Understand some of the options for improving model performance</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Understand how forests, boosting, and voting models work</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In-class coding examples:</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Train a RandomForestClassifier</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Tune a RandomForestClassifier</a:t>
            </a:r>
            <a:endParaRPr lang="en-US" sz="1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dirty="0">
                <a:solidFill>
                  <a:srgbClr val="000000"/>
                </a:solidFill>
                <a:latin typeface="Arial"/>
                <a:ea typeface="Arial"/>
              </a:rPr>
              <a:t>Quick </a:t>
            </a:r>
            <a:r>
              <a:rPr lang="en-US" sz="2800" b="0" strike="noStrike" spc="-1" dirty="0" err="1">
                <a:solidFill>
                  <a:srgbClr val="000000"/>
                </a:solidFill>
                <a:latin typeface="Arial"/>
                <a:ea typeface="Arial"/>
              </a:rPr>
              <a:t>Jupyter</a:t>
            </a:r>
            <a:r>
              <a:rPr lang="en-US" sz="2800" b="0" strike="noStrike" spc="-1" dirty="0">
                <a:solidFill>
                  <a:srgbClr val="000000"/>
                </a:solidFill>
                <a:latin typeface="Arial"/>
                <a:ea typeface="Arial"/>
              </a:rPr>
              <a:t> Notebook tutorial</a:t>
            </a:r>
            <a:endParaRPr lang="en-US" sz="2800" b="0" strike="noStrike" spc="-1" dirty="0">
              <a:solidFill>
                <a:srgbClr val="000000"/>
              </a:solidFill>
              <a:latin typeface="Arial"/>
            </a:endParaRPr>
          </a:p>
        </p:txBody>
      </p:sp>
      <p:sp>
        <p:nvSpPr>
          <p:cNvPr id="89"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pc="-1" dirty="0">
                <a:solidFill>
                  <a:srgbClr val="595959"/>
                </a:solidFill>
                <a:latin typeface="Arial"/>
              </a:rPr>
              <a:t>Run from the command line; will open up a browser window</a:t>
            </a:r>
          </a:p>
          <a:p>
            <a:pPr marL="914400" lvl="1" indent="-342720">
              <a:lnSpc>
                <a:spcPct val="115000"/>
              </a:lnSpc>
              <a:buClr>
                <a:srgbClr val="595959"/>
              </a:buClr>
              <a:buFont typeface="Arial"/>
              <a:buChar char="●"/>
            </a:pPr>
            <a:r>
              <a:rPr lang="en-US" sz="1400" b="0" strike="noStrike" spc="-1" dirty="0">
                <a:solidFill>
                  <a:srgbClr val="595959"/>
                </a:solidFill>
                <a:latin typeface="Arial"/>
              </a:rPr>
              <a:t>Demo</a:t>
            </a:r>
          </a:p>
          <a:p>
            <a:pPr marL="114480">
              <a:lnSpc>
                <a:spcPct val="115000"/>
              </a:lnSpc>
              <a:buClr>
                <a:srgbClr val="595959"/>
              </a:buClr>
            </a:pPr>
            <a:endParaRPr lang="en-US" sz="1400" b="0" strike="noStrike" spc="-1" dirty="0">
              <a:solidFill>
                <a:srgbClr val="595959"/>
              </a:solidFill>
              <a:latin typeface="Arial"/>
            </a:endParaRPr>
          </a:p>
          <a:p>
            <a:pPr marL="914400" lvl="1" indent="-342720">
              <a:lnSpc>
                <a:spcPct val="115000"/>
              </a:lnSpc>
              <a:buClr>
                <a:srgbClr val="595959"/>
              </a:buClr>
              <a:buFont typeface="Arial"/>
              <a:buChar char="●"/>
            </a:pPr>
            <a:endParaRPr lang="en-US" sz="1400" b="0" strike="noStrike" spc="-1" dirty="0">
              <a:solidFill>
                <a:srgbClr val="000000"/>
              </a:solidFill>
              <a:latin typeface="Arial"/>
            </a:endParaRPr>
          </a:p>
        </p:txBody>
      </p:sp>
    </p:spTree>
    <p:extLst>
      <p:ext uri="{BB962C8B-B14F-4D97-AF65-F5344CB8AC3E}">
        <p14:creationId xmlns:p14="http://schemas.microsoft.com/office/powerpoint/2010/main" val="405428053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normAutofit fontScale="92500" lnSpcReduction="10000"/>
          </a:bodyPr>
          <a:lstStyle/>
          <a:p>
            <a:pPr>
              <a:lnSpc>
                <a:spcPct val="100000"/>
              </a:lnSpc>
            </a:pPr>
            <a:r>
              <a:rPr lang="en-US" sz="2800" b="0" strike="noStrike" spc="-1">
                <a:solidFill>
                  <a:srgbClr val="000000"/>
                </a:solidFill>
                <a:latin typeface="Arial"/>
                <a:ea typeface="Arial"/>
              </a:rPr>
              <a:t>Review from last time: decision trees and classification</a:t>
            </a:r>
            <a:endParaRPr lang="en-US" sz="2800" b="0" strike="noStrike" spc="-1">
              <a:solidFill>
                <a:srgbClr val="000000"/>
              </a:solidFill>
              <a:latin typeface="Arial"/>
            </a:endParaRPr>
          </a:p>
        </p:txBody>
      </p:sp>
      <p:sp>
        <p:nvSpPr>
          <p:cNvPr id="87"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You can train a decision tree (like a flowchart) to classify numeric features</a:t>
            </a:r>
            <a:endParaRPr lang="en-US" sz="18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Each inner leaf of the tree is a decision</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The tree will choose to split on a feature that does a good job of dividing the classes first</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Each leaf node of the tree is a class</a:t>
            </a:r>
            <a:endParaRPr lang="en-US" sz="1800" b="0" strike="noStrike" spc="-1">
              <a:solidFill>
                <a:srgbClr val="000000"/>
              </a:solidFill>
              <a:latin typeface="Arial"/>
            </a:endParaRPr>
          </a:p>
          <a:p>
            <a:pPr marL="457200">
              <a:lnSpc>
                <a:spcPct val="115000"/>
              </a:lnSpc>
              <a:spcBef>
                <a:spcPts val="1199"/>
              </a:spcBef>
            </a:pPr>
            <a:r>
              <a:rPr lang="en-US" sz="1800" b="0" strike="noStrike" spc="-1">
                <a:solidFill>
                  <a:srgbClr val="595959"/>
                </a:solidFill>
                <a:latin typeface="Arial"/>
                <a:ea typeface="Arial"/>
              </a:rPr>
              <a:t> </a:t>
            </a:r>
            <a:endParaRPr lang="en-US" sz="1800" b="0" strike="noStrike" spc="-1">
              <a:solidFill>
                <a:srgbClr val="000000"/>
              </a:solidFill>
              <a:latin typeface="Arial"/>
            </a:endParaRPr>
          </a:p>
          <a:p>
            <a:pPr marL="457200" indent="-342720">
              <a:lnSpc>
                <a:spcPct val="115000"/>
              </a:lnSpc>
              <a:spcBef>
                <a:spcPts val="1199"/>
              </a:spcBef>
              <a:buClr>
                <a:srgbClr val="595959"/>
              </a:buClr>
              <a:buFont typeface="Arial"/>
              <a:buChar char="●"/>
            </a:pPr>
            <a:r>
              <a:rPr lang="en-US" sz="1800" b="0" strike="noStrike" spc="-1">
                <a:solidFill>
                  <a:srgbClr val="595959"/>
                </a:solidFill>
                <a:latin typeface="Arial"/>
                <a:ea typeface="Arial"/>
              </a:rPr>
              <a:t>But we have yet to explain how a decision tree is built via learning from the training data</a:t>
            </a: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normAutofit fontScale="92500" lnSpcReduction="10000"/>
          </a:bodyPr>
          <a:lstStyle/>
          <a:p>
            <a:pPr>
              <a:lnSpc>
                <a:spcPct val="100000"/>
              </a:lnSpc>
            </a:pPr>
            <a:r>
              <a:rPr lang="en-US" sz="2800" b="0" strike="noStrike" spc="-1">
                <a:solidFill>
                  <a:srgbClr val="000000"/>
                </a:solidFill>
                <a:latin typeface="Arial"/>
                <a:ea typeface="Arial"/>
              </a:rPr>
              <a:t>Review from last time: decision trees and classification</a:t>
            </a:r>
            <a:endParaRPr lang="en-US" sz="2800" b="0" strike="noStrike" spc="-1">
              <a:solidFill>
                <a:srgbClr val="000000"/>
              </a:solidFill>
              <a:latin typeface="Arial"/>
            </a:endParaRPr>
          </a:p>
        </p:txBody>
      </p:sp>
      <p:sp>
        <p:nvSpPr>
          <p:cNvPr id="87"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You can train a decision tree (like a flowchart) to classify numeric features</a:t>
            </a:r>
            <a:endParaRPr lang="en-US" sz="18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Each inner leaf of the tree is a decision</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The tree will choose to split on a feature that does a good job of dividing the classes first</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Each leaf node of the tree is a class</a:t>
            </a:r>
            <a:endParaRPr lang="en-US" sz="1800" b="0" strike="noStrike" spc="-1">
              <a:solidFill>
                <a:srgbClr val="000000"/>
              </a:solidFill>
              <a:latin typeface="Arial"/>
            </a:endParaRPr>
          </a:p>
          <a:p>
            <a:pPr marL="457200">
              <a:lnSpc>
                <a:spcPct val="115000"/>
              </a:lnSpc>
              <a:spcBef>
                <a:spcPts val="1199"/>
              </a:spcBef>
            </a:pPr>
            <a:r>
              <a:rPr lang="en-US" sz="1800" b="0" strike="noStrike" spc="-1">
                <a:solidFill>
                  <a:srgbClr val="595959"/>
                </a:solidFill>
                <a:latin typeface="Arial"/>
                <a:ea typeface="Arial"/>
              </a:rPr>
              <a:t> </a:t>
            </a:r>
            <a:endParaRPr lang="en-US" sz="1800" b="0" strike="noStrike" spc="-1">
              <a:solidFill>
                <a:srgbClr val="000000"/>
              </a:solidFill>
              <a:latin typeface="Arial"/>
            </a:endParaRPr>
          </a:p>
          <a:p>
            <a:pPr marL="457200" indent="-342720">
              <a:lnSpc>
                <a:spcPct val="115000"/>
              </a:lnSpc>
              <a:spcBef>
                <a:spcPts val="1199"/>
              </a:spcBef>
              <a:buClr>
                <a:srgbClr val="595959"/>
              </a:buClr>
              <a:buFont typeface="Arial"/>
              <a:buChar char="●"/>
            </a:pPr>
            <a:r>
              <a:rPr lang="en-US" sz="1800" b="0" strike="noStrike" spc="-1">
                <a:solidFill>
                  <a:srgbClr val="595959"/>
                </a:solidFill>
                <a:latin typeface="Arial"/>
                <a:ea typeface="Arial"/>
              </a:rPr>
              <a:t>But we have yet to explain how a decision tree is built via learning from the training data</a:t>
            </a:r>
            <a:endParaRPr lang="en-US" sz="1800" b="0" strike="noStrike" spc="-1">
              <a:solidFill>
                <a:srgbClr val="000000"/>
              </a:solidFill>
              <a:latin typeface="Arial"/>
            </a:endParaRPr>
          </a:p>
        </p:txBody>
      </p:sp>
    </p:spTree>
    <p:extLst>
      <p:ext uri="{BB962C8B-B14F-4D97-AF65-F5344CB8AC3E}">
        <p14:creationId xmlns:p14="http://schemas.microsoft.com/office/powerpoint/2010/main" val="286814413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Training a Decision Tree</a:t>
            </a:r>
            <a:endParaRPr lang="en-US" sz="2800" b="0" strike="noStrike" spc="-1">
              <a:solidFill>
                <a:srgbClr val="000000"/>
              </a:solidFill>
              <a:latin typeface="Arial"/>
            </a:endParaRPr>
          </a:p>
        </p:txBody>
      </p:sp>
      <mc:AlternateContent xmlns:mc="http://schemas.openxmlformats.org/markup-compatibility/2006" xmlns:a14="http://schemas.microsoft.com/office/drawing/2010/main">
        <mc:Choice Requires="a14">
          <p:sp>
            <p:nvSpPr>
              <p:cNvPr id="91"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Recall, we are trying to build the model </a:t>
                </a:r>
                <a14:m>
                  <m:oMath xmlns:m="http://schemas.openxmlformats.org/officeDocument/2006/math">
                    <m:r>
                      <a:rPr lang="en-US" i="1" spc="-1" dirty="0" smtClean="0">
                        <a:solidFill>
                          <a:srgbClr val="595959"/>
                        </a:solidFill>
                        <a:latin typeface="Cambria Math" panose="02040503050406030204" pitchFamily="18" charset="0"/>
                        <a:ea typeface="Arial"/>
                      </a:rPr>
                      <m:t>h</m:t>
                    </m:r>
                  </m:oMath>
                </a14:m>
                <a:r>
                  <a:rPr lang="en-US" sz="1800" b="0" strike="noStrike" spc="-1" dirty="0">
                    <a:solidFill>
                      <a:srgbClr val="595959"/>
                    </a:solidFill>
                    <a:latin typeface="Arial"/>
                    <a:ea typeface="Arial"/>
                  </a:rPr>
                  <a:t> that minimizes the loss/error on the training dataset</a:t>
                </a:r>
                <a:endParaRPr lang="en-US" sz="1800" b="0" strike="noStrike" spc="-1" dirty="0">
                  <a:solidFill>
                    <a:srgbClr val="000000"/>
                  </a:solidFill>
                  <a:latin typeface="Arial"/>
                </a:endParaRPr>
              </a:p>
              <a:p>
                <a:pPr marL="457200" indent="-342720">
                  <a:lnSpc>
                    <a:spcPct val="115000"/>
                  </a:lnSpc>
                  <a:buClr>
                    <a:srgbClr val="595959"/>
                  </a:buClr>
                  <a:buFont typeface="Arial"/>
                  <a:buChar char="●"/>
                </a:pPr>
                <a14:m>
                  <m:oMath xmlns:m="http://schemas.openxmlformats.org/officeDocument/2006/math">
                    <m:r>
                      <a:rPr lang="en-US" sz="1800" b="0" i="1" strike="noStrike" spc="-1" dirty="0" smtClean="0">
                        <a:solidFill>
                          <a:srgbClr val="595959"/>
                        </a:solidFill>
                        <a:latin typeface="Cambria Math" panose="02040503050406030204" pitchFamily="18" charset="0"/>
                        <a:ea typeface="Arial"/>
                      </a:rPr>
                      <m:t>𝐻</m:t>
                    </m:r>
                  </m:oMath>
                </a14:m>
                <a:r>
                  <a:rPr lang="en-US" sz="1800" b="0" strike="noStrike" spc="-1" dirty="0">
                    <a:solidFill>
                      <a:srgbClr val="595959"/>
                    </a:solidFill>
                    <a:latin typeface="Arial"/>
                    <a:ea typeface="Arial"/>
                  </a:rPr>
                  <a:t> is too large to try every possible model </a:t>
                </a:r>
                <a14:m>
                  <m:oMath xmlns:m="http://schemas.openxmlformats.org/officeDocument/2006/math">
                    <m:r>
                      <a:rPr lang="en-US" i="1" spc="-1" dirty="0" smtClean="0">
                        <a:solidFill>
                          <a:srgbClr val="595959"/>
                        </a:solidFill>
                        <a:latin typeface="Cambria Math" panose="02040503050406030204" pitchFamily="18" charset="0"/>
                        <a:ea typeface="Arial"/>
                      </a:rPr>
                      <m:t>h</m:t>
                    </m:r>
                  </m:oMath>
                </a14:m>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Use a heuristic search instead:</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At every node, is going to split the training data</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The goal of each split is to slice the data nicely into leaves that have the best “purity”</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Therefore, we are looking to build the model that always uses the “best” split at each level</a:t>
                </a:r>
                <a:endParaRPr lang="en-US" sz="1400" b="0" strike="noStrike" spc="-1" dirty="0">
                  <a:solidFill>
                    <a:srgbClr val="000000"/>
                  </a:solidFill>
                  <a:latin typeface="Arial"/>
                </a:endParaRPr>
              </a:p>
              <a:p>
                <a:pPr marL="914400">
                  <a:lnSpc>
                    <a:spcPct val="115000"/>
                  </a:lnSpc>
                  <a:spcBef>
                    <a:spcPts val="1199"/>
                  </a:spcBef>
                </a:pPr>
                <a:endParaRPr lang="en-US" sz="1400" b="0" strike="noStrike" spc="-1" dirty="0">
                  <a:solidFill>
                    <a:srgbClr val="000000"/>
                  </a:solidFill>
                  <a:latin typeface="Arial"/>
                </a:endParaRPr>
              </a:p>
              <a:p>
                <a:pPr marL="914400">
                  <a:lnSpc>
                    <a:spcPct val="115000"/>
                  </a:lnSpc>
                  <a:spcBef>
                    <a:spcPts val="1199"/>
                  </a:spcBef>
                  <a:spcAft>
                    <a:spcPts val="1199"/>
                  </a:spcAft>
                </a:pPr>
                <a:endParaRPr lang="en-US" sz="1400" b="0" strike="noStrike" spc="-1" dirty="0">
                  <a:solidFill>
                    <a:srgbClr val="000000"/>
                  </a:solidFill>
                  <a:latin typeface="Arial"/>
                </a:endParaRPr>
              </a:p>
            </p:txBody>
          </p:sp>
        </mc:Choice>
        <mc:Fallback xmlns="">
          <p:sp>
            <p:nvSpPr>
              <p:cNvPr id="91" name="TextShape 2"/>
              <p:cNvSpPr txBox="1">
                <a:spLocks noRot="1" noChangeAspect="1" noMove="1" noResize="1" noEditPoints="1" noAdjustHandles="1" noChangeArrowheads="1" noChangeShapeType="1" noTextEdit="1"/>
              </p:cNvSpPr>
              <p:nvPr/>
            </p:nvSpPr>
            <p:spPr>
              <a:xfrm>
                <a:off x="311760" y="1152360"/>
                <a:ext cx="8520120" cy="3416040"/>
              </a:xfrm>
              <a:prstGeom prst="rect">
                <a:avLst/>
              </a:prstGeom>
              <a:blipFill>
                <a:blip r:embed="rId2"/>
                <a:stretch>
                  <a:fillRect/>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Algorithm for training a Decision Tree</a:t>
            </a:r>
            <a:endParaRPr lang="en-US" sz="2800" b="0" strike="noStrike" spc="-1">
              <a:solidFill>
                <a:srgbClr val="000000"/>
              </a:solidFill>
              <a:latin typeface="Arial"/>
            </a:endParaRPr>
          </a:p>
        </p:txBody>
      </p:sp>
      <p:sp>
        <p:nvSpPr>
          <p:cNvPr id="93" name="TextShape 2"/>
          <p:cNvSpPr txBox="1"/>
          <p:nvPr/>
        </p:nvSpPr>
        <p:spPr>
          <a:xfrm>
            <a:off x="311760" y="1152360"/>
            <a:ext cx="8520120" cy="3416040"/>
          </a:xfrm>
          <a:prstGeom prst="rect">
            <a:avLst/>
          </a:prstGeom>
          <a:noFill/>
          <a:ln>
            <a:noFill/>
          </a:ln>
        </p:spPr>
        <p:txBody>
          <a:bodyPr tIns="91440" bIns="91440">
            <a:normAutofit/>
          </a:bodyPr>
          <a:lstStyle/>
          <a:p>
            <a:pPr>
              <a:lnSpc>
                <a:spcPct val="115000"/>
              </a:lnSpc>
            </a:pPr>
            <a:r>
              <a:rPr lang="en-US" sz="1600" b="0" strike="noStrike" spc="-1" dirty="0" err="1">
                <a:solidFill>
                  <a:srgbClr val="595959"/>
                </a:solidFill>
                <a:latin typeface="Courier New"/>
                <a:ea typeface="Courier New"/>
              </a:rPr>
              <a:t>TreeNodeProcessing</a:t>
            </a:r>
            <a:r>
              <a:rPr lang="en-US" sz="1600" b="0" strike="noStrike" spc="-1" dirty="0">
                <a:solidFill>
                  <a:srgbClr val="595959"/>
                </a:solidFill>
                <a:latin typeface="Arial"/>
                <a:ea typeface="Arial"/>
              </a:rPr>
              <a:t>(</a:t>
            </a:r>
            <a:r>
              <a:rPr lang="en-US" sz="1600" b="0" strike="noStrike" spc="-1" dirty="0" err="1">
                <a:solidFill>
                  <a:srgbClr val="595959"/>
                </a:solidFill>
                <a:latin typeface="Courier New"/>
                <a:ea typeface="Courier New"/>
              </a:rPr>
              <a:t>currentNodeSamples</a:t>
            </a:r>
            <a:r>
              <a:rPr lang="en-US" sz="1600" b="0" strike="noStrike" spc="-1" dirty="0">
                <a:solidFill>
                  <a:srgbClr val="595959"/>
                </a:solidFill>
                <a:latin typeface="Arial"/>
                <a:ea typeface="Arial"/>
              </a:rPr>
              <a:t>, </a:t>
            </a:r>
            <a:r>
              <a:rPr lang="en-US" sz="1600" b="0" strike="noStrike" spc="-1" dirty="0" err="1">
                <a:solidFill>
                  <a:srgbClr val="595959"/>
                </a:solidFill>
                <a:latin typeface="Courier New"/>
                <a:ea typeface="Courier New"/>
              </a:rPr>
              <a:t>currentNodeAvailableFeatures</a:t>
            </a:r>
            <a:r>
              <a:rPr lang="en-US" sz="1600" b="0" strike="noStrike" spc="-1" dirty="0">
                <a:solidFill>
                  <a:srgbClr val="595959"/>
                </a:solidFill>
                <a:latin typeface="Arial"/>
                <a:ea typeface="Arial"/>
              </a:rPr>
              <a:t>):</a:t>
            </a:r>
            <a:endParaRPr lang="en-US" sz="1600" b="0" strike="noStrike" spc="-1" dirty="0">
              <a:solidFill>
                <a:srgbClr val="000000"/>
              </a:solidFill>
              <a:latin typeface="Arial"/>
            </a:endParaRPr>
          </a:p>
          <a:p>
            <a:pPr marL="914400" indent="-342720">
              <a:lnSpc>
                <a:spcPct val="115000"/>
              </a:lnSpc>
              <a:spcBef>
                <a:spcPts val="1199"/>
              </a:spcBef>
              <a:buClr>
                <a:srgbClr val="595959"/>
              </a:buClr>
              <a:buFont typeface="Arial"/>
              <a:buAutoNum type="arabicPeriod"/>
            </a:pPr>
            <a:r>
              <a:rPr lang="en-US" sz="1800" b="0" strike="noStrike" spc="-1" dirty="0">
                <a:solidFill>
                  <a:srgbClr val="595959"/>
                </a:solidFill>
                <a:latin typeface="Arial"/>
                <a:ea typeface="Arial"/>
              </a:rPr>
              <a:t>If </a:t>
            </a:r>
            <a:r>
              <a:rPr lang="en-US" sz="1600" b="0" strike="noStrike" spc="-1" dirty="0" err="1">
                <a:solidFill>
                  <a:srgbClr val="595959"/>
                </a:solidFill>
                <a:latin typeface="Courier New"/>
                <a:ea typeface="Courier New"/>
              </a:rPr>
              <a:t>currentNodeSamples</a:t>
            </a:r>
            <a:r>
              <a:rPr lang="en-US" sz="1800" b="0" strike="noStrike" spc="-1" dirty="0">
                <a:solidFill>
                  <a:srgbClr val="595959"/>
                </a:solidFill>
                <a:latin typeface="Arial"/>
                <a:ea typeface="Arial"/>
              </a:rPr>
              <a:t> are all of the same class, stop [leaf node].</a:t>
            </a:r>
            <a:endParaRPr lang="en-US" sz="1800" b="0" strike="noStrike" spc="-1" dirty="0">
              <a:solidFill>
                <a:srgbClr val="000000"/>
              </a:solidFill>
              <a:latin typeface="Arial"/>
            </a:endParaRPr>
          </a:p>
          <a:p>
            <a:pPr marL="914400" indent="-342720">
              <a:lnSpc>
                <a:spcPct val="115000"/>
              </a:lnSpc>
              <a:buClr>
                <a:srgbClr val="595959"/>
              </a:buClr>
              <a:buFont typeface="Arial"/>
              <a:buAutoNum type="arabicPeriod"/>
            </a:pPr>
            <a:r>
              <a:rPr lang="en-US" sz="1800" b="0" strike="noStrike" spc="-1" dirty="0">
                <a:solidFill>
                  <a:srgbClr val="595959"/>
                </a:solidFill>
                <a:latin typeface="Arial"/>
                <a:ea typeface="Arial"/>
              </a:rPr>
              <a:t>Find F in </a:t>
            </a:r>
            <a:r>
              <a:rPr lang="en-US" sz="1600" b="0" strike="noStrike" spc="-1" dirty="0" err="1">
                <a:solidFill>
                  <a:srgbClr val="595959"/>
                </a:solidFill>
                <a:latin typeface="Courier New"/>
                <a:ea typeface="Courier New"/>
              </a:rPr>
              <a:t>currentNodeAvailableFeatures</a:t>
            </a:r>
            <a:r>
              <a:rPr lang="en-US" sz="1800" b="0" strike="noStrike" spc="-1" dirty="0">
                <a:solidFill>
                  <a:srgbClr val="595959"/>
                </a:solidFill>
                <a:latin typeface="Arial"/>
                <a:ea typeface="Arial"/>
              </a:rPr>
              <a:t> that gives the “best” split of </a:t>
            </a:r>
            <a:r>
              <a:rPr lang="en-US" sz="1600" b="0" strike="noStrike" spc="-1" dirty="0" err="1">
                <a:solidFill>
                  <a:srgbClr val="595959"/>
                </a:solidFill>
                <a:latin typeface="Courier New"/>
                <a:ea typeface="Courier New"/>
              </a:rPr>
              <a:t>currentNodeSamples</a:t>
            </a:r>
            <a:endParaRPr lang="en-US" sz="1600" b="0" strike="noStrike" spc="-1" dirty="0">
              <a:solidFill>
                <a:srgbClr val="000000"/>
              </a:solidFill>
              <a:latin typeface="Arial"/>
            </a:endParaRPr>
          </a:p>
          <a:p>
            <a:pPr marL="914400" indent="-342720">
              <a:lnSpc>
                <a:spcPct val="115000"/>
              </a:lnSpc>
              <a:buClr>
                <a:srgbClr val="595959"/>
              </a:buClr>
              <a:buFont typeface="Arial"/>
              <a:buAutoNum type="arabicPeriod"/>
            </a:pPr>
            <a:r>
              <a:rPr lang="en-US" sz="1800" b="0" strike="noStrike" spc="-1" dirty="0">
                <a:solidFill>
                  <a:srgbClr val="595959"/>
                </a:solidFill>
                <a:latin typeface="Arial"/>
                <a:ea typeface="Arial"/>
              </a:rPr>
              <a:t>For each possible value in F, create new child nodes</a:t>
            </a:r>
            <a:endParaRPr lang="en-US" sz="1800" b="0" strike="noStrike" spc="-1" dirty="0">
              <a:solidFill>
                <a:srgbClr val="000000"/>
              </a:solidFill>
              <a:latin typeface="Arial"/>
            </a:endParaRPr>
          </a:p>
          <a:p>
            <a:pPr marL="914400" indent="-342720">
              <a:lnSpc>
                <a:spcPct val="115000"/>
              </a:lnSpc>
              <a:buClr>
                <a:srgbClr val="595959"/>
              </a:buClr>
              <a:buFont typeface="Arial"/>
              <a:buAutoNum type="arabicPeriod"/>
            </a:pPr>
            <a:r>
              <a:rPr lang="en-US" sz="1800" b="0" strike="noStrike" spc="-1" dirty="0">
                <a:solidFill>
                  <a:srgbClr val="595959"/>
                </a:solidFill>
                <a:latin typeface="Arial"/>
                <a:ea typeface="Arial"/>
              </a:rPr>
              <a:t>Sort </a:t>
            </a:r>
            <a:r>
              <a:rPr lang="en-US" sz="1600" b="0" strike="noStrike" spc="-1" dirty="0" err="1">
                <a:solidFill>
                  <a:srgbClr val="595959"/>
                </a:solidFill>
                <a:latin typeface="Courier New"/>
                <a:ea typeface="Courier New"/>
              </a:rPr>
              <a:t>currentNodeSamples</a:t>
            </a:r>
            <a:r>
              <a:rPr lang="en-US" sz="1800" b="0" strike="noStrike" spc="-1" dirty="0">
                <a:solidFill>
                  <a:srgbClr val="595959"/>
                </a:solidFill>
                <a:latin typeface="Arial"/>
                <a:ea typeface="Arial"/>
              </a:rPr>
              <a:t> into the new child nodes created in (2), based on the split</a:t>
            </a:r>
            <a:endParaRPr lang="en-US" sz="1800" b="0" strike="noStrike" spc="-1" dirty="0">
              <a:solidFill>
                <a:srgbClr val="000000"/>
              </a:solidFill>
              <a:latin typeface="Arial"/>
            </a:endParaRPr>
          </a:p>
          <a:p>
            <a:pPr marL="914400" indent="-342720">
              <a:lnSpc>
                <a:spcPct val="115000"/>
              </a:lnSpc>
              <a:buClr>
                <a:srgbClr val="595959"/>
              </a:buClr>
              <a:buFont typeface="Arial"/>
              <a:buAutoNum type="arabicPeriod"/>
            </a:pPr>
            <a:r>
              <a:rPr lang="en-US" sz="1800" b="0" strike="noStrike" spc="-1" dirty="0">
                <a:solidFill>
                  <a:srgbClr val="595959"/>
                </a:solidFill>
                <a:latin typeface="Arial"/>
                <a:ea typeface="Arial"/>
              </a:rPr>
              <a:t>Recursively call </a:t>
            </a:r>
            <a:r>
              <a:rPr lang="en-US" sz="1600" b="0" strike="noStrike" spc="-1" dirty="0" err="1">
                <a:solidFill>
                  <a:srgbClr val="595959"/>
                </a:solidFill>
                <a:latin typeface="Courier New"/>
                <a:ea typeface="Courier New"/>
              </a:rPr>
              <a:t>TreeNodeProcessing</a:t>
            </a:r>
            <a:r>
              <a:rPr lang="en-US" sz="1600" b="0" strike="noStrike" spc="-1" dirty="0">
                <a:solidFill>
                  <a:srgbClr val="595959"/>
                </a:solidFill>
                <a:latin typeface="Courier New"/>
                <a:ea typeface="Courier New"/>
              </a:rPr>
              <a:t>( )</a:t>
            </a:r>
            <a:r>
              <a:rPr lang="en-US" sz="1800" b="0" strike="noStrike" spc="-1" dirty="0">
                <a:solidFill>
                  <a:srgbClr val="595959"/>
                </a:solidFill>
                <a:latin typeface="Arial"/>
                <a:ea typeface="Arial"/>
              </a:rPr>
              <a:t> on all the leaf nodes from (4)</a:t>
            </a:r>
            <a:endParaRPr lang="en-US" sz="1800" b="0" strike="noStrike" spc="-1" dirty="0">
              <a:solidFill>
                <a:srgbClr val="000000"/>
              </a:solidFill>
              <a:latin typeface="Arial"/>
            </a:endParaRPr>
          </a:p>
        </p:txBody>
      </p:sp>
      <p:sp>
        <p:nvSpPr>
          <p:cNvPr id="94" name="CustomShape 3"/>
          <p:cNvSpPr/>
          <p:nvPr/>
        </p:nvSpPr>
        <p:spPr>
          <a:xfrm>
            <a:off x="1024560" y="4300560"/>
            <a:ext cx="7134120" cy="731880"/>
          </a:xfrm>
          <a:prstGeom prst="rect">
            <a:avLst/>
          </a:prstGeom>
          <a:noFill/>
          <a:ln w="9360">
            <a:solidFill>
              <a:schemeClr val="dk2"/>
            </a:solidFill>
            <a:round/>
          </a:ln>
        </p:spPr>
        <p:style>
          <a:lnRef idx="0">
            <a:scrgbClr r="0" g="0" b="0"/>
          </a:lnRef>
          <a:fillRef idx="0">
            <a:scrgbClr r="0" g="0" b="0"/>
          </a:fillRef>
          <a:effectRef idx="0">
            <a:scrgbClr r="0" g="0" b="0"/>
          </a:effectRef>
          <a:fontRef idx="minor"/>
        </p:style>
        <p:txBody>
          <a:bodyPr tIns="91440" bIns="91440"/>
          <a:lstStyle/>
          <a:p>
            <a:pPr algn="ctr">
              <a:lnSpc>
                <a:spcPct val="100000"/>
              </a:lnSpc>
            </a:pPr>
            <a:r>
              <a:rPr lang="en-US" sz="1800" b="0" strike="noStrike" spc="-1">
                <a:solidFill>
                  <a:srgbClr val="000000"/>
                </a:solidFill>
                <a:latin typeface="Arial"/>
                <a:ea typeface="Arial"/>
              </a:rPr>
              <a:t>Call the </a:t>
            </a:r>
            <a:r>
              <a:rPr lang="en-US" sz="1600" b="0" strike="noStrike" spc="-1">
                <a:solidFill>
                  <a:srgbClr val="000000"/>
                </a:solidFill>
                <a:latin typeface="Courier New"/>
                <a:ea typeface="Courier New"/>
              </a:rPr>
              <a:t>TreeNodeProcessing( )</a:t>
            </a:r>
            <a:r>
              <a:rPr lang="en-US" sz="1800" b="0" strike="noStrike" spc="-1">
                <a:solidFill>
                  <a:srgbClr val="000000"/>
                </a:solidFill>
                <a:latin typeface="Arial"/>
                <a:ea typeface="Arial"/>
              </a:rPr>
              <a:t> function on the root (all samples)</a:t>
            </a:r>
            <a:endParaRPr lang="en-US" sz="1800" b="0" strike="noStrike" spc="-1">
              <a:latin typeface="Arial"/>
            </a:endParaRPr>
          </a:p>
          <a:p>
            <a:pPr algn="ctr">
              <a:lnSpc>
                <a:spcPct val="100000"/>
              </a:lnSpc>
            </a:pPr>
            <a:r>
              <a:rPr lang="en-US" sz="1800" b="0" strike="noStrike" spc="-1">
                <a:solidFill>
                  <a:srgbClr val="000000"/>
                </a:solidFill>
                <a:latin typeface="Arial"/>
                <a:ea typeface="Arial"/>
              </a:rPr>
              <a:t>Stop at the smallest acceptable tree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Google Shape;85;p18"/>
          <p:cNvPicPr/>
          <p:nvPr/>
        </p:nvPicPr>
        <p:blipFill>
          <a:blip r:embed="rId3"/>
          <a:stretch/>
        </p:blipFill>
        <p:spPr>
          <a:xfrm>
            <a:off x="4719600" y="1105200"/>
            <a:ext cx="4426200" cy="3416040"/>
          </a:xfrm>
          <a:prstGeom prst="rect">
            <a:avLst/>
          </a:prstGeom>
          <a:ln>
            <a:noFill/>
          </a:ln>
        </p:spPr>
      </p:pic>
      <p:sp>
        <p:nvSpPr>
          <p:cNvPr id="96"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What is the “best” split at each level?</a:t>
            </a:r>
            <a:endParaRPr lang="en-US" sz="2800" b="0" strike="noStrike" spc="-1">
              <a:solidFill>
                <a:srgbClr val="000000"/>
              </a:solidFill>
              <a:latin typeface="Arial"/>
            </a:endParaRPr>
          </a:p>
        </p:txBody>
      </p:sp>
      <p:sp>
        <p:nvSpPr>
          <p:cNvPr id="97" name="TextShape 2"/>
          <p:cNvSpPr txBox="1"/>
          <p:nvPr/>
        </p:nvSpPr>
        <p:spPr>
          <a:xfrm>
            <a:off x="311760" y="1152360"/>
            <a:ext cx="4905720" cy="394452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Recall, we want to choose a feature that would result in the most “pure” split of the samples at that node</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Because, ideally, a leaf would be made up of a large group of samples all from the same class</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We can measure the impurity of the split using entropy</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Entropy is a term used in information theory to measure the [most efficient] expected number of bits needed to encode a random variable X</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The more possible values X has, the more bits you need</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High entropy scores are bad for our purposes</a:t>
            </a:r>
            <a:endParaRPr lang="en-US" sz="1400" b="0" strike="noStrike" spc="-1">
              <a:solidFill>
                <a:srgbClr val="000000"/>
              </a:solidFill>
              <a:latin typeface="Arial"/>
            </a:endParaRPr>
          </a:p>
        </p:txBody>
      </p:sp>
      <p:sp>
        <p:nvSpPr>
          <p:cNvPr id="2" name="TextBox 1">
            <a:extLst>
              <a:ext uri="{FF2B5EF4-FFF2-40B4-BE49-F238E27FC236}">
                <a16:creationId xmlns:a16="http://schemas.microsoft.com/office/drawing/2014/main" id="{6F502B28-10EF-437A-9A3D-7B11FAFA8442}"/>
              </a:ext>
            </a:extLst>
          </p:cNvPr>
          <p:cNvSpPr txBox="1"/>
          <p:nvPr/>
        </p:nvSpPr>
        <p:spPr>
          <a:xfrm>
            <a:off x="6585217" y="199785"/>
            <a:ext cx="2287703" cy="923330"/>
          </a:xfrm>
          <a:prstGeom prst="rect">
            <a:avLst/>
          </a:prstGeom>
          <a:noFill/>
        </p:spPr>
        <p:txBody>
          <a:bodyPr wrap="square" rtlCol="0">
            <a:spAutoFit/>
          </a:bodyPr>
          <a:lstStyle/>
          <a:p>
            <a:r>
              <a:rPr lang="en-US" dirty="0"/>
              <a:t>Entropy: how much can I rearrange the set?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dirty="0">
                <a:solidFill>
                  <a:srgbClr val="000000"/>
                </a:solidFill>
                <a:latin typeface="Arial"/>
                <a:ea typeface="Arial"/>
              </a:rPr>
              <a:t>Entropy illustration</a:t>
            </a:r>
            <a:endParaRPr lang="en-US" sz="2800" b="0" strike="noStrike" spc="-1" dirty="0">
              <a:solidFill>
                <a:srgbClr val="000000"/>
              </a:solidFill>
              <a:latin typeface="Arial"/>
            </a:endParaRPr>
          </a:p>
        </p:txBody>
      </p:sp>
      <p:pic>
        <p:nvPicPr>
          <p:cNvPr id="6" name="Picture 5">
            <a:extLst>
              <a:ext uri="{FF2B5EF4-FFF2-40B4-BE49-F238E27FC236}">
                <a16:creationId xmlns:a16="http://schemas.microsoft.com/office/drawing/2014/main" id="{E701FE7D-CF4B-47EC-94AC-78EDC70877A7}"/>
              </a:ext>
            </a:extLst>
          </p:cNvPr>
          <p:cNvPicPr>
            <a:picLocks noChangeAspect="1"/>
          </p:cNvPicPr>
          <p:nvPr/>
        </p:nvPicPr>
        <p:blipFill>
          <a:blip r:embed="rId3"/>
          <a:stretch>
            <a:fillRect/>
          </a:stretch>
        </p:blipFill>
        <p:spPr>
          <a:xfrm>
            <a:off x="0" y="1080312"/>
            <a:ext cx="9144000" cy="3841618"/>
          </a:xfrm>
          <a:prstGeom prst="rect">
            <a:avLst/>
          </a:prstGeom>
        </p:spPr>
      </p:pic>
      <p:sp>
        <p:nvSpPr>
          <p:cNvPr id="7" name="TextBox 6">
            <a:extLst>
              <a:ext uri="{FF2B5EF4-FFF2-40B4-BE49-F238E27FC236}">
                <a16:creationId xmlns:a16="http://schemas.microsoft.com/office/drawing/2014/main" id="{675A8814-9086-4201-AD0E-1907842F76EE}"/>
              </a:ext>
            </a:extLst>
          </p:cNvPr>
          <p:cNvSpPr txBox="1"/>
          <p:nvPr/>
        </p:nvSpPr>
        <p:spPr>
          <a:xfrm>
            <a:off x="3441311" y="52293"/>
            <a:ext cx="6224067" cy="338554"/>
          </a:xfrm>
          <a:prstGeom prst="rect">
            <a:avLst/>
          </a:prstGeom>
          <a:noFill/>
        </p:spPr>
        <p:txBody>
          <a:bodyPr wrap="square" rtlCol="0">
            <a:spAutoFit/>
          </a:bodyPr>
          <a:lstStyle/>
          <a:p>
            <a:r>
              <a:rPr lang="en-US" sz="1600" dirty="0"/>
              <a:t>Image from https://www.youtube.com/watch?v=9r7FIXEAGvs</a:t>
            </a:r>
          </a:p>
        </p:txBody>
      </p:sp>
    </p:spTree>
    <p:extLst>
      <p:ext uri="{BB962C8B-B14F-4D97-AF65-F5344CB8AC3E}">
        <p14:creationId xmlns:p14="http://schemas.microsoft.com/office/powerpoint/2010/main" val="201776982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8833</TotalTime>
  <Words>1843</Words>
  <Application>Microsoft Office PowerPoint</Application>
  <PresentationFormat>On-screen Show (16:9)</PresentationFormat>
  <Paragraphs>145</Paragraphs>
  <Slides>26</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Cambria Math</vt:lpstr>
      <vt:lpstr>Courier New</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misaka mikoto</cp:lastModifiedBy>
  <cp:revision>9</cp:revision>
  <dcterms:modified xsi:type="dcterms:W3CDTF">2022-02-01T07:09:51Z</dcterms:modified>
  <dc:language>en-US</dc:language>
</cp:coreProperties>
</file>