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7" r:id="rId17"/>
    <p:sldId id="273" r:id="rId18"/>
    <p:sldId id="278" r:id="rId19"/>
    <p:sldId id="274" r:id="rId20"/>
    <p:sldId id="275" r:id="rId21"/>
    <p:sldId id="263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4f1ccaac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4f1ccaac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4f1ccaac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4f1ccaac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4f1ccaac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4f1ccaac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f1ccaac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4f1ccaac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4f1ccaac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4f1ccaac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4f1ccaac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4f1ccaac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4f1ccaac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4f1ccaac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4f1ccaac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4f1ccaac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4f1ccaac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4f1ccaac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4f1ccaac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4f1ccaac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4f1ccaa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4f1ccaa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4f1ccaac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4f1ccaac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4f1ccaac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4f1ccaac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f1ccaac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4f1ccaac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f1ccaa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f1ccaa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4f1ccaac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4f1ccaac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4f1ccaac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4f1ccaac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f1ccaac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f1ccaac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Practical Issues -- Model Training and Evaluation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performance improvement can you expect?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good are humans at your task?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an immature model setup (wrong model, wrong parameters, etc) can yield “obviously poor” results sometimes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Or, if you get extraordinarily high performance, I’d be suspicious...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if you haven’t done anything majorly wrong, how do you know if you can build a better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lecture, we’ll see how we can run experiments to tune our 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mature models (SOTA), researchers can often publish papers with very small improvements in performance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the chart at the end of https://www.iqt.org/bio-nlp-highlights-and-summary-from-acl2020-part-ii/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Getting a 1-2% performance boost in the real world can be huge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performance through parameter tuning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Re-training your models with different values for their parameters is frequently done to improve performance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However, there are infinite combinations of parameters to try…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ML libraries often have an implementation of GridSearch to automate this process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Choose which parameters you want to tune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Choose the possible values for each parameter (now the setup looks like a grid)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Try all possible combinations, reporting the best one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Raw GridSearch is a brute force algorithm that can take a long time to run, especially if it takes a long time to train a single model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Active research area: optimizing how this search is done by learning from the “mistakes” of earlier trained models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 with RandomForests in scikit-learn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1185863"/>
            <a:ext cx="69151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 with RandomForests in scikit-learn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609725"/>
            <a:ext cx="66675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multiple sources of randomness during model training: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split into training-validation (and holdout)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randomness of the models themselves [what’s an example?]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you saw in your homework, scores can vary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you know your parameter tuning is a real improvement, not just noise from this randomness?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 1: prevent all randomness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to have high confidence that your data split is reasonable here to get away with this…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 2: cross validation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multiple versions of the same model on different splits of the data into training and test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then evaluate your results with some basic statistics like confidence intervals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likely even want to do this once you’re done tuning your parameters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200" y="47374"/>
            <a:ext cx="4761800" cy="12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performance for classification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Accuracy: how many labels did your model get correct?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Weighted accuracy: giving equal weight to all classes? [imbalanced datasets]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Precision, recall, and harmonic mean (F1 score) – next slide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Sometimes precision or recall might be more important, depending on your domain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diagnosis of COVID19 from a rapid test -- want to label all sick patients correctly, even if we mis-label some healthy patients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accusing someone of fraud -- maybe it’s more important we never accuse an innocent person, than catching all criminals?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ML libraries typically have implementations of these kinds of scoring metrics for you to use, and more: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pass in the ground truth labels and your predictions, and it reports the score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https://scikit-learn.org/stable/modules/model_evaluation.html#classification-metrics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CDE7-583A-4A01-9C6B-550C2986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Precision, Recall, F1-score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8D818-2003-4BD6-BBFF-46421088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158256" cy="3416400"/>
          </a:xfrm>
        </p:spPr>
        <p:txBody>
          <a:bodyPr/>
          <a:lstStyle/>
          <a:p>
            <a:r>
              <a:rPr lang="en-US" dirty="0"/>
              <a:t>Are often more meaningful measures of classification performance than accuracy</a:t>
            </a:r>
          </a:p>
          <a:p>
            <a:pPr lvl="1"/>
            <a:r>
              <a:rPr lang="en-US" dirty="0"/>
              <a:t>Accuracy = (TP + TN) / (all predictions)</a:t>
            </a:r>
          </a:p>
          <a:p>
            <a:r>
              <a:rPr lang="en-US" dirty="0"/>
              <a:t>Precision: of all the positive elements you flagged, how many were legit?</a:t>
            </a:r>
          </a:p>
          <a:p>
            <a:pPr lvl="1"/>
            <a:r>
              <a:rPr lang="en-US" dirty="0"/>
              <a:t>Examples for a medical test?</a:t>
            </a:r>
          </a:p>
          <a:p>
            <a:r>
              <a:rPr lang="en-US" dirty="0"/>
              <a:t>Recall: of all the positive elements you flagged that were legit, what percent were these were collected?</a:t>
            </a:r>
          </a:p>
          <a:p>
            <a:pPr lvl="1"/>
            <a:r>
              <a:rPr lang="en-US" dirty="0"/>
              <a:t>Examples for a medical test?</a:t>
            </a:r>
          </a:p>
          <a:p>
            <a:r>
              <a:rPr lang="en-US" dirty="0"/>
              <a:t>F1-score: the harmonic mean of precision and recall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2636DF24-9BC9-4850-8644-BEA4ABC0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83" y="0"/>
            <a:ext cx="2828689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AABBD-F9F7-4422-A9DD-76D52E330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43" y="4198134"/>
            <a:ext cx="3569914" cy="7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9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performance for classification: confusion matrix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Gives you an idea (especially for multi-class classification) which classes were most frequently mislabelled as which other classes:</a:t>
            </a:r>
            <a:endParaRPr dirty="0"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125" y="1860750"/>
            <a:ext cx="4392450" cy="317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/>
        </p:nvSpPr>
        <p:spPr>
          <a:xfrm>
            <a:off x="6814675" y="4493600"/>
            <a:ext cx="2126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from Javiad, “A Deep Learning Based DDoS Detection System in Software-Defined Networking (SDN)”</a:t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847C-D989-41D5-BB44-C7213FB4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Precision and Recall for multi-class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217A-E8CD-4A8E-BD71-F89734BD0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just saw, these metrics are “traditionally” used for binary classification problems</a:t>
            </a:r>
          </a:p>
          <a:p>
            <a:r>
              <a:rPr lang="en-US" dirty="0"/>
              <a:t>You have other options for multi-class, non-binary classification, using the confusion matrix: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21F620F-D8ED-4858-B105-DAC6670F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5" y="2450380"/>
            <a:ext cx="3587784" cy="2693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2AA868-BBD8-4CA4-ADEC-E58508616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484" y="2450380"/>
            <a:ext cx="4719221" cy="16540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A20FFA-24A0-44F5-A1EB-08328247E881}"/>
              </a:ext>
            </a:extLst>
          </p:cNvPr>
          <p:cNvSpPr txBox="1"/>
          <p:nvPr/>
        </p:nvSpPr>
        <p:spPr>
          <a:xfrm>
            <a:off x="5939757" y="4879672"/>
            <a:ext cx="3629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Images from https://gkadusumilli.github.io/Confusion_matrix/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B273CD-783B-4A99-BC41-1A01112F2EFF}"/>
              </a:ext>
            </a:extLst>
          </p:cNvPr>
          <p:cNvSpPr txBox="1"/>
          <p:nvPr/>
        </p:nvSpPr>
        <p:spPr>
          <a:xfrm>
            <a:off x="1546062" y="2643307"/>
            <a:ext cx="1506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E3D748-AA3B-4662-A9EB-DB5B12640DC6}"/>
              </a:ext>
            </a:extLst>
          </p:cNvPr>
          <p:cNvSpPr txBox="1"/>
          <p:nvPr/>
        </p:nvSpPr>
        <p:spPr>
          <a:xfrm rot="16200000">
            <a:off x="-544640" y="3875248"/>
            <a:ext cx="1506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347986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your models</a:t>
            </a: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We’ll cover this in more detail later in the semester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Some practical suggestions: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Graph your training loss, rather than training accuracy, if you want to check that your model is learning more directly [for neural nets]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Manually generate toy datasets where it is easy to verify the accuracy/scoring manually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from last time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learned the importance of dataset curation/cleaning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Understood how to handle situations with very little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dataset overall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Imbalanced classes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Understood why and how to do feature reduction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Understood why and how to do feature engineering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for next class</a:t>
            </a: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1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Homework 3 due (Homework 4 due next Wednesday)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Exam 1 next class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Will mostly be on theory; may ask you explain python code on slides (don’t need to regurgitate the code, however)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Covers all material through today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Study the slides and your notes from class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Sample exam has been posted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Project 1 due after the exam (Feb 14) </a:t>
            </a:r>
            <a:r>
              <a:rPr lang="en" dirty="0"/>
              <a:t>– mark the due date in your calendars!</a:t>
            </a:r>
          </a:p>
          <a:p>
            <a:r>
              <a:rPr lang="en" dirty="0"/>
              <a:t>For </a:t>
            </a:r>
            <a:r>
              <a:rPr lang="en" b="1" dirty="0">
                <a:solidFill>
                  <a:srgbClr val="FF0000"/>
                </a:solidFill>
              </a:rPr>
              <a:t>group projects, you should aim to, by Feb 14</a:t>
            </a:r>
            <a:r>
              <a:rPr lang="en" dirty="0"/>
              <a:t>: </a:t>
            </a:r>
          </a:p>
          <a:p>
            <a:pPr lvl="1"/>
            <a:r>
              <a:rPr lang="en" dirty="0"/>
              <a:t>Have your data collected by this point</a:t>
            </a:r>
          </a:p>
          <a:p>
            <a:pPr lvl="1"/>
            <a:r>
              <a:rPr lang="en-US" dirty="0"/>
              <a:t>C</a:t>
            </a:r>
            <a:r>
              <a:rPr lang="en" dirty="0"/>
              <a:t>lean your data</a:t>
            </a:r>
          </a:p>
          <a:p>
            <a:pPr lvl="1"/>
            <a:r>
              <a:rPr lang="en" dirty="0"/>
              <a:t>Split your data into train/test/CV/etc</a:t>
            </a:r>
          </a:p>
          <a:p>
            <a:pPr lvl="1"/>
            <a:r>
              <a:rPr lang="en" dirty="0"/>
              <a:t>Finish all the gradic rubric points up to “</a:t>
            </a:r>
            <a:r>
              <a:rPr lang="en-US" dirty="0"/>
              <a:t>Discuss and implement how you will handle any dataset imbalance”</a:t>
            </a:r>
          </a:p>
          <a:p>
            <a:pPr lvl="1"/>
            <a:r>
              <a:rPr lang="en-US" dirty="0"/>
              <a:t>You should basically do everything to get ready to instantiate and train your model(s) </a:t>
            </a:r>
          </a:p>
          <a:p>
            <a:pPr lvl="1"/>
            <a:r>
              <a:rPr lang="en-US" dirty="0"/>
              <a:t>Complete all points in grading rubric through item 14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Homework 4: In-class exercise in groups of 2-3 students [5 mins]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7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Using the mental health dataset from last class: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Split the data into train, validation, and holdout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Train your model on the training dataset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Score your model on the validation dataset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Write a short paragraph on did your model overfit or not (or state it is impossible to tell and why)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Modify your code from earlier to start a run of </a:t>
            </a:r>
            <a:r>
              <a:rPr lang="en-US" dirty="0" err="1"/>
              <a:t>GridSearchCV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Tune at least five different parameters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Each parameter should have 2-4 possible values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Report your results in improvement over your baseline accuracy, if any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Submit to blackboard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One submission per team with all team members’ names on it please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lecture you will learn about: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training and selection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are you overfitting/underfitting your dataset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Bias vs variance tradeoff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reasonable performance boosts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tune your models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Saving and loading a trained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evaluation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 Validation, statistical significance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 metrics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Confusion matrices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debugging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selection/curation is “probably more important” than model tuning,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But, it is incredibly easy to achieve terrible model performance/generalization by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Violating the constraints of the model (and/or choosing the wrong model)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and training on the same data, i.e., “I cured cancer today”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your holdout set as your test/validation set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Massively overfitting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know if I am overfitting to my data?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happens when the model is allowed to “learn too much”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visualize this happening with train and validation datasets (in part, the reason to have the latter):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550" y="1966325"/>
            <a:ext cx="3683875" cy="27628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-15050" y="4579075"/>
            <a:ext cx="6378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Images from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https://elitedatascience.com/overfitting-in-machine-learning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https://machinelearningmastery.com/learning-curves-for-diagnosing-machine-learning-model-performance/</a:t>
            </a:r>
            <a:endParaRPr sz="9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555" y="2268875"/>
            <a:ext cx="2849820" cy="2460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know if I am overfitting to my data?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your score on the training set against the validation set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you train, if you’re using something like a neural net that can be “stopped early”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the end of training, if you’re using something like a RandomForest -- early stopping is implemented here by controlling the depth of the trees/etc.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overfitting: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a weaker model that is less capable of memorizing your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adding more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stopping the model early during training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Then, re-train the model and check for improvement on the validation set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touch the holdout data until you’re completely done training and tuning your model!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overfitting for Decision Trees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graph the training vs validation performance as you modify parameters of the tree: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575" y="1723025"/>
            <a:ext cx="5559776" cy="32680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20150" y="4670350"/>
            <a:ext cx="502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from http://www.cs.umd.edu/class/spring2018/cmsc422-0101//slides0101/lecture03.pdf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underfitting?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Overfitting typically means that you see “great performance” on your training dataset, and much poorer performance on your validation 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underfit: here the model you’re selecting is not powerful enough to capture the relationship of your dataset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trying to fit a line (linear regression) to model a relationship that isn’t linear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Underfitting can also happen when your model hasn’t trained enough and training loss is still decreasing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025" y="2951778"/>
            <a:ext cx="5727375" cy="22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289750" y="4508325"/>
            <a:ext cx="2943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Images from https://datascience.foundation/sciencewhitepaper/underfitting-and-overfitting-in-machine-learning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675" y="3495820"/>
            <a:ext cx="2672225" cy="16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225" y="192550"/>
            <a:ext cx="3509475" cy="34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performance: bias and variance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89600" cy="3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error is the sum of two errors: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VARIANCE [estimation error]: how far off is this model from the optimal model of this type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BIAS [approximation error]: the error from the optimal model of this model type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tradeoff between bias and variance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Bias is reduced and variance is increased as model complexity grows (as more parameters are added)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Related to over- and under-fitting your models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64650" y="4809275"/>
            <a:ext cx="456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Images from http://scott.fortmann-roe.com/docs/BiasVariance.html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1683</Words>
  <Application>Microsoft Office PowerPoint</Application>
  <PresentationFormat>On-screen Show (16:9)</PresentationFormat>
  <Paragraphs>150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Classification: Practical Issues -- Model Training and Evaluation</vt:lpstr>
      <vt:lpstr>Review from last time</vt:lpstr>
      <vt:lpstr>In this lecture you will learn about:</vt:lpstr>
      <vt:lpstr>Data selection/curation is “probably more important” than model tuning,</vt:lpstr>
      <vt:lpstr>How do I know if I am overfitting to my data?</vt:lpstr>
      <vt:lpstr>How do I know if I am overfitting to my data?</vt:lpstr>
      <vt:lpstr>Visualizing overfitting for Decision Trees</vt:lpstr>
      <vt:lpstr>What about underfitting?</vt:lpstr>
      <vt:lpstr>Model performance: bias and variance</vt:lpstr>
      <vt:lpstr>How much performance improvement can you expect?</vt:lpstr>
      <vt:lpstr>Better performance through parameter tuning</vt:lpstr>
      <vt:lpstr>GridSearch with RandomForests in scikit-learn</vt:lpstr>
      <vt:lpstr>GridSearch with RandomForests in scikit-learn</vt:lpstr>
      <vt:lpstr>Cross Validation</vt:lpstr>
      <vt:lpstr>Measuring performance for classification</vt:lpstr>
      <vt:lpstr>Precision, Recall, F1-score</vt:lpstr>
      <vt:lpstr>Measuring performance for classification: confusion matrix</vt:lpstr>
      <vt:lpstr>Precision and Recall for multi-class classification</vt:lpstr>
      <vt:lpstr>Debugging your models</vt:lpstr>
      <vt:lpstr>Homework for next class</vt:lpstr>
      <vt:lpstr>Homework 4: In-class exercise in groups of 2-3 students [5 mins]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Classification: Practical Issues -- Model Training and Evaluation</dc:title>
  <cp:lastModifiedBy>Dr_Kinga</cp:lastModifiedBy>
  <cp:revision>5</cp:revision>
  <dcterms:modified xsi:type="dcterms:W3CDTF">2022-01-27T12:32:39Z</dcterms:modified>
</cp:coreProperties>
</file>