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78" r:id="rId12"/>
    <p:sldId id="263" r:id="rId13"/>
    <p:sldId id="276" r:id="rId14"/>
    <p:sldId id="268" r:id="rId15"/>
    <p:sldId id="279" r:id="rId16"/>
    <p:sldId id="275" r:id="rId17"/>
    <p:sldId id="277" r:id="rId18"/>
    <p:sldId id="269" r:id="rId19"/>
    <p:sldId id="270" r:id="rId20"/>
    <p:sldId id="271" r:id="rId21"/>
    <p:sldId id="267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9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2ff04185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2ff04185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975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2ff04185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2ff04185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698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2ff04185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2ff04185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2ff04185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2ff04185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843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2ff04185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2ff04185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2ff04185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2ff04185b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2ff04185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2ff04185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2ff04185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2ff04185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41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ff041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2ff0418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ff04185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2ff04185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2ff04185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2ff04185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2ff04185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2ff04185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2ff04185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2ff04185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ff04185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ff04185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2ff04185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2ff04185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2ff04185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2ff04185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epai.org/machine-learning-glossary-and-terms/softmax-laye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inearRegression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Regression, Linear models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913" y="2511275"/>
            <a:ext cx="639127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 and loss functions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Recall, we are trying, in general, to minimize loss functions in machine learning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how we train our models; loss functions not only tell the model what it predicted incorrectly during training, but, via a penalty, inform the model of how to improve itself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linear classification models, we are trying to minimize the loss: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indicator function </a:t>
            </a:r>
            <a:r>
              <a:rPr lang="en" sz="16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/>
              <a:t> assigns 0 or 1 depending on which side of the hyperplane the prediction falls on; this is called 0-1 loss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Finding the best weights to minimize 0-1 loss is also NP-hard (like optimization for decision trees); let’s see how we can approximate this loss function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CD2D5-F88E-4790-8364-9B7AEC842244}"/>
              </a:ext>
            </a:extLst>
          </p:cNvPr>
          <p:cNvSpPr txBox="1"/>
          <p:nvPr/>
        </p:nvSpPr>
        <p:spPr>
          <a:xfrm>
            <a:off x="6523744" y="4784948"/>
            <a:ext cx="2738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NP-hard means “non-tractable”</a:t>
            </a:r>
          </a:p>
        </p:txBody>
      </p:sp>
    </p:spTree>
    <p:extLst>
      <p:ext uri="{BB962C8B-B14F-4D97-AF65-F5344CB8AC3E}">
        <p14:creationId xmlns:p14="http://schemas.microsoft.com/office/powerpoint/2010/main" val="364597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E0B1-DBC1-4184-9923-6050ED57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Zero-one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EBFD-48BE-4F3B-BBD8-0A0BE9BAF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“step function”</a:t>
            </a:r>
          </a:p>
          <a:p>
            <a:r>
              <a:rPr lang="en-US" dirty="0"/>
              <a:t>Non-convex</a:t>
            </a:r>
          </a:p>
          <a:p>
            <a:r>
              <a:rPr lang="en-US" dirty="0"/>
              <a:t>Non-smooth</a:t>
            </a:r>
          </a:p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CA2AFC0-5153-4DA7-BA00-CA80B80FD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682" y="1152475"/>
            <a:ext cx="4869677" cy="335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A6769D-304D-4907-94B8-14F1ABB73430}"/>
              </a:ext>
            </a:extLst>
          </p:cNvPr>
          <p:cNvSpPr txBox="1"/>
          <p:nvPr/>
        </p:nvSpPr>
        <p:spPr>
          <a:xfrm>
            <a:off x="3554233" y="79443"/>
            <a:ext cx="58982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from https://www.researchgate.net/figure/Convex-surrogates-for-the-zero-one-loss_fig1_283782155</a:t>
            </a:r>
          </a:p>
        </p:txBody>
      </p:sp>
    </p:spTree>
    <p:extLst>
      <p:ext uri="{BB962C8B-B14F-4D97-AF65-F5344CB8AC3E}">
        <p14:creationId xmlns:p14="http://schemas.microsoft.com/office/powerpoint/2010/main" val="71630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85FD456-9F91-4F30-8A4A-394C9AA39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837" y="1813432"/>
            <a:ext cx="3532763" cy="2477140"/>
          </a:xfrm>
          <a:prstGeom prst="rect">
            <a:avLst/>
          </a:prstGeom>
        </p:spPr>
      </p:pic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Approximating 0-1 loss for binary linear classification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989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0-1 loss is non-convex, non-smooth; small changes in the weights can lead to large changes in the loss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is bad; hard to learn best weights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Convex upper bounds on 0-1 loss exist: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Log loss (binary, at right) aka cross-entropy loss (for multi-class, difference between probability distributions)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Several others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It’s much easier to optimize a loss function that is smooth and convex, than 0-1 loss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For example, using gradient descent (next lecture)</a:t>
            </a:r>
            <a:endParaRPr dirty="0"/>
          </a:p>
        </p:txBody>
      </p:sp>
      <p:sp>
        <p:nvSpPr>
          <p:cNvPr id="106" name="Google Shape;106;p20"/>
          <p:cNvSpPr txBox="1"/>
          <p:nvPr/>
        </p:nvSpPr>
        <p:spPr>
          <a:xfrm>
            <a:off x="1990164" y="4851101"/>
            <a:ext cx="858156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Image from https://www.analyticsvidhya.com/blog/2020/11/binary-cross-entropy-aka-log-loss-the-cost-function-used-in-logistic-regression/</a:t>
            </a: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261154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A970-8379-4795-97A6-2C2254EE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create a linear binary classifier?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1B8D4-C5E7-450A-96C8-8F30B1F33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maintain a “line” shape (as opposed to decision trees)</a:t>
            </a:r>
          </a:p>
          <a:p>
            <a:r>
              <a:rPr lang="en-US" dirty="0"/>
              <a:t>Want to also, for example, use log loss to be able to more effectively find the best weights </a:t>
            </a:r>
          </a:p>
          <a:p>
            <a:pPr lvl="1"/>
            <a:r>
              <a:rPr lang="en-US" dirty="0"/>
              <a:t>Minimize this loss via optimization (next class)</a:t>
            </a:r>
          </a:p>
          <a:p>
            <a:pPr lvl="1"/>
            <a:r>
              <a:rPr lang="en-US" dirty="0"/>
              <a:t>Have a more meaningful loss?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300CA-558F-48FA-8E8B-E2529453F853}"/>
              </a:ext>
            </a:extLst>
          </p:cNvPr>
          <p:cNvSpPr txBox="1"/>
          <p:nvPr/>
        </p:nvSpPr>
        <p:spPr>
          <a:xfrm>
            <a:off x="1983283" y="4056502"/>
            <a:ext cx="4771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Let’s take a look at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75430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38" y="2940975"/>
            <a:ext cx="28098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5587" y="2911525"/>
            <a:ext cx="4461213" cy="201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23755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 as a classifier</a:t>
            </a:r>
            <a:endParaRPr dirty="0"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235500" y="773776"/>
            <a:ext cx="8520600" cy="37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Logistic Regression (a binary </a:t>
            </a:r>
            <a:r>
              <a:rPr lang="en" i="1" dirty="0">
                <a:solidFill>
                  <a:srgbClr val="FF0000"/>
                </a:solidFill>
              </a:rPr>
              <a:t>classifier</a:t>
            </a:r>
            <a:r>
              <a:rPr lang="en" dirty="0"/>
              <a:t>) is a very common model that uses log loss to learn optimal weights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Logistic Regression is a way we can “split” our data -- we are trying to fit the Sigmoid curve (logistic curve) using log loss (next slide) on the predictions of the logit formula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Predictions</a:t>
            </a:r>
            <a:r>
              <a:rPr lang="en" dirty="0"/>
              <a:t> must range between 0 and 1 (unlike linear regression)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Log loss punishes a wrong 0 or 1 prediction more severely than minimizing MSE</a:t>
            </a:r>
            <a:endParaRPr dirty="0"/>
          </a:p>
        </p:txBody>
      </p:sp>
      <p:sp>
        <p:nvSpPr>
          <p:cNvPr id="149" name="Google Shape;149;p25"/>
          <p:cNvSpPr txBox="1"/>
          <p:nvPr/>
        </p:nvSpPr>
        <p:spPr>
          <a:xfrm>
            <a:off x="2454000" y="4848325"/>
            <a:ext cx="684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from https://www.analyticsvidhya.com/blog/2020/12/beginners-take-how-logistic-regression-is-related-to-linear-regression/</a:t>
            </a:r>
            <a:endParaRPr sz="900"/>
          </a:p>
        </p:txBody>
      </p:sp>
      <p:sp>
        <p:nvSpPr>
          <p:cNvPr id="150" name="Google Shape;150;p25"/>
          <p:cNvSpPr txBox="1"/>
          <p:nvPr/>
        </p:nvSpPr>
        <p:spPr>
          <a:xfrm>
            <a:off x="193950" y="2978325"/>
            <a:ext cx="207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Logit formula</a:t>
            </a:r>
            <a:endParaRPr b="1"/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5">
            <a:alphaModFix/>
          </a:blip>
          <a:srcRect l="23048" t="7671" r="28823" b="13971"/>
          <a:stretch/>
        </p:blipFill>
        <p:spPr>
          <a:xfrm>
            <a:off x="354925" y="4243825"/>
            <a:ext cx="341045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AC24D0-1261-4D6B-B619-DF58CDB8985D}"/>
              </a:ext>
            </a:extLst>
          </p:cNvPr>
          <p:cNvSpPr txBox="1"/>
          <p:nvPr/>
        </p:nvSpPr>
        <p:spPr>
          <a:xfrm>
            <a:off x="6615953" y="3378525"/>
            <a:ext cx="138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85FD456-9F91-4F30-8A4A-394C9AA39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196" y="1495231"/>
            <a:ext cx="4568293" cy="3203244"/>
          </a:xfrm>
          <a:prstGeom prst="rect">
            <a:avLst/>
          </a:prstGeom>
        </p:spPr>
      </p:pic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 loss for binary classification, again</a:t>
            </a:r>
            <a:endParaRPr dirty="0"/>
          </a:p>
        </p:txBody>
      </p:sp>
      <p:sp>
        <p:nvSpPr>
          <p:cNvPr id="106" name="Google Shape;106;p20"/>
          <p:cNvSpPr txBox="1"/>
          <p:nvPr/>
        </p:nvSpPr>
        <p:spPr>
          <a:xfrm>
            <a:off x="1990164" y="4851101"/>
            <a:ext cx="858156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Image from https://www.analyticsvidhya.com/blog/2020/11/binary-cross-entropy-aka-log-loss-the-cost-function-used-in-logistic-regression/</a:t>
            </a: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2059326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9481-BC48-4B40-A73C-754E58C0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Multi-class classification using the sigmoid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20A1C-9564-490F-BE20-D308A1F25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6219729" cy="38344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sigmoid function (not to be confused with the loss function) we just saw is a special case of another function called the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The sigmoid we used for binary classification</a:t>
            </a:r>
          </a:p>
          <a:p>
            <a:pPr lvl="1"/>
            <a:r>
              <a:rPr lang="en-US" dirty="0"/>
              <a:t>We can use the same shape for multi-class classification</a:t>
            </a:r>
          </a:p>
          <a:p>
            <a:r>
              <a:rPr lang="en-US" dirty="0" err="1"/>
              <a:t>Softmax</a:t>
            </a:r>
            <a:r>
              <a:rPr lang="en-US" dirty="0"/>
              <a:t> takes a vector of values and transforms them to all be between 0 and 1, and also sum to 1</a:t>
            </a:r>
          </a:p>
          <a:p>
            <a:pPr lvl="1"/>
            <a:r>
              <a:rPr lang="en-US" dirty="0"/>
              <a:t>Each class prediction is therefore is represented with some probability</a:t>
            </a:r>
          </a:p>
          <a:p>
            <a:pPr lvl="1"/>
            <a:r>
              <a:rPr lang="en-US" dirty="0"/>
              <a:t>With neural nets, converts the outputs of neurons (per class) into a normalized probability distribution</a:t>
            </a:r>
          </a:p>
          <a:p>
            <a:r>
              <a:rPr lang="en-US" dirty="0"/>
              <a:t>Easily digestible further reading: </a:t>
            </a:r>
            <a:r>
              <a:rPr lang="en-US" dirty="0">
                <a:hlinkClick r:id="rId2"/>
              </a:rPr>
              <a:t>https://deepai.org/machine-learning-glossary-and-terms/softmax-layer</a:t>
            </a:r>
            <a:r>
              <a:rPr lang="en-US" dirty="0"/>
              <a:t> (image from this link)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71ED2-2076-4D21-ACFB-91D486F9F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129" y="1551935"/>
            <a:ext cx="2340345" cy="10198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FC3665-50D6-40DF-99BE-7BFE9936CF10}"/>
              </a:ext>
            </a:extLst>
          </p:cNvPr>
          <p:cNvSpPr txBox="1"/>
          <p:nvPr/>
        </p:nvSpPr>
        <p:spPr>
          <a:xfrm>
            <a:off x="6564129" y="3512872"/>
            <a:ext cx="2340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Above, </a:t>
            </a:r>
            <a:r>
              <a:rPr lang="en-US" dirty="0" err="1"/>
              <a:t>softmax</a:t>
            </a:r>
            <a:r>
              <a:rPr lang="en-US" dirty="0"/>
              <a:t> takes a vector, while sigmoid takes a single value</a:t>
            </a:r>
          </a:p>
          <a:p>
            <a:endParaRPr lang="en-US" dirty="0"/>
          </a:p>
          <a:p>
            <a:r>
              <a:rPr lang="en-US" dirty="0"/>
              <a:t>Both return a probability (or probabilities) for each class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A564048-5925-4619-A848-E03355BD8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5277" y="2656548"/>
            <a:ext cx="1190625" cy="7715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3E1FF8-AE20-4C88-B399-EF81A21330AB}"/>
              </a:ext>
            </a:extLst>
          </p:cNvPr>
          <p:cNvCxnSpPr/>
          <p:nvPr/>
        </p:nvCxnSpPr>
        <p:spPr>
          <a:xfrm flipH="1">
            <a:off x="7895645" y="3105960"/>
            <a:ext cx="620202" cy="13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73EC05-C6D8-4A8E-A02E-5A906DCA8AA1}"/>
              </a:ext>
            </a:extLst>
          </p:cNvPr>
          <p:cNvSpPr txBox="1"/>
          <p:nvPr/>
        </p:nvSpPr>
        <p:spPr>
          <a:xfrm>
            <a:off x="8515847" y="2959987"/>
            <a:ext cx="1044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Slide 14</a:t>
            </a:r>
          </a:p>
        </p:txBody>
      </p:sp>
    </p:spTree>
    <p:extLst>
      <p:ext uri="{BB962C8B-B14F-4D97-AF65-F5344CB8AC3E}">
        <p14:creationId xmlns:p14="http://schemas.microsoft.com/office/powerpoint/2010/main" val="112088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B85D-3F8D-4A86-B294-B17DEFCA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some other optimizations for linear models?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2D2A9-627A-489B-9550-73400EE5B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is, what other constraints can be imposed on how weights are learned for these types of models?</a:t>
            </a:r>
          </a:p>
        </p:txBody>
      </p:sp>
    </p:spTree>
    <p:extLst>
      <p:ext uri="{BB962C8B-B14F-4D97-AF65-F5344CB8AC3E}">
        <p14:creationId xmlns:p14="http://schemas.microsoft.com/office/powerpoint/2010/main" val="1699178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86400" cy="40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Recall, it is generally desirable to have our models use as few features as necessary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Simple solutions generalize better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an effort to train our models to have as many weights be pushed to zero as possible, we can introduce regularization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Add a parameter to our formula for minimizing loss that punishes non-zero weights (green)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Many regularization options for linear models: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L1: encourages zero coefficients (feature reduction if you have many features); implemented in </a:t>
            </a:r>
            <a:r>
              <a:rPr lang="en" b="1" dirty="0"/>
              <a:t>Lasso linear model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L2: encourages zero coefficients for less predictive features by penalizing coefficient size; implemented in </a:t>
            </a:r>
            <a:r>
              <a:rPr lang="en" b="1" dirty="0"/>
              <a:t>Ridge linear model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ElasticNet</a:t>
            </a:r>
            <a:r>
              <a:rPr lang="en" dirty="0"/>
              <a:t>: combines L1 and L2 regularization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Implemented with alpha parameter to control the amount of regularization: https://scikit-learn.org/stable/modules/linear_model.html</a:t>
            </a:r>
            <a:endParaRPr dirty="0"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63" y="91963"/>
            <a:ext cx="59531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/>
          <p:nvPr/>
        </p:nvSpPr>
        <p:spPr>
          <a:xfrm>
            <a:off x="4994950" y="92850"/>
            <a:ext cx="3880800" cy="20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4">
            <a:alphaModFix/>
          </a:blip>
          <a:srcRect l="79501" t="22789" r="8720" b="55527"/>
          <a:stretch/>
        </p:blipFill>
        <p:spPr>
          <a:xfrm>
            <a:off x="7606125" y="3268475"/>
            <a:ext cx="591974" cy="52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 rotWithShape="1">
          <a:blip r:embed="rId4">
            <a:alphaModFix/>
          </a:blip>
          <a:srcRect l="79501" t="69767" r="8821" b="8549"/>
          <a:stretch/>
        </p:blipFill>
        <p:spPr>
          <a:xfrm>
            <a:off x="8034223" y="3724000"/>
            <a:ext cx="64568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benefit of reducing our active features?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can fit a good line using all the features, so why bother?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Simpler models (with fewer features) are less likely to: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patterns in the data that aren’t really there (i.e. spurious correlations that don’t generalize)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when the correlation isn’t spurious (imagine two features: height in inches and height in centimeters), while the model could generate a good fit using these correlated features, it makes the results hard to interpret if we care to know which features are important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different type of model, such as decision trees, we reduced our features: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Manually, or,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“regularized” the model by pruning the trees and controlling the size of the forest, etc.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from last time: Exam 1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We’ve discussed classification, using Decision Trees as an example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Decision Trees are non-parametric: make no assumptions about the shape of the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We’ve discussed model selection, tuning, and evaluation on classification problems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 of model tuning is to prevent the model from overfitting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we minimize our loss functions?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Recall, this is an optimization problem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descent is a general solution to our optimization problem for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cover gradient descent in the next lecture 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25" y="1985950"/>
            <a:ext cx="59531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/>
          <p:nvPr/>
        </p:nvSpPr>
        <p:spPr>
          <a:xfrm>
            <a:off x="3699550" y="1921650"/>
            <a:ext cx="3880800" cy="20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In-class exercise in groups of 2-3 students [5 mins]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Returning to our student dataset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Replace your target values to be one of the grades (G1, G2, G3), with the remaining numeric features as 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a Linear Regression model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https://scikit-learn.org/stable/modules/generated/sklearn.linear_model.LinearRegression.html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Score your model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LinearRegression</a:t>
            </a:r>
            <a:r>
              <a:rPr lang="en"/>
              <a:t>’s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score( )</a:t>
            </a:r>
            <a:r>
              <a:rPr lang="en"/>
              <a:t> method -- note that this is not the loss function, but is spiritually similar in what it is calculating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submit on BB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777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lecture we will: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classification with a linear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type of model trains weights that create a line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loss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the regression class of problems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how a linear model can be used for regression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how a decision tree can be used for regression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regularization of linear models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decision boundaries with decision trees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boundary on the left better captures this relationship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a decision tree can’t generate this type of boundary effectively; its boundaries look like the graph on the right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725" y="2042688"/>
            <a:ext cx="5391150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259950" y="4837125"/>
            <a:ext cx="4475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from https://www.sciencedirect.com/topics/engineering/decision-boundary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binary classification with a linear model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28800" cy="3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two classes can be effectively split using a hyperplane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formula for a line is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trying to find the best-fit line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the slope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the intercept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you have trained such a model, you can predict new points by checking what side of the hyperplane they fall on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l="60728" b="8583"/>
          <a:stretch/>
        </p:blipFill>
        <p:spPr>
          <a:xfrm>
            <a:off x="5516800" y="1266825"/>
            <a:ext cx="3179525" cy="33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5492450" y="4543525"/>
            <a:ext cx="329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from Pischedda, “Rule-guided behaviour: how and where rules are represented and processed in human brain.”</a:t>
            </a:r>
            <a:endParaRPr sz="900"/>
          </a:p>
        </p:txBody>
      </p:sp>
      <p:sp>
        <p:nvSpPr>
          <p:cNvPr id="84" name="Google Shape;84;p17"/>
          <p:cNvSpPr txBox="1"/>
          <p:nvPr/>
        </p:nvSpPr>
        <p:spPr>
          <a:xfrm>
            <a:off x="1733000" y="2166750"/>
            <a:ext cx="339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y = mx + b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 and weights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a linear model means finding the best slope and intercept for the formula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wx + b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Here, we consider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/>
              <a:t> and </a:t>
            </a:r>
            <a:r>
              <a:rPr lang="en" b="1"/>
              <a:t>b</a:t>
            </a:r>
            <a:r>
              <a:rPr lang="en"/>
              <a:t> the trained weights of the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a feature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have more than one feature, our formula will look like 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would train the model to find all of the best weights for all the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the best weights for this model is another optimization problem, just like finding the best decision tree for a given sample set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1251800" y="2683150"/>
            <a:ext cx="603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w</a:t>
            </a:r>
            <a:r>
              <a:rPr lang="en" sz="1800" b="1" baseline="30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30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w</a:t>
            </a:r>
            <a:r>
              <a:rPr lang="en" sz="1800" b="1" baseline="30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30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… + w</a:t>
            </a:r>
            <a:r>
              <a:rPr lang="en" sz="1800" b="1" baseline="30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 baseline="30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b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linear formulas for machine learning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linear model 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m</a:t>
            </a:r>
            <a:r>
              <a:rPr lang="en" b="1" baseline="30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b="1" baseline="30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m</a:t>
            </a:r>
            <a:r>
              <a:rPr lang="en" b="1" baseline="30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b="1" baseline="30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… + m</a:t>
            </a:r>
            <a:r>
              <a:rPr lang="en" b="1" baseline="30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b="1" baseline="30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b </a:t>
            </a:r>
            <a:r>
              <a:rPr lang="en" dirty="0"/>
              <a:t>can only be used for binary classification, as it splits the input space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is above the line, vs what is below the line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 the real world, problems are rarely linearly separable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Linear </a:t>
            </a:r>
            <a:r>
              <a:rPr lang="en" b="1" i="1" dirty="0">
                <a:solidFill>
                  <a:srgbClr val="FF0000"/>
                </a:solidFill>
              </a:rPr>
              <a:t>regression</a:t>
            </a:r>
            <a:r>
              <a:rPr lang="en" dirty="0"/>
              <a:t> (and regression in general) is a type of model that predicts a value, rather than a class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 are fitting a line to the data, like with classification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However, the line predicts a value, rather than splitting classes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Same formula as above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675" y="3376625"/>
            <a:ext cx="2453624" cy="15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-23100" y="4837125"/>
            <a:ext cx="5199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from https://medium.datadriveninvestor.com/machine-learning-101-part-1-24835333d38a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higher-order polynomial features (i.e. x</a:t>
            </a:r>
            <a:r>
              <a:rPr lang="en" baseline="30000"/>
              <a:t>2</a:t>
            </a:r>
            <a:r>
              <a:rPr lang="en"/>
              <a:t>, x</a:t>
            </a:r>
            <a:r>
              <a:rPr lang="en" baseline="30000"/>
              <a:t>3</a:t>
            </a:r>
            <a:r>
              <a:rPr lang="en"/>
              <a:t>, etc.) allows you to draw curved lines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600" y="2019575"/>
            <a:ext cx="5715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352800" y="4753900"/>
            <a:ext cx="86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from https://medium.datadriveninvestor.com/complete-guide-on-linear-regression-vs-polynomial-regression-with-implementation-in-python-964c64c28aa8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Loss functions for training </a:t>
            </a:r>
            <a:r>
              <a:rPr lang="en" i="1" dirty="0"/>
              <a:t>regression</a:t>
            </a:r>
            <a:r>
              <a:rPr lang="en" dirty="0"/>
              <a:t> models</a:t>
            </a:r>
            <a:endParaRPr dirty="0"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We’re no longer answering the binary question, “is this the right class or not?”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Instead, we want to see how close our prediction was to the correct value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Mean Squared Error (MSE) loss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Averages the loss across all samples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 want to minimize MSE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738" y="1852925"/>
            <a:ext cx="3457575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4479925" y="4835200"/>
            <a:ext cx="5858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from https://educationalresearchtechniques.com/2015/11/30/simple-regression-in-r/</a:t>
            </a:r>
            <a:endParaRPr sz="9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3998" y="2685875"/>
            <a:ext cx="3318001" cy="13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367525" y="3880825"/>
            <a:ext cx="4707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Other loss functions also exist for regression, with various tradeoffs around sensitivity to noise/outliers, etc.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4186</TotalTime>
  <Words>1652</Words>
  <Application>Microsoft Office PowerPoint</Application>
  <PresentationFormat>On-screen Show (16:9)</PresentationFormat>
  <Paragraphs>142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Courier New</vt:lpstr>
      <vt:lpstr>Simple Light</vt:lpstr>
      <vt:lpstr>Regression, Linear models</vt:lpstr>
      <vt:lpstr>Review from last time: Exam 1</vt:lpstr>
      <vt:lpstr>In this lecture we will:</vt:lpstr>
      <vt:lpstr>Recall decision boundaries with decision trees</vt:lpstr>
      <vt:lpstr>Example of binary classification with a linear model</vt:lpstr>
      <vt:lpstr>Linear models and weights</vt:lpstr>
      <vt:lpstr>Using linear formulas for machine learning</vt:lpstr>
      <vt:lpstr>Linear Regression</vt:lpstr>
      <vt:lpstr>Loss functions for training regression models</vt:lpstr>
      <vt:lpstr>Linear models and loss functions</vt:lpstr>
      <vt:lpstr>Zero-one loss</vt:lpstr>
      <vt:lpstr>Approximating 0-1 loss for binary linear classification</vt:lpstr>
      <vt:lpstr>How can we create a linear binary classifier?</vt:lpstr>
      <vt:lpstr>Logistic Regression as a classifier</vt:lpstr>
      <vt:lpstr>Log loss for binary classification, again</vt:lpstr>
      <vt:lpstr>Multi-class classification using the sigmoid function</vt:lpstr>
      <vt:lpstr>What are some other optimizations for linear models?</vt:lpstr>
      <vt:lpstr>Regularization</vt:lpstr>
      <vt:lpstr>What is the benefit of reducing our active features?</vt:lpstr>
      <vt:lpstr>How to we minimize our loss functions?</vt:lpstr>
      <vt:lpstr>In-class exercise in groups of 2-3 students [5 mins]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Regression, Linear models</dc:title>
  <cp:lastModifiedBy>Dr_Kinga</cp:lastModifiedBy>
  <cp:revision>6</cp:revision>
  <dcterms:modified xsi:type="dcterms:W3CDTF">2022-02-08T12:46:48Z</dcterms:modified>
</cp:coreProperties>
</file>