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1"/>
  </p:notesMasterIdLst>
  <p:sldIdLst>
    <p:sldId id="256" r:id="rId2"/>
    <p:sldId id="258" r:id="rId3"/>
    <p:sldId id="257" r:id="rId4"/>
    <p:sldId id="279" r:id="rId5"/>
    <p:sldId id="280" r:id="rId6"/>
    <p:sldId id="275" r:id="rId7"/>
    <p:sldId id="283" r:id="rId8"/>
    <p:sldId id="281" r:id="rId9"/>
    <p:sldId id="282" r:id="rId10"/>
    <p:sldId id="276" r:id="rId11"/>
    <p:sldId id="277" r:id="rId12"/>
    <p:sldId id="278" r:id="rId13"/>
    <p:sldId id="287" r:id="rId14"/>
    <p:sldId id="259" r:id="rId15"/>
    <p:sldId id="260" r:id="rId16"/>
    <p:sldId id="273" r:id="rId17"/>
    <p:sldId id="270" r:id="rId18"/>
    <p:sldId id="271" r:id="rId19"/>
    <p:sldId id="265" r:id="rId20"/>
    <p:sldId id="284" r:id="rId21"/>
    <p:sldId id="285" r:id="rId22"/>
    <p:sldId id="286" r:id="rId23"/>
    <p:sldId id="262" r:id="rId24"/>
    <p:sldId id="263" r:id="rId25"/>
    <p:sldId id="264" r:id="rId26"/>
    <p:sldId id="266" r:id="rId27"/>
    <p:sldId id="267" r:id="rId28"/>
    <p:sldId id="268" r:id="rId29"/>
    <p:sldId id="274"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511" autoAdjust="0"/>
  </p:normalViewPr>
  <p:slideViewPr>
    <p:cSldViewPr snapToGrid="0">
      <p:cViewPr varScale="1">
        <p:scale>
          <a:sx n="69" d="100"/>
          <a:sy n="69" d="100"/>
        </p:scale>
        <p:origin x="1224"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b8277858cd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b8277858cd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b8277858cd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b8277858c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8277858c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8277858c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b8277858cd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b8277858cd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b8277858cd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b8277858cd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8277858cd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8277858cd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8277858cd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8277858cd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8277858c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8277858c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8277858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8277858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785797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34580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255476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b8277858c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b8277858c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8277858cd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8277858c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90717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hyperlink" Target="https://sebastianraschka.com/faq/docs/closed-form-vs-gd.html"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www.cs.umd.edu/class/spring2018/cmsc422-0101/slides0101/lecture13.pdf"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cs229.stanford.edu/extra-notes/loss-functions.pdf" TargetMode="External"/><Relationship Id="rId2" Type="http://schemas.openxmlformats.org/officeDocument/2006/relationships/hyperlink" Target="https://www.cs.umd.edu/class/spring2018/cmsc422-0101/slides0101/lecture13.pdf" TargetMode="External"/><Relationship Id="rId1" Type="http://schemas.openxmlformats.org/officeDocument/2006/relationships/slideLayout" Target="../slideLayouts/slideLayout3.xml"/><Relationship Id="rId4" Type="http://schemas.openxmlformats.org/officeDocument/2006/relationships/hyperlink" Target="https://www.internalpointers.com/post/cost-function-logistic-regressio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Gradient Descent</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5AFDAEF-DAF1-466E-9636-369F013A4C57}"/>
              </a:ext>
            </a:extLst>
          </p:cNvPr>
          <p:cNvPicPr>
            <a:picLocks noChangeAspect="1"/>
          </p:cNvPicPr>
          <p:nvPr/>
        </p:nvPicPr>
        <p:blipFill>
          <a:blip r:embed="rId3"/>
          <a:stretch>
            <a:fillRect/>
          </a:stretch>
        </p:blipFill>
        <p:spPr>
          <a:xfrm>
            <a:off x="960744" y="3265717"/>
            <a:ext cx="6915150" cy="628650"/>
          </a:xfrm>
          <a:prstGeom prst="rect">
            <a:avLst/>
          </a:prstGeom>
        </p:spPr>
      </p:pic>
      <p:pic>
        <p:nvPicPr>
          <p:cNvPr id="6" name="Picture 5">
            <a:extLst>
              <a:ext uri="{FF2B5EF4-FFF2-40B4-BE49-F238E27FC236}">
                <a16:creationId xmlns:a16="http://schemas.microsoft.com/office/drawing/2014/main" id="{DCFD5E6A-8EC9-4BB5-A33C-32EEF2DC8422}"/>
              </a:ext>
            </a:extLst>
          </p:cNvPr>
          <p:cNvPicPr>
            <a:picLocks noChangeAspect="1"/>
          </p:cNvPicPr>
          <p:nvPr/>
        </p:nvPicPr>
        <p:blipFill>
          <a:blip r:embed="rId4"/>
          <a:stretch>
            <a:fillRect/>
          </a:stretch>
        </p:blipFill>
        <p:spPr>
          <a:xfrm>
            <a:off x="5508232" y="1751196"/>
            <a:ext cx="3086100" cy="1095375"/>
          </a:xfrm>
          <a:prstGeom prst="rect">
            <a:avLst/>
          </a:prstGeom>
        </p:spPr>
      </p:pic>
      <p:sp>
        <p:nvSpPr>
          <p:cNvPr id="2" name="Title 1">
            <a:extLst>
              <a:ext uri="{FF2B5EF4-FFF2-40B4-BE49-F238E27FC236}">
                <a16:creationId xmlns:a16="http://schemas.microsoft.com/office/drawing/2014/main" id="{03E8D579-3061-427B-AD72-E5026311342F}"/>
              </a:ext>
            </a:extLst>
          </p:cNvPr>
          <p:cNvSpPr>
            <a:spLocks noGrp="1"/>
          </p:cNvSpPr>
          <p:nvPr>
            <p:ph type="title"/>
          </p:nvPr>
        </p:nvSpPr>
        <p:spPr/>
        <p:txBody>
          <a:bodyPr>
            <a:normAutofit fontScale="90000"/>
          </a:bodyPr>
          <a:lstStyle/>
          <a:p>
            <a:r>
              <a:rPr lang="en-US" dirty="0"/>
              <a:t>Review of loss functions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669E9A82-2BA5-4A64-AA1F-1B0C32C3C588}"/>
                  </a:ext>
                </a:extLst>
              </p:cNvPr>
              <p:cNvSpPr>
                <a:spLocks noGrp="1"/>
              </p:cNvSpPr>
              <p:nvPr>
                <p:ph type="body" idx="1"/>
              </p:nvPr>
            </p:nvSpPr>
            <p:spPr>
              <a:xfrm>
                <a:off x="311700" y="1152473"/>
                <a:ext cx="7871556" cy="4149509"/>
              </a:xfrm>
            </p:spPr>
            <p:txBody>
              <a:bodyPr>
                <a:normAutofit lnSpcReduction="10000"/>
              </a:bodyPr>
              <a:lstStyle/>
              <a:p>
                <a:r>
                  <a:rPr lang="en-US" dirty="0"/>
                  <a:t>Once we have our model, we get to choose a loss function</a:t>
                </a:r>
              </a:p>
              <a:p>
                <a:r>
                  <a:rPr lang="en-US" dirty="0"/>
                  <a:t>Intuitively, we want the margin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r>
                          <a:rPr lang="en-US" i="1">
                            <a:latin typeface="Cambria Math" panose="02040503050406030204" pitchFamily="18" charset="0"/>
                          </a:rPr>
                          <m:t>𝑥</m:t>
                        </m:r>
                      </m:e>
                      <m:sup>
                        <m:r>
                          <a:rPr lang="en-US" i="1">
                            <a:latin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𝜃</m:t>
                    </m:r>
                  </m:oMath>
                </a14:m>
                <a:r>
                  <a:rPr lang="en-US" dirty="0"/>
                  <a:t> to be very far away from zero for each sample in our training dataset</a:t>
                </a:r>
              </a:p>
              <a:p>
                <a:r>
                  <a:rPr lang="en-US" dirty="0"/>
                  <a:t>We used zero-one (</a:t>
                </a:r>
                <a:r>
                  <a:rPr lang="en-US" b="1" dirty="0"/>
                  <a:t>zo</a:t>
                </a:r>
                <a:r>
                  <a:rPr lang="en-US" dirty="0"/>
                  <a:t>) loss as a staring point:</a:t>
                </a:r>
              </a:p>
              <a:p>
                <a:pPr lvl="1"/>
                <a:r>
                  <a:rPr lang="en-US" i="1" dirty="0"/>
                  <a:t>z</a:t>
                </a:r>
                <a:r>
                  <a:rPr lang="en-US" dirty="0"/>
                  <a:t> is our margin here</a:t>
                </a:r>
              </a:p>
              <a:p>
                <a:pPr lvl="1"/>
                <a:r>
                  <a:rPr lang="en-US" dirty="0"/>
                  <a:t>Recall, </a:t>
                </a:r>
                <a:r>
                  <a:rPr lang="en-US" i="1" dirty="0"/>
                  <a:t>z</a:t>
                </a:r>
                <a:r>
                  <a:rPr lang="en-US" dirty="0"/>
                  <a:t> grows to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for a match, and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for a mismatch</a:t>
                </a:r>
              </a:p>
              <a:p>
                <a:pPr lvl="1"/>
                <a:r>
                  <a:rPr lang="en-US" dirty="0"/>
                  <a:t>But optimizing this 0-1 loss is very hard</a:t>
                </a:r>
              </a:p>
              <a:p>
                <a:r>
                  <a:rPr lang="en-US" dirty="0"/>
                  <a:t>So let’s approximate such a loss by finding other functions:</a:t>
                </a:r>
              </a:p>
              <a:p>
                <a:endParaRPr lang="en-US" dirty="0"/>
              </a:p>
              <a:p>
                <a:endParaRPr lang="en-US" dirty="0"/>
              </a:p>
              <a:p>
                <a:pPr lvl="1"/>
                <a:r>
                  <a:rPr lang="en-US" dirty="0"/>
                  <a:t>This is saying have our loss approach 0 for a match, and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for a mismatch</a:t>
                </a:r>
              </a:p>
              <a:p>
                <a:pPr lvl="1"/>
                <a:r>
                  <a:rPr lang="en-US" dirty="0"/>
                  <a:t>Have we seen this type of loss before, last lecture?</a:t>
                </a:r>
              </a:p>
              <a:p>
                <a:r>
                  <a:rPr lang="en-US" dirty="0"/>
                  <a:t>Now we can choose other loss functions that approximate 0-1 loss, as long as they have the right “shape” – next slide</a:t>
                </a:r>
              </a:p>
            </p:txBody>
          </p:sp>
        </mc:Choice>
        <mc:Fallback xmlns="">
          <p:sp>
            <p:nvSpPr>
              <p:cNvPr id="3" name="Text Placeholder 2">
                <a:extLst>
                  <a:ext uri="{FF2B5EF4-FFF2-40B4-BE49-F238E27FC236}">
                    <a16:creationId xmlns:a16="http://schemas.microsoft.com/office/drawing/2014/main" id="{669E9A82-2BA5-4A64-AA1F-1B0C32C3C588}"/>
                  </a:ext>
                </a:extLst>
              </p:cNvPr>
              <p:cNvSpPr>
                <a:spLocks noGrp="1" noRot="1" noChangeAspect="1" noMove="1" noResize="1" noEditPoints="1" noAdjustHandles="1" noChangeArrowheads="1" noChangeShapeType="1" noTextEdit="1"/>
              </p:cNvSpPr>
              <p:nvPr>
                <p:ph type="body" idx="1"/>
              </p:nvPr>
            </p:nvSpPr>
            <p:spPr>
              <a:xfrm>
                <a:off x="311700" y="1152473"/>
                <a:ext cx="7871556" cy="4149509"/>
              </a:xfrm>
              <a:blipFill>
                <a:blip r:embed="rId5"/>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E88FAC44-417B-4091-A3CA-FD06A9603356}"/>
              </a:ext>
            </a:extLst>
          </p:cNvPr>
          <p:cNvSpPr txBox="1"/>
          <p:nvPr/>
        </p:nvSpPr>
        <p:spPr>
          <a:xfrm>
            <a:off x="5508232" y="26713"/>
            <a:ext cx="5348087" cy="230832"/>
          </a:xfrm>
          <a:prstGeom prst="rect">
            <a:avLst/>
          </a:prstGeom>
          <a:noFill/>
        </p:spPr>
        <p:txBody>
          <a:bodyPr wrap="square" rtlCol="0">
            <a:spAutoFit/>
          </a:bodyPr>
          <a:lstStyle/>
          <a:p>
            <a:r>
              <a:rPr lang="en-US" sz="900" dirty="0"/>
              <a:t>Images from https://cs229.stanford.edu/extra-notes/loss-functions.pdf</a:t>
            </a:r>
          </a:p>
        </p:txBody>
      </p:sp>
    </p:spTree>
    <p:extLst>
      <p:ext uri="{BB962C8B-B14F-4D97-AF65-F5344CB8AC3E}">
        <p14:creationId xmlns:p14="http://schemas.microsoft.com/office/powerpoint/2010/main" val="3621924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CB9A3-9C63-4046-9A17-60D261FAA2CC}"/>
              </a:ext>
            </a:extLst>
          </p:cNvPr>
          <p:cNvSpPr>
            <a:spLocks noGrp="1"/>
          </p:cNvSpPr>
          <p:nvPr>
            <p:ph type="title"/>
          </p:nvPr>
        </p:nvSpPr>
        <p:spPr>
          <a:xfrm>
            <a:off x="311700" y="420039"/>
            <a:ext cx="8520600" cy="572700"/>
          </a:xfrm>
        </p:spPr>
        <p:txBody>
          <a:bodyPr>
            <a:normAutofit fontScale="90000"/>
          </a:bodyPr>
          <a:lstStyle/>
          <a:p>
            <a:r>
              <a:rPr lang="en-US" dirty="0"/>
              <a:t>Shape of loss functions revisited</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61DA27C-CA3E-45F1-82F6-D9D9472EA2BF}"/>
                  </a:ext>
                </a:extLst>
              </p:cNvPr>
              <p:cNvSpPr>
                <a:spLocks noGrp="1"/>
              </p:cNvSpPr>
              <p:nvPr>
                <p:ph type="body" idx="1"/>
              </p:nvPr>
            </p:nvSpPr>
            <p:spPr>
              <a:xfrm>
                <a:off x="311700" y="1152474"/>
                <a:ext cx="4171950" cy="3849831"/>
              </a:xfrm>
            </p:spPr>
            <p:txBody>
              <a:bodyPr>
                <a:normAutofit fontScale="92500" lnSpcReduction="20000"/>
              </a:bodyPr>
              <a:lstStyle/>
              <a:p>
                <a:r>
                  <a:rPr lang="en-US" dirty="0"/>
                  <a:t>Note: x axis on graph is the margin with range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to +</a:t>
                </a:r>
                <a14:m>
                  <m:oMath xmlns:m="http://schemas.openxmlformats.org/officeDocument/2006/math">
                    <m:r>
                      <a:rPr lang="en-US" i="1">
                        <a:latin typeface="Cambria Math" panose="02040503050406030204" pitchFamily="18" charset="0"/>
                        <a:ea typeface="Cambria Math" panose="02040503050406030204" pitchFamily="18" charset="0"/>
                      </a:rPr>
                      <m:t>∞</m:t>
                    </m:r>
                  </m:oMath>
                </a14:m>
                <a:endParaRPr lang="en-US" dirty="0"/>
              </a:p>
              <a:p>
                <a:pPr lvl="1"/>
                <a:r>
                  <a:rPr lang="en-US" b="1" dirty="0"/>
                  <a:t>Not</a:t>
                </a:r>
                <a:r>
                  <a:rPr lang="en-US" dirty="0"/>
                  <a:t> sigmoid output of 0 to 1</a:t>
                </a:r>
              </a:p>
              <a:p>
                <a:r>
                  <a:rPr lang="en-US" dirty="0"/>
                  <a:t>0-1 loss is in black: not smooth nor convex</a:t>
                </a:r>
              </a:p>
              <a:p>
                <a:r>
                  <a:rPr lang="en-US" dirty="0"/>
                  <a:t>Loss is the y-axis</a:t>
                </a:r>
              </a:p>
              <a:p>
                <a:r>
                  <a:rPr lang="en-US" dirty="0"/>
                  <a:t>For a mismatch, the margin moves towards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and the loss gets very large</a:t>
                </a:r>
              </a:p>
              <a:p>
                <a:r>
                  <a:rPr lang="en-US" dirty="0"/>
                  <a:t>For a match, the margin moves towards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and the loss approaches zero </a:t>
                </a:r>
              </a:p>
              <a:p>
                <a:r>
                  <a:rPr lang="en-US" dirty="0"/>
                  <a:t>We can use gradient descent on these colorful loss functions</a:t>
                </a:r>
              </a:p>
            </p:txBody>
          </p:sp>
        </mc:Choice>
        <mc:Fallback xmlns="">
          <p:sp>
            <p:nvSpPr>
              <p:cNvPr id="3" name="Text Placeholder 2">
                <a:extLst>
                  <a:ext uri="{FF2B5EF4-FFF2-40B4-BE49-F238E27FC236}">
                    <a16:creationId xmlns:a16="http://schemas.microsoft.com/office/drawing/2014/main" id="{961DA27C-CA3E-45F1-82F6-D9D9472EA2BF}"/>
                  </a:ext>
                </a:extLst>
              </p:cNvPr>
              <p:cNvSpPr>
                <a:spLocks noGrp="1" noRot="1" noChangeAspect="1" noMove="1" noResize="1" noEditPoints="1" noAdjustHandles="1" noChangeArrowheads="1" noChangeShapeType="1" noTextEdit="1"/>
              </p:cNvSpPr>
              <p:nvPr>
                <p:ph type="body" idx="1"/>
              </p:nvPr>
            </p:nvSpPr>
            <p:spPr>
              <a:xfrm>
                <a:off x="311700" y="1152474"/>
                <a:ext cx="4171950" cy="3849831"/>
              </a:xfrm>
              <a:blipFill>
                <a:blip r:embed="rId2"/>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2E3B245-0214-4302-B293-03CDBD3DA857}"/>
              </a:ext>
            </a:extLst>
          </p:cNvPr>
          <p:cNvPicPr>
            <a:picLocks noChangeAspect="1"/>
          </p:cNvPicPr>
          <p:nvPr/>
        </p:nvPicPr>
        <p:blipFill>
          <a:blip r:embed="rId3"/>
          <a:stretch>
            <a:fillRect/>
          </a:stretch>
        </p:blipFill>
        <p:spPr>
          <a:xfrm>
            <a:off x="4506926" y="1640856"/>
            <a:ext cx="4171950" cy="3381375"/>
          </a:xfrm>
          <a:prstGeom prst="rect">
            <a:avLst/>
          </a:prstGeom>
        </p:spPr>
      </p:pic>
      <p:sp>
        <p:nvSpPr>
          <p:cNvPr id="6" name="TextBox 5">
            <a:extLst>
              <a:ext uri="{FF2B5EF4-FFF2-40B4-BE49-F238E27FC236}">
                <a16:creationId xmlns:a16="http://schemas.microsoft.com/office/drawing/2014/main" id="{197B0605-F1EC-4B0B-A1B6-B9248377EE44}"/>
              </a:ext>
            </a:extLst>
          </p:cNvPr>
          <p:cNvSpPr txBox="1"/>
          <p:nvPr/>
        </p:nvSpPr>
        <p:spPr>
          <a:xfrm>
            <a:off x="4157063" y="79444"/>
            <a:ext cx="5847549" cy="230832"/>
          </a:xfrm>
          <a:prstGeom prst="rect">
            <a:avLst/>
          </a:prstGeom>
          <a:noFill/>
        </p:spPr>
        <p:txBody>
          <a:bodyPr wrap="square" rtlCol="0">
            <a:spAutoFit/>
          </a:bodyPr>
          <a:lstStyle/>
          <a:p>
            <a:r>
              <a:rPr lang="en-US" sz="900" dirty="0"/>
              <a:t>Image from https://www.cs.umd.edu/class/spring2018/cmsc422-0101/slides0101/lecture13.pdf</a:t>
            </a:r>
          </a:p>
        </p:txBody>
      </p:sp>
      <p:pic>
        <p:nvPicPr>
          <p:cNvPr id="8" name="Picture 7">
            <a:extLst>
              <a:ext uri="{FF2B5EF4-FFF2-40B4-BE49-F238E27FC236}">
                <a16:creationId xmlns:a16="http://schemas.microsoft.com/office/drawing/2014/main" id="{41AD52F8-2976-471D-88B1-236A641B23D2}"/>
              </a:ext>
            </a:extLst>
          </p:cNvPr>
          <p:cNvPicPr>
            <a:picLocks noChangeAspect="1"/>
          </p:cNvPicPr>
          <p:nvPr/>
        </p:nvPicPr>
        <p:blipFill>
          <a:blip r:embed="rId4"/>
          <a:stretch>
            <a:fillRect/>
          </a:stretch>
        </p:blipFill>
        <p:spPr>
          <a:xfrm>
            <a:off x="5109883" y="432348"/>
            <a:ext cx="2665730" cy="393708"/>
          </a:xfrm>
          <a:prstGeom prst="rect">
            <a:avLst/>
          </a:prstGeom>
        </p:spPr>
      </p:pic>
      <p:pic>
        <p:nvPicPr>
          <p:cNvPr id="10" name="Picture 9">
            <a:extLst>
              <a:ext uri="{FF2B5EF4-FFF2-40B4-BE49-F238E27FC236}">
                <a16:creationId xmlns:a16="http://schemas.microsoft.com/office/drawing/2014/main" id="{95E64E0F-C1E1-4102-B687-9EB08C82B970}"/>
              </a:ext>
            </a:extLst>
          </p:cNvPr>
          <p:cNvPicPr>
            <a:picLocks noChangeAspect="1"/>
          </p:cNvPicPr>
          <p:nvPr/>
        </p:nvPicPr>
        <p:blipFill>
          <a:blip r:embed="rId5"/>
          <a:stretch>
            <a:fillRect/>
          </a:stretch>
        </p:blipFill>
        <p:spPr>
          <a:xfrm>
            <a:off x="5109883" y="848761"/>
            <a:ext cx="3832637" cy="393709"/>
          </a:xfrm>
          <a:prstGeom prst="rect">
            <a:avLst/>
          </a:prstGeom>
        </p:spPr>
      </p:pic>
      <p:pic>
        <p:nvPicPr>
          <p:cNvPr id="12" name="Picture 11">
            <a:extLst>
              <a:ext uri="{FF2B5EF4-FFF2-40B4-BE49-F238E27FC236}">
                <a16:creationId xmlns:a16="http://schemas.microsoft.com/office/drawing/2014/main" id="{075227C6-E3DA-4F62-8066-1F6CD288FBBC}"/>
              </a:ext>
            </a:extLst>
          </p:cNvPr>
          <p:cNvPicPr>
            <a:picLocks noChangeAspect="1"/>
          </p:cNvPicPr>
          <p:nvPr/>
        </p:nvPicPr>
        <p:blipFill>
          <a:blip r:embed="rId6"/>
          <a:stretch>
            <a:fillRect/>
          </a:stretch>
        </p:blipFill>
        <p:spPr>
          <a:xfrm>
            <a:off x="5109883" y="1244743"/>
            <a:ext cx="1536806" cy="425963"/>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482F1F0-DD3D-45D2-A74B-F78CC6EDC2D1}"/>
                  </a:ext>
                </a:extLst>
              </p:cNvPr>
              <p:cNvSpPr txBox="1"/>
              <p:nvPr/>
            </p:nvSpPr>
            <p:spPr>
              <a:xfrm>
                <a:off x="7135143" y="4694528"/>
                <a:ext cx="1517100" cy="307777"/>
              </a:xfrm>
              <a:prstGeom prst="rect">
                <a:avLst/>
              </a:prstGeom>
              <a:noFill/>
            </p:spPr>
            <p:txBody>
              <a:bodyPr wrap="square" rtlCol="0">
                <a:spAutoFit/>
              </a:bodyPr>
              <a:lstStyle/>
              <a:p>
                <a:r>
                  <a:rPr lang="en-US" dirty="0"/>
                  <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r>
                          <a:rPr lang="en-US" i="1">
                            <a:latin typeface="Cambria Math" panose="02040503050406030204" pitchFamily="18" charset="0"/>
                          </a:rPr>
                          <m:t>𝑥</m:t>
                        </m:r>
                      </m:e>
                      <m:sup>
                        <m:r>
                          <a:rPr lang="en-US" i="1">
                            <a:latin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oMath>
                </a14:m>
                <a:endParaRPr lang="en-US" dirty="0"/>
              </a:p>
            </p:txBody>
          </p:sp>
        </mc:Choice>
        <mc:Fallback xmlns="">
          <p:sp>
            <p:nvSpPr>
              <p:cNvPr id="4" name="TextBox 3">
                <a:extLst>
                  <a:ext uri="{FF2B5EF4-FFF2-40B4-BE49-F238E27FC236}">
                    <a16:creationId xmlns:a16="http://schemas.microsoft.com/office/drawing/2014/main" id="{C482F1F0-DD3D-45D2-A74B-F78CC6EDC2D1}"/>
                  </a:ext>
                </a:extLst>
              </p:cNvPr>
              <p:cNvSpPr txBox="1">
                <a:spLocks noRot="1" noChangeAspect="1" noMove="1" noResize="1" noEditPoints="1" noAdjustHandles="1" noChangeArrowheads="1" noChangeShapeType="1" noTextEdit="1"/>
              </p:cNvSpPr>
              <p:nvPr/>
            </p:nvSpPr>
            <p:spPr>
              <a:xfrm>
                <a:off x="7135143" y="4694528"/>
                <a:ext cx="1517100" cy="307777"/>
              </a:xfrm>
              <a:prstGeom prst="rect">
                <a:avLst/>
              </a:prstGeom>
              <a:blipFill>
                <a:blip r:embed="rId7"/>
                <a:stretch>
                  <a:fillRect l="-1205" t="-3922" b="-19608"/>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0B0D2932-0BE9-4ED1-8D90-0156C4730B02}"/>
              </a:ext>
            </a:extLst>
          </p:cNvPr>
          <p:cNvCxnSpPr>
            <a:cxnSpLocks/>
          </p:cNvCxnSpPr>
          <p:nvPr/>
        </p:nvCxnSpPr>
        <p:spPr>
          <a:xfrm flipV="1">
            <a:off x="3906982" y="754088"/>
            <a:ext cx="2096654" cy="261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9CF66C5-92A7-4194-85D0-85FB5FA69059}"/>
              </a:ext>
            </a:extLst>
          </p:cNvPr>
          <p:cNvSpPr txBox="1"/>
          <p:nvPr/>
        </p:nvSpPr>
        <p:spPr>
          <a:xfrm>
            <a:off x="716075" y="865681"/>
            <a:ext cx="3491345" cy="307777"/>
          </a:xfrm>
          <a:prstGeom prst="rect">
            <a:avLst/>
          </a:prstGeom>
          <a:noFill/>
        </p:spPr>
        <p:txBody>
          <a:bodyPr wrap="square" rtlCol="0">
            <a:spAutoFit/>
          </a:bodyPr>
          <a:lstStyle/>
          <a:p>
            <a:r>
              <a:rPr lang="en-US" dirty="0"/>
              <a:t>Loss defined on margin, not prediction</a:t>
            </a:r>
          </a:p>
        </p:txBody>
      </p:sp>
    </p:spTree>
    <p:extLst>
      <p:ext uri="{BB962C8B-B14F-4D97-AF65-F5344CB8AC3E}">
        <p14:creationId xmlns:p14="http://schemas.microsoft.com/office/powerpoint/2010/main" val="2410999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61BDF-9836-4C83-8D0F-E75897605714}"/>
              </a:ext>
            </a:extLst>
          </p:cNvPr>
          <p:cNvSpPr>
            <a:spLocks noGrp="1"/>
          </p:cNvSpPr>
          <p:nvPr>
            <p:ph type="title"/>
          </p:nvPr>
        </p:nvSpPr>
        <p:spPr/>
        <p:txBody>
          <a:bodyPr>
            <a:normAutofit fontScale="90000"/>
          </a:bodyPr>
          <a:lstStyle/>
          <a:p>
            <a:r>
              <a:rPr lang="en-US" dirty="0"/>
              <a:t>How does this connect to logistic regression last class?</a:t>
            </a:r>
          </a:p>
        </p:txBody>
      </p:sp>
      <p:sp>
        <p:nvSpPr>
          <p:cNvPr id="3" name="Text Placeholder 2">
            <a:extLst>
              <a:ext uri="{FF2B5EF4-FFF2-40B4-BE49-F238E27FC236}">
                <a16:creationId xmlns:a16="http://schemas.microsoft.com/office/drawing/2014/main" id="{5EC6C982-7D87-427C-9123-B477380D3C4F}"/>
              </a:ext>
            </a:extLst>
          </p:cNvPr>
          <p:cNvSpPr>
            <a:spLocks noGrp="1"/>
          </p:cNvSpPr>
          <p:nvPr>
            <p:ph type="body" idx="1"/>
          </p:nvPr>
        </p:nvSpPr>
        <p:spPr/>
        <p:txBody>
          <a:bodyPr/>
          <a:lstStyle/>
          <a:p>
            <a:r>
              <a:rPr lang="en-US" dirty="0"/>
              <a:t>If we define our target labels as -1 or 1 (rather than 0 or 1), you can rewrite the </a:t>
            </a:r>
            <a:r>
              <a:rPr lang="en-US" dirty="0">
                <a:solidFill>
                  <a:srgbClr val="FF0000"/>
                </a:solidFill>
              </a:rPr>
              <a:t>logistic regression loss </a:t>
            </a:r>
            <a:r>
              <a:rPr lang="en-US" dirty="0"/>
              <a:t>formula : </a:t>
            </a:r>
          </a:p>
          <a:p>
            <a:endParaRPr lang="en-US" dirty="0"/>
          </a:p>
          <a:p>
            <a:r>
              <a:rPr lang="en-US" dirty="0"/>
              <a:t>Which we then want to minimize:</a:t>
            </a:r>
          </a:p>
        </p:txBody>
      </p:sp>
      <p:pic>
        <p:nvPicPr>
          <p:cNvPr id="5" name="Picture 4">
            <a:extLst>
              <a:ext uri="{FF2B5EF4-FFF2-40B4-BE49-F238E27FC236}">
                <a16:creationId xmlns:a16="http://schemas.microsoft.com/office/drawing/2014/main" id="{481A2F27-E70F-4F03-A3A1-49E617A8BB46}"/>
              </a:ext>
            </a:extLst>
          </p:cNvPr>
          <p:cNvPicPr>
            <a:picLocks noChangeAspect="1"/>
          </p:cNvPicPr>
          <p:nvPr/>
        </p:nvPicPr>
        <p:blipFill>
          <a:blip r:embed="rId3"/>
          <a:stretch>
            <a:fillRect/>
          </a:stretch>
        </p:blipFill>
        <p:spPr>
          <a:xfrm>
            <a:off x="4381747" y="1538367"/>
            <a:ext cx="4810125" cy="714375"/>
          </a:xfrm>
          <a:prstGeom prst="rect">
            <a:avLst/>
          </a:prstGeom>
        </p:spPr>
      </p:pic>
      <p:pic>
        <p:nvPicPr>
          <p:cNvPr id="7" name="Picture 6">
            <a:extLst>
              <a:ext uri="{FF2B5EF4-FFF2-40B4-BE49-F238E27FC236}">
                <a16:creationId xmlns:a16="http://schemas.microsoft.com/office/drawing/2014/main" id="{93CA3E7C-2858-41C7-926D-41CDA4F78ADC}"/>
              </a:ext>
            </a:extLst>
          </p:cNvPr>
          <p:cNvPicPr>
            <a:picLocks noChangeAspect="1"/>
          </p:cNvPicPr>
          <p:nvPr/>
        </p:nvPicPr>
        <p:blipFill>
          <a:blip r:embed="rId4"/>
          <a:stretch>
            <a:fillRect/>
          </a:stretch>
        </p:blipFill>
        <p:spPr>
          <a:xfrm>
            <a:off x="400050" y="2571750"/>
            <a:ext cx="8343900" cy="1114425"/>
          </a:xfrm>
          <a:prstGeom prst="rect">
            <a:avLst/>
          </a:prstGeom>
        </p:spPr>
      </p:pic>
      <p:pic>
        <p:nvPicPr>
          <p:cNvPr id="9" name="Picture 8">
            <a:extLst>
              <a:ext uri="{FF2B5EF4-FFF2-40B4-BE49-F238E27FC236}">
                <a16:creationId xmlns:a16="http://schemas.microsoft.com/office/drawing/2014/main" id="{FA3235C6-0917-4E71-8F5C-F9DCE4DC9D47}"/>
              </a:ext>
            </a:extLst>
          </p:cNvPr>
          <p:cNvPicPr>
            <a:picLocks noChangeAspect="1"/>
          </p:cNvPicPr>
          <p:nvPr/>
        </p:nvPicPr>
        <p:blipFill>
          <a:blip r:embed="rId5"/>
          <a:stretch>
            <a:fillRect/>
          </a:stretch>
        </p:blipFill>
        <p:spPr>
          <a:xfrm>
            <a:off x="4787153" y="3800406"/>
            <a:ext cx="949097" cy="348813"/>
          </a:xfrm>
          <a:prstGeom prst="rect">
            <a:avLst/>
          </a:prstGeom>
        </p:spPr>
      </p:pic>
      <p:sp>
        <p:nvSpPr>
          <p:cNvPr id="10" name="TextBox 9">
            <a:extLst>
              <a:ext uri="{FF2B5EF4-FFF2-40B4-BE49-F238E27FC236}">
                <a16:creationId xmlns:a16="http://schemas.microsoft.com/office/drawing/2014/main" id="{BCB46EDA-A5A9-40D5-A029-65F645AB3AA7}"/>
              </a:ext>
            </a:extLst>
          </p:cNvPr>
          <p:cNvSpPr txBox="1"/>
          <p:nvPr/>
        </p:nvSpPr>
        <p:spPr>
          <a:xfrm>
            <a:off x="2312894" y="3820925"/>
            <a:ext cx="6585217" cy="307777"/>
          </a:xfrm>
          <a:prstGeom prst="rect">
            <a:avLst/>
          </a:prstGeom>
          <a:noFill/>
        </p:spPr>
        <p:txBody>
          <a:bodyPr wrap="square" rtlCol="0">
            <a:spAutoFit/>
          </a:bodyPr>
          <a:lstStyle/>
          <a:p>
            <a:r>
              <a:rPr lang="en-US" dirty="0"/>
              <a:t>The more positive the margin                     , the better! (means it was a match)</a:t>
            </a:r>
          </a:p>
        </p:txBody>
      </p:sp>
      <p:sp>
        <p:nvSpPr>
          <p:cNvPr id="11" name="TextBox 10">
            <a:extLst>
              <a:ext uri="{FF2B5EF4-FFF2-40B4-BE49-F238E27FC236}">
                <a16:creationId xmlns:a16="http://schemas.microsoft.com/office/drawing/2014/main" id="{705AA367-4E14-4527-9F0E-272A9C54A387}"/>
              </a:ext>
            </a:extLst>
          </p:cNvPr>
          <p:cNvSpPr txBox="1"/>
          <p:nvPr/>
        </p:nvSpPr>
        <p:spPr>
          <a:xfrm>
            <a:off x="564776" y="4220170"/>
            <a:ext cx="8444753" cy="923330"/>
          </a:xfrm>
          <a:prstGeom prst="rect">
            <a:avLst/>
          </a:prstGeom>
          <a:noFill/>
        </p:spPr>
        <p:txBody>
          <a:bodyPr wrap="square" rtlCol="0">
            <a:spAutoFit/>
          </a:bodyPr>
          <a:lstStyle/>
          <a:p>
            <a:pPr algn="ctr"/>
            <a:r>
              <a:rPr lang="en-US" sz="1800" dirty="0"/>
              <a:t>Why are we bothering with this alternate formulation? Easier to see how to do gradient descent calculation, when we involve the </a:t>
            </a:r>
            <a:r>
              <a:rPr lang="en-US" sz="1800" i="1" dirty="0"/>
              <a:t>margin</a:t>
            </a:r>
            <a:r>
              <a:rPr lang="en-US" sz="1800" dirty="0"/>
              <a:t>, and some models do not output predictions on a 0 to 1 range (more on this later)</a:t>
            </a:r>
            <a:endParaRPr lang="en-US" sz="1800" i="1" dirty="0"/>
          </a:p>
        </p:txBody>
      </p:sp>
    </p:spTree>
    <p:extLst>
      <p:ext uri="{BB962C8B-B14F-4D97-AF65-F5344CB8AC3E}">
        <p14:creationId xmlns:p14="http://schemas.microsoft.com/office/powerpoint/2010/main" val="1058447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EA561-56D1-469A-A1E0-73A6B603AD10}"/>
              </a:ext>
            </a:extLst>
          </p:cNvPr>
          <p:cNvSpPr>
            <a:spLocks noGrp="1"/>
          </p:cNvSpPr>
          <p:nvPr>
            <p:ph type="title"/>
          </p:nvPr>
        </p:nvSpPr>
        <p:spPr/>
        <p:txBody>
          <a:bodyPr>
            <a:normAutofit fontScale="90000"/>
          </a:bodyPr>
          <a:lstStyle/>
          <a:p>
            <a:r>
              <a:rPr lang="en-US" dirty="0"/>
              <a:t>Loss functions and margins</a:t>
            </a:r>
          </a:p>
        </p:txBody>
      </p:sp>
      <p:sp>
        <p:nvSpPr>
          <p:cNvPr id="3" name="Text Placeholder 2">
            <a:extLst>
              <a:ext uri="{FF2B5EF4-FFF2-40B4-BE49-F238E27FC236}">
                <a16:creationId xmlns:a16="http://schemas.microsoft.com/office/drawing/2014/main" id="{F37F1AF1-33F8-4FA1-A443-0070414AFC9D}"/>
              </a:ext>
            </a:extLst>
          </p:cNvPr>
          <p:cNvSpPr>
            <a:spLocks noGrp="1"/>
          </p:cNvSpPr>
          <p:nvPr>
            <p:ph type="body" idx="1"/>
          </p:nvPr>
        </p:nvSpPr>
        <p:spPr>
          <a:xfrm>
            <a:off x="311700" y="1152475"/>
            <a:ext cx="4171950" cy="3742798"/>
          </a:xfrm>
        </p:spPr>
        <p:txBody>
          <a:bodyPr>
            <a:normAutofit/>
          </a:bodyPr>
          <a:lstStyle/>
          <a:p>
            <a:r>
              <a:rPr lang="en-US" dirty="0"/>
              <a:t>Rewriting the problem to make predictions for targets that are -1 or +1 allows us to rewrite our loss functions to take the margin as their argument</a:t>
            </a:r>
          </a:p>
          <a:p>
            <a:r>
              <a:rPr lang="en-US" dirty="0"/>
              <a:t>These loss functions can then be used to approximate zero-one loss more easily</a:t>
            </a:r>
          </a:p>
          <a:p>
            <a:r>
              <a:rPr lang="en-US" dirty="0"/>
              <a:t>Now, we can minimize the loss by finding the best weights for all features </a:t>
            </a:r>
          </a:p>
        </p:txBody>
      </p:sp>
      <p:pic>
        <p:nvPicPr>
          <p:cNvPr id="4" name="Picture 3">
            <a:extLst>
              <a:ext uri="{FF2B5EF4-FFF2-40B4-BE49-F238E27FC236}">
                <a16:creationId xmlns:a16="http://schemas.microsoft.com/office/drawing/2014/main" id="{58338431-A8C6-4518-946B-96D718F36D66}"/>
              </a:ext>
            </a:extLst>
          </p:cNvPr>
          <p:cNvPicPr>
            <a:picLocks noChangeAspect="1"/>
          </p:cNvPicPr>
          <p:nvPr/>
        </p:nvPicPr>
        <p:blipFill>
          <a:blip r:embed="rId2"/>
          <a:stretch>
            <a:fillRect/>
          </a:stretch>
        </p:blipFill>
        <p:spPr>
          <a:xfrm>
            <a:off x="4497690" y="1152475"/>
            <a:ext cx="4171950" cy="3381375"/>
          </a:xfrm>
          <a:prstGeom prst="rect">
            <a:avLst/>
          </a:prstGeom>
        </p:spPr>
      </p:pic>
    </p:spTree>
    <p:extLst>
      <p:ext uri="{BB962C8B-B14F-4D97-AF65-F5344CB8AC3E}">
        <p14:creationId xmlns:p14="http://schemas.microsoft.com/office/powerpoint/2010/main" val="1669160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11" name="Picture 10">
            <a:extLst>
              <a:ext uri="{FF2B5EF4-FFF2-40B4-BE49-F238E27FC236}">
                <a16:creationId xmlns:a16="http://schemas.microsoft.com/office/drawing/2014/main" id="{C1EACA6B-8794-440A-9C40-C774A3DA67C3}"/>
              </a:ext>
            </a:extLst>
          </p:cNvPr>
          <p:cNvPicPr>
            <a:picLocks noChangeAspect="1"/>
          </p:cNvPicPr>
          <p:nvPr/>
        </p:nvPicPr>
        <p:blipFill>
          <a:blip r:embed="rId3"/>
          <a:stretch>
            <a:fillRect/>
          </a:stretch>
        </p:blipFill>
        <p:spPr>
          <a:xfrm>
            <a:off x="4503855" y="113315"/>
            <a:ext cx="4640145" cy="692489"/>
          </a:xfrm>
          <a:prstGeom prst="rect">
            <a:avLst/>
          </a:prstGeom>
        </p:spPr>
      </p:pic>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How to minimize the loss function</a:t>
            </a:r>
            <a:endParaRPr dirty="0"/>
          </a:p>
        </p:txBody>
      </p:sp>
      <p:sp>
        <p:nvSpPr>
          <p:cNvPr id="73" name="Google Shape;73;p16"/>
          <p:cNvSpPr txBox="1">
            <a:spLocks noGrp="1"/>
          </p:cNvSpPr>
          <p:nvPr>
            <p:ph type="body" idx="1"/>
          </p:nvPr>
        </p:nvSpPr>
        <p:spPr>
          <a:xfrm>
            <a:off x="311700" y="1152475"/>
            <a:ext cx="4933500" cy="39909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 dirty="0"/>
              <a:t>Recall, we are trying to minimize the function at right -- what does this mean?</a:t>
            </a:r>
            <a:endParaRPr dirty="0"/>
          </a:p>
          <a:p>
            <a:pPr marL="914400" lvl="1" indent="-317500" algn="l" rtl="0">
              <a:spcBef>
                <a:spcPts val="0"/>
              </a:spcBef>
              <a:spcAft>
                <a:spcPts val="0"/>
              </a:spcAft>
              <a:buSzPts val="1400"/>
              <a:buChar char="○"/>
            </a:pPr>
            <a:r>
              <a:rPr lang="en" dirty="0"/>
              <a:t>Find the weights (</a:t>
            </a:r>
            <a:r>
              <a:rPr lang="en" b="1" dirty="0">
                <a:solidFill>
                  <a:schemeClr val="dk1"/>
                </a:solidFill>
                <a:latin typeface="Courier New"/>
                <a:ea typeface="Courier New"/>
                <a:cs typeface="Courier New"/>
                <a:sym typeface="Courier New"/>
              </a:rPr>
              <a:t>w</a:t>
            </a:r>
            <a:r>
              <a:rPr lang="en" dirty="0"/>
              <a:t>, </a:t>
            </a:r>
            <a:r>
              <a:rPr lang="en" b="1" dirty="0">
                <a:solidFill>
                  <a:schemeClr val="dk1"/>
                </a:solidFill>
                <a:latin typeface="Courier New"/>
                <a:ea typeface="Courier New"/>
                <a:cs typeface="Courier New"/>
                <a:sym typeface="Courier New"/>
              </a:rPr>
              <a:t>b</a:t>
            </a:r>
            <a:r>
              <a:rPr lang="en" dirty="0"/>
              <a:t>) that, when applied to all of our samples, return the smallest value overall for the equation above</a:t>
            </a:r>
            <a:endParaRPr dirty="0"/>
          </a:p>
          <a:p>
            <a:pPr marL="914400" lvl="1" indent="-317500" algn="l" rtl="0">
              <a:spcBef>
                <a:spcPts val="0"/>
              </a:spcBef>
              <a:spcAft>
                <a:spcPts val="0"/>
              </a:spcAft>
              <a:buSzPts val="1400"/>
              <a:buChar char="○"/>
            </a:pPr>
            <a:r>
              <a:rPr lang="en" dirty="0"/>
              <a:t>Each weight </a:t>
            </a:r>
            <a:r>
              <a:rPr lang="en" b="1" dirty="0">
                <a:solidFill>
                  <a:schemeClr val="dk1"/>
                </a:solidFill>
                <a:latin typeface="Courier New"/>
                <a:ea typeface="Courier New"/>
                <a:cs typeface="Courier New"/>
                <a:sym typeface="Courier New"/>
              </a:rPr>
              <a:t>w</a:t>
            </a:r>
            <a:r>
              <a:rPr lang="en" dirty="0"/>
              <a:t> corresponds to a feature </a:t>
            </a:r>
            <a:r>
              <a:rPr lang="en" b="1" dirty="0">
                <a:solidFill>
                  <a:schemeClr val="dk1"/>
                </a:solidFill>
                <a:latin typeface="Courier New"/>
                <a:ea typeface="Courier New"/>
                <a:cs typeface="Courier New"/>
                <a:sym typeface="Courier New"/>
              </a:rPr>
              <a:t>x</a:t>
            </a:r>
            <a:r>
              <a:rPr lang="en" dirty="0"/>
              <a:t> in a single sample; </a:t>
            </a:r>
            <a:r>
              <a:rPr lang="en" b="1" dirty="0">
                <a:solidFill>
                  <a:schemeClr val="dk1"/>
                </a:solidFill>
                <a:latin typeface="Courier New"/>
                <a:ea typeface="Courier New"/>
                <a:cs typeface="Courier New"/>
                <a:sym typeface="Courier New"/>
              </a:rPr>
              <a:t>b</a:t>
            </a:r>
            <a:r>
              <a:rPr lang="en" dirty="0"/>
              <a:t> is the intercept (allows you to move the decision boundary up/down)</a:t>
            </a:r>
            <a:endParaRPr dirty="0"/>
          </a:p>
          <a:p>
            <a:pPr marL="914400" lvl="1" indent="-317500" algn="l" rtl="0">
              <a:spcBef>
                <a:spcPts val="0"/>
              </a:spcBef>
              <a:spcAft>
                <a:spcPts val="0"/>
              </a:spcAft>
              <a:buSzPts val="1400"/>
              <a:buChar char="○"/>
            </a:pPr>
            <a:r>
              <a:rPr lang="en" dirty="0"/>
              <a:t>Not only finds the best raw fit (in blue), but regularizes the weights (in green)</a:t>
            </a:r>
            <a:endParaRPr dirty="0"/>
          </a:p>
          <a:p>
            <a:pPr marL="457200" lvl="0" indent="-342900" algn="l" rtl="0">
              <a:spcBef>
                <a:spcPts val="0"/>
              </a:spcBef>
              <a:spcAft>
                <a:spcPts val="0"/>
              </a:spcAft>
              <a:buSzPts val="1800"/>
              <a:buChar char="●"/>
            </a:pPr>
            <a:r>
              <a:rPr lang="en" dirty="0"/>
              <a:t>If we can graph the loss function </a:t>
            </a:r>
            <a:r>
              <a:rPr lang="en" i="1" u="sng" dirty="0"/>
              <a:t>performance on the data</a:t>
            </a:r>
            <a:r>
              <a:rPr lang="en" dirty="0"/>
              <a:t>, our goal is to find the x-axis value(s) [weights] that yield the smallest y-axis value [loss] for your particular samples</a:t>
            </a:r>
            <a:endParaRPr dirty="0"/>
          </a:p>
        </p:txBody>
      </p:sp>
      <p:pic>
        <p:nvPicPr>
          <p:cNvPr id="74" name="Google Shape;74;p16"/>
          <p:cNvPicPr preferRelativeResize="0"/>
          <p:nvPr/>
        </p:nvPicPr>
        <p:blipFill>
          <a:blip r:embed="rId4">
            <a:alphaModFix/>
          </a:blip>
          <a:stretch>
            <a:fillRect/>
          </a:stretch>
        </p:blipFill>
        <p:spPr>
          <a:xfrm>
            <a:off x="5176775" y="1584507"/>
            <a:ext cx="3967225" cy="780750"/>
          </a:xfrm>
          <a:prstGeom prst="rect">
            <a:avLst/>
          </a:prstGeom>
          <a:noFill/>
          <a:ln>
            <a:noFill/>
          </a:ln>
        </p:spPr>
      </p:pic>
      <p:pic>
        <p:nvPicPr>
          <p:cNvPr id="75" name="Google Shape;75;p16"/>
          <p:cNvPicPr preferRelativeResize="0"/>
          <p:nvPr/>
        </p:nvPicPr>
        <p:blipFill>
          <a:blip r:embed="rId5">
            <a:alphaModFix/>
          </a:blip>
          <a:stretch>
            <a:fillRect/>
          </a:stretch>
        </p:blipFill>
        <p:spPr>
          <a:xfrm>
            <a:off x="5574300" y="2465525"/>
            <a:ext cx="3248025" cy="2590800"/>
          </a:xfrm>
          <a:prstGeom prst="rect">
            <a:avLst/>
          </a:prstGeom>
          <a:noFill/>
          <a:ln>
            <a:noFill/>
          </a:ln>
        </p:spPr>
      </p:pic>
      <p:sp>
        <p:nvSpPr>
          <p:cNvPr id="76" name="Google Shape;76;p16"/>
          <p:cNvSpPr/>
          <p:nvPr/>
        </p:nvSpPr>
        <p:spPr>
          <a:xfrm>
            <a:off x="5574300" y="3852975"/>
            <a:ext cx="343500" cy="283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6"/>
          <p:cNvSpPr/>
          <p:nvPr/>
        </p:nvSpPr>
        <p:spPr>
          <a:xfrm>
            <a:off x="7026563" y="4701700"/>
            <a:ext cx="343500" cy="283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6"/>
          <p:cNvSpPr txBox="1"/>
          <p:nvPr/>
        </p:nvSpPr>
        <p:spPr>
          <a:xfrm>
            <a:off x="6193716" y="4585421"/>
            <a:ext cx="2352693"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dirty="0"/>
              <a:t>margin/</a:t>
            </a:r>
          </a:p>
          <a:p>
            <a:pPr marL="0" lvl="0" indent="0" algn="ctr" rtl="0">
              <a:spcBef>
                <a:spcPts val="0"/>
              </a:spcBef>
              <a:spcAft>
                <a:spcPts val="0"/>
              </a:spcAft>
              <a:buNone/>
            </a:pPr>
            <a:r>
              <a:rPr lang="en-US" dirty="0"/>
              <a:t>model performance</a:t>
            </a:r>
            <a:endParaRPr dirty="0"/>
          </a:p>
        </p:txBody>
      </p:sp>
      <p:sp>
        <p:nvSpPr>
          <p:cNvPr id="79" name="Google Shape;79;p16"/>
          <p:cNvSpPr txBox="1"/>
          <p:nvPr/>
        </p:nvSpPr>
        <p:spPr>
          <a:xfrm>
            <a:off x="5421900" y="3794775"/>
            <a:ext cx="134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loss</a:t>
            </a:r>
            <a:endParaRPr/>
          </a:p>
        </p:txBody>
      </p:sp>
      <p:sp>
        <p:nvSpPr>
          <p:cNvPr id="80" name="Google Shape;80;p16"/>
          <p:cNvSpPr/>
          <p:nvPr/>
        </p:nvSpPr>
        <p:spPr>
          <a:xfrm>
            <a:off x="5917800" y="1497375"/>
            <a:ext cx="3156600" cy="213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Left Brace 1">
            <a:extLst>
              <a:ext uri="{FF2B5EF4-FFF2-40B4-BE49-F238E27FC236}">
                <a16:creationId xmlns:a16="http://schemas.microsoft.com/office/drawing/2014/main" id="{FDECF71E-29AA-4AD7-8A16-4AE15A27CBC8}"/>
              </a:ext>
            </a:extLst>
          </p:cNvPr>
          <p:cNvSpPr/>
          <p:nvPr/>
        </p:nvSpPr>
        <p:spPr>
          <a:xfrm rot="5400000">
            <a:off x="6698244" y="575674"/>
            <a:ext cx="506889" cy="198543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6E86E265-B746-4BF0-83DF-894A5B91FA83}"/>
              </a:ext>
            </a:extLst>
          </p:cNvPr>
          <p:cNvCxnSpPr>
            <a:cxnSpLocks/>
          </p:cNvCxnSpPr>
          <p:nvPr/>
        </p:nvCxnSpPr>
        <p:spPr>
          <a:xfrm flipV="1">
            <a:off x="7026563" y="823056"/>
            <a:ext cx="794664" cy="377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9F24B840-F253-4C1D-9A7B-66DB2983D379}"/>
              </a:ext>
            </a:extLst>
          </p:cNvPr>
          <p:cNvPicPr>
            <a:picLocks noChangeAspect="1"/>
          </p:cNvPicPr>
          <p:nvPr/>
        </p:nvPicPr>
        <p:blipFill>
          <a:blip r:embed="rId6"/>
          <a:stretch>
            <a:fillRect/>
          </a:stretch>
        </p:blipFill>
        <p:spPr>
          <a:xfrm>
            <a:off x="2778450" y="4585421"/>
            <a:ext cx="2328772" cy="343942"/>
          </a:xfrm>
          <a:prstGeom prst="rect">
            <a:avLst/>
          </a:prstGeom>
        </p:spPr>
      </p:pic>
      <p:cxnSp>
        <p:nvCxnSpPr>
          <p:cNvPr id="8" name="Straight Arrow Connector 7">
            <a:extLst>
              <a:ext uri="{FF2B5EF4-FFF2-40B4-BE49-F238E27FC236}">
                <a16:creationId xmlns:a16="http://schemas.microsoft.com/office/drawing/2014/main" id="{0724784A-657D-47D7-9646-EDA9159EA03A}"/>
              </a:ext>
            </a:extLst>
          </p:cNvPr>
          <p:cNvCxnSpPr>
            <a:cxnSpLocks/>
          </p:cNvCxnSpPr>
          <p:nvPr/>
        </p:nvCxnSpPr>
        <p:spPr>
          <a:xfrm flipH="1" flipV="1">
            <a:off x="5017372" y="4698476"/>
            <a:ext cx="1523491" cy="307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C231D19-1695-4F67-8F2E-A522C7A77CDD}"/>
              </a:ext>
            </a:extLst>
          </p:cNvPr>
          <p:cNvCxnSpPr>
            <a:cxnSpLocks/>
          </p:cNvCxnSpPr>
          <p:nvPr/>
        </p:nvCxnSpPr>
        <p:spPr>
          <a:xfrm flipH="1" flipV="1">
            <a:off x="3613212" y="4843600"/>
            <a:ext cx="2927651" cy="211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Graphing the loss function performance, simplified</a:t>
            </a:r>
            <a:endParaRPr dirty="0"/>
          </a:p>
        </p:txBody>
      </p:sp>
      <p:sp>
        <p:nvSpPr>
          <p:cNvPr id="86" name="Google Shape;86;p17"/>
          <p:cNvSpPr txBox="1">
            <a:spLocks noGrp="1"/>
          </p:cNvSpPr>
          <p:nvPr>
            <p:ph type="body" idx="1"/>
          </p:nvPr>
        </p:nvSpPr>
        <p:spPr>
          <a:xfrm>
            <a:off x="311700" y="1152475"/>
            <a:ext cx="6503100" cy="38424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 dirty="0"/>
              <a:t>Imagine we’re trying to build a classifier</a:t>
            </a:r>
          </a:p>
          <a:p>
            <a:pPr marL="457200" lvl="0" indent="-342900" algn="l" rtl="0">
              <a:spcBef>
                <a:spcPts val="0"/>
              </a:spcBef>
              <a:spcAft>
                <a:spcPts val="0"/>
              </a:spcAft>
              <a:buSzPts val="1800"/>
              <a:buChar char="●"/>
            </a:pPr>
            <a:r>
              <a:rPr lang="en" dirty="0"/>
              <a:t>Each possible model has a loss value associated with it</a:t>
            </a:r>
            <a:endParaRPr dirty="0"/>
          </a:p>
          <a:p>
            <a:pPr marL="914400" lvl="1" indent="-317500" algn="l" rtl="0">
              <a:spcBef>
                <a:spcPts val="0"/>
              </a:spcBef>
              <a:spcAft>
                <a:spcPts val="0"/>
              </a:spcAft>
              <a:buSzPts val="1400"/>
              <a:buChar char="○"/>
            </a:pPr>
            <a:r>
              <a:rPr lang="en" dirty="0"/>
              <a:t>Using some set of chosen weights, measured on all training data points</a:t>
            </a:r>
            <a:endParaRPr dirty="0"/>
          </a:p>
          <a:p>
            <a:pPr marL="914400" lvl="1" indent="-317500" algn="l" rtl="0">
              <a:spcBef>
                <a:spcPts val="0"/>
              </a:spcBef>
              <a:spcAft>
                <a:spcPts val="0"/>
              </a:spcAft>
              <a:buSzPts val="1400"/>
              <a:buChar char="○"/>
            </a:pPr>
            <a:r>
              <a:rPr lang="en" dirty="0"/>
              <a:t>A perfect classification will have a loss value of 0</a:t>
            </a:r>
            <a:endParaRPr dirty="0"/>
          </a:p>
          <a:p>
            <a:pPr marL="457200" lvl="0" indent="-342900" algn="l" rtl="0">
              <a:spcBef>
                <a:spcPts val="0"/>
              </a:spcBef>
              <a:spcAft>
                <a:spcPts val="0"/>
              </a:spcAft>
              <a:buSzPts val="1800"/>
              <a:buChar char="●"/>
            </a:pPr>
            <a:r>
              <a:rPr lang="en" dirty="0"/>
              <a:t>If you change the weights, the loss value for that particular model also changes</a:t>
            </a:r>
            <a:endParaRPr dirty="0"/>
          </a:p>
          <a:p>
            <a:pPr marL="914400" lvl="1" indent="-317500" algn="l" rtl="0">
              <a:spcBef>
                <a:spcPts val="0"/>
              </a:spcBef>
              <a:spcAft>
                <a:spcPts val="0"/>
              </a:spcAft>
              <a:buSzPts val="1400"/>
              <a:buChar char="○"/>
            </a:pPr>
            <a:r>
              <a:rPr lang="en" dirty="0"/>
              <a:t>The further you move from the optimal model, the progressively worse your loss scores get</a:t>
            </a:r>
            <a:endParaRPr dirty="0"/>
          </a:p>
          <a:p>
            <a:pPr marL="457200" lvl="0" indent="-342900" algn="l" rtl="0">
              <a:spcBef>
                <a:spcPts val="0"/>
              </a:spcBef>
              <a:spcAft>
                <a:spcPts val="0"/>
              </a:spcAft>
              <a:buSzPts val="1800"/>
              <a:buChar char="●"/>
            </a:pPr>
            <a:r>
              <a:rPr lang="en" dirty="0"/>
              <a:t>We can graph the relationship between the candidate models/weights, and their losses</a:t>
            </a:r>
            <a:endParaRPr dirty="0"/>
          </a:p>
          <a:p>
            <a:pPr marL="914400" lvl="1" indent="-317500" algn="l" rtl="0">
              <a:spcBef>
                <a:spcPts val="0"/>
              </a:spcBef>
              <a:spcAft>
                <a:spcPts val="0"/>
              </a:spcAft>
              <a:buSzPts val="1400"/>
              <a:buChar char="○"/>
            </a:pPr>
            <a:r>
              <a:rPr lang="en" dirty="0"/>
              <a:t>Ideally, this is a continuous function in the shape similar to a parabola</a:t>
            </a:r>
            <a:endParaRPr dirty="0"/>
          </a:p>
          <a:p>
            <a:pPr marL="914400" lvl="1" indent="-317500" algn="l" rtl="0">
              <a:spcBef>
                <a:spcPts val="0"/>
              </a:spcBef>
              <a:spcAft>
                <a:spcPts val="0"/>
              </a:spcAft>
              <a:buSzPts val="1400"/>
              <a:buChar char="○"/>
            </a:pPr>
            <a:r>
              <a:rPr lang="en" dirty="0"/>
              <a:t>Has a minimum value representing the best-fit model</a:t>
            </a:r>
            <a:endParaRPr dirty="0"/>
          </a:p>
          <a:p>
            <a:pPr marL="457200" lvl="0" indent="-342900" algn="l" rtl="0">
              <a:spcBef>
                <a:spcPts val="0"/>
              </a:spcBef>
              <a:spcAft>
                <a:spcPts val="0"/>
              </a:spcAft>
              <a:buSzPts val="1800"/>
              <a:buChar char="●"/>
            </a:pPr>
            <a:r>
              <a:rPr lang="en" dirty="0"/>
              <a:t>With this type of graph (a convex shape), we can use gradient descent to find the best model with smallest loss</a:t>
            </a:r>
            <a:endParaRPr dirty="0"/>
          </a:p>
        </p:txBody>
      </p:sp>
      <p:pic>
        <p:nvPicPr>
          <p:cNvPr id="89" name="Google Shape;89;p17"/>
          <p:cNvPicPr preferRelativeResize="0"/>
          <p:nvPr/>
        </p:nvPicPr>
        <p:blipFill>
          <a:blip r:embed="rId3">
            <a:alphaModFix/>
          </a:blip>
          <a:stretch>
            <a:fillRect/>
          </a:stretch>
        </p:blipFill>
        <p:spPr>
          <a:xfrm>
            <a:off x="6498950" y="2517275"/>
            <a:ext cx="2323375" cy="1853250"/>
          </a:xfrm>
          <a:prstGeom prst="rect">
            <a:avLst/>
          </a:prstGeom>
          <a:noFill/>
          <a:ln>
            <a:noFill/>
          </a:ln>
        </p:spPr>
      </p:pic>
      <p:sp>
        <p:nvSpPr>
          <p:cNvPr id="90" name="Google Shape;90;p17"/>
          <p:cNvSpPr/>
          <p:nvPr/>
        </p:nvSpPr>
        <p:spPr>
          <a:xfrm>
            <a:off x="6368475" y="3510350"/>
            <a:ext cx="417900" cy="241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txBox="1"/>
          <p:nvPr/>
        </p:nvSpPr>
        <p:spPr>
          <a:xfrm>
            <a:off x="6183900" y="3413775"/>
            <a:ext cx="134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loss</a:t>
            </a:r>
            <a:endParaRPr/>
          </a:p>
        </p:txBody>
      </p:sp>
      <p:sp>
        <p:nvSpPr>
          <p:cNvPr id="92" name="Google Shape;92;p17"/>
          <p:cNvSpPr/>
          <p:nvPr/>
        </p:nvSpPr>
        <p:spPr>
          <a:xfrm>
            <a:off x="7511475" y="4119950"/>
            <a:ext cx="417900" cy="241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7"/>
          <p:cNvSpPr txBox="1"/>
          <p:nvPr/>
        </p:nvSpPr>
        <p:spPr>
          <a:xfrm>
            <a:off x="7022100" y="4023375"/>
            <a:ext cx="134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model/weights</a:t>
            </a:r>
            <a:endParaRPr/>
          </a:p>
        </p:txBody>
      </p:sp>
      <p:cxnSp>
        <p:nvCxnSpPr>
          <p:cNvPr id="3" name="Straight Arrow Connector 2">
            <a:extLst>
              <a:ext uri="{FF2B5EF4-FFF2-40B4-BE49-F238E27FC236}">
                <a16:creationId xmlns:a16="http://schemas.microsoft.com/office/drawing/2014/main" id="{66009E8C-9D8E-45F5-B23C-2185DAF8B9D2}"/>
              </a:ext>
            </a:extLst>
          </p:cNvPr>
          <p:cNvCxnSpPr>
            <a:cxnSpLocks/>
            <a:stCxn id="4" idx="2"/>
          </p:cNvCxnSpPr>
          <p:nvPr/>
        </p:nvCxnSpPr>
        <p:spPr>
          <a:xfrm flipH="1">
            <a:off x="8275782" y="1883266"/>
            <a:ext cx="73891" cy="800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9482271-4A57-4B43-B473-5DB2F83F9E78}"/>
              </a:ext>
            </a:extLst>
          </p:cNvPr>
          <p:cNvSpPr txBox="1"/>
          <p:nvPr/>
        </p:nvSpPr>
        <p:spPr>
          <a:xfrm>
            <a:off x="7693891" y="67384"/>
            <a:ext cx="1311564" cy="1815882"/>
          </a:xfrm>
          <a:prstGeom prst="rect">
            <a:avLst/>
          </a:prstGeom>
          <a:noFill/>
        </p:spPr>
        <p:txBody>
          <a:bodyPr wrap="square" rtlCol="0">
            <a:spAutoFit/>
          </a:bodyPr>
          <a:lstStyle/>
          <a:p>
            <a:pPr algn="ctr"/>
            <a:r>
              <a:rPr lang="en-US" dirty="0"/>
              <a:t>This it NOT the loss function! This is graphing the performance of different models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4D597-478F-4343-B67C-CD4EA3FD0418}"/>
              </a:ext>
            </a:extLst>
          </p:cNvPr>
          <p:cNvSpPr>
            <a:spLocks noGrp="1"/>
          </p:cNvSpPr>
          <p:nvPr>
            <p:ph type="title"/>
          </p:nvPr>
        </p:nvSpPr>
        <p:spPr/>
        <p:txBody>
          <a:bodyPr>
            <a:normAutofit fontScale="90000"/>
          </a:bodyPr>
          <a:lstStyle/>
          <a:p>
            <a:r>
              <a:rPr lang="en-US" dirty="0"/>
              <a:t>Conceptual pieces in minimizing the loss</a:t>
            </a:r>
          </a:p>
        </p:txBody>
      </p:sp>
      <p:sp>
        <p:nvSpPr>
          <p:cNvPr id="3" name="Text Placeholder 2">
            <a:extLst>
              <a:ext uri="{FF2B5EF4-FFF2-40B4-BE49-F238E27FC236}">
                <a16:creationId xmlns:a16="http://schemas.microsoft.com/office/drawing/2014/main" id="{8FE7E75E-5BA1-49AC-8383-F94F5413827B}"/>
              </a:ext>
            </a:extLst>
          </p:cNvPr>
          <p:cNvSpPr>
            <a:spLocks noGrp="1"/>
          </p:cNvSpPr>
          <p:nvPr>
            <p:ph type="body" idx="1"/>
          </p:nvPr>
        </p:nvSpPr>
        <p:spPr>
          <a:xfrm>
            <a:off x="311700" y="1152474"/>
            <a:ext cx="8520600" cy="3780675"/>
          </a:xfrm>
        </p:spPr>
        <p:txBody>
          <a:bodyPr>
            <a:normAutofit lnSpcReduction="10000"/>
          </a:bodyPr>
          <a:lstStyle/>
          <a:p>
            <a:pPr>
              <a:buFont typeface="+mj-lt"/>
              <a:buAutoNum type="arabicPeriod"/>
            </a:pPr>
            <a:r>
              <a:rPr lang="en-US" dirty="0"/>
              <a:t>Your function to generate predictions should [ideally] be continuous and differentiable (calculate the slope at all points)</a:t>
            </a:r>
          </a:p>
          <a:p>
            <a:pPr lvl="1">
              <a:buFont typeface="+mj-lt"/>
              <a:buAutoNum type="arabicPeriod"/>
            </a:pPr>
            <a:r>
              <a:rPr lang="en-US" dirty="0"/>
              <a:t>For example, like the sigmoid function (as opposed to a decision tree -- stepwise)</a:t>
            </a:r>
          </a:p>
          <a:p>
            <a:pPr>
              <a:buFont typeface="+mj-lt"/>
              <a:buAutoNum type="arabicPeriod"/>
            </a:pPr>
            <a:r>
              <a:rPr lang="en-US" dirty="0"/>
              <a:t>Your loss function should also be continuous, differentiable, and [ideally] convex</a:t>
            </a:r>
          </a:p>
          <a:p>
            <a:pPr lvl="1">
              <a:buFont typeface="+mj-lt"/>
              <a:buAutoNum type="arabicPeriod"/>
            </a:pPr>
            <a:r>
              <a:rPr lang="en-US" dirty="0"/>
              <a:t>For example, like log loss (as opposed to 0-1 loss)</a:t>
            </a:r>
          </a:p>
          <a:p>
            <a:pPr lvl="1">
              <a:buFont typeface="+mj-lt"/>
              <a:buAutoNum type="arabicPeriod"/>
            </a:pPr>
            <a:endParaRPr lang="en-US" dirty="0"/>
          </a:p>
          <a:p>
            <a:pPr marL="114300" indent="0">
              <a:buNone/>
            </a:pPr>
            <a:r>
              <a:rPr lang="en-US" dirty="0"/>
              <a:t>You then can minimize the loss overall by combining these two functions (your predictions feed into your loss function), and taking the derivative of that for some specific weights on the training dataset (</a:t>
            </a:r>
            <a:r>
              <a:rPr lang="en-US" dirty="0" err="1"/>
              <a:t>X,y</a:t>
            </a:r>
            <a:r>
              <a:rPr lang="en-US" dirty="0"/>
              <a:t>)</a:t>
            </a:r>
          </a:p>
          <a:p>
            <a:pPr marL="114300" indent="0" algn="ctr">
              <a:buNone/>
            </a:pPr>
            <a:endParaRPr lang="en-US" dirty="0"/>
          </a:p>
          <a:p>
            <a:pPr marL="114300" indent="0" algn="ctr">
              <a:buNone/>
            </a:pPr>
            <a:r>
              <a:rPr lang="en-US" dirty="0"/>
              <a:t>The gradient will tell you in which direction to adjust the weights, and by how much</a:t>
            </a:r>
          </a:p>
        </p:txBody>
      </p:sp>
    </p:spTree>
    <p:extLst>
      <p:ext uri="{BB962C8B-B14F-4D97-AF65-F5344CB8AC3E}">
        <p14:creationId xmlns:p14="http://schemas.microsoft.com/office/powerpoint/2010/main" val="705008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40155-8BD7-4B50-8740-CAEA6B0F6C03}"/>
              </a:ext>
            </a:extLst>
          </p:cNvPr>
          <p:cNvSpPr>
            <a:spLocks noGrp="1"/>
          </p:cNvSpPr>
          <p:nvPr>
            <p:ph type="title"/>
          </p:nvPr>
        </p:nvSpPr>
        <p:spPr>
          <a:xfrm>
            <a:off x="0" y="445025"/>
            <a:ext cx="9197788" cy="572700"/>
          </a:xfrm>
        </p:spPr>
        <p:txBody>
          <a:bodyPr>
            <a:normAutofit fontScale="90000"/>
          </a:bodyPr>
          <a:lstStyle/>
          <a:p>
            <a:r>
              <a:rPr lang="en-US" dirty="0"/>
              <a:t>Intuition for minimizing loss: how to find the minimum of y = x</a:t>
            </a:r>
            <a:r>
              <a:rPr lang="en-US" baseline="30000" dirty="0"/>
              <a:t>2</a:t>
            </a:r>
          </a:p>
        </p:txBody>
      </p:sp>
      <p:sp>
        <p:nvSpPr>
          <p:cNvPr id="3" name="Text Placeholder 2">
            <a:extLst>
              <a:ext uri="{FF2B5EF4-FFF2-40B4-BE49-F238E27FC236}">
                <a16:creationId xmlns:a16="http://schemas.microsoft.com/office/drawing/2014/main" id="{CC183E39-6BF0-43C4-A60B-F96CE675A8E7}"/>
              </a:ext>
            </a:extLst>
          </p:cNvPr>
          <p:cNvSpPr>
            <a:spLocks noGrp="1"/>
          </p:cNvSpPr>
          <p:nvPr>
            <p:ph type="body" idx="1"/>
          </p:nvPr>
        </p:nvSpPr>
        <p:spPr/>
        <p:txBody>
          <a:bodyPr>
            <a:normAutofit lnSpcReduction="10000"/>
          </a:bodyPr>
          <a:lstStyle/>
          <a:p>
            <a:r>
              <a:rPr lang="en-US" dirty="0"/>
              <a:t>We want the x value that yields the smallest y</a:t>
            </a:r>
          </a:p>
          <a:p>
            <a:pPr lvl="1"/>
            <a:r>
              <a:rPr lang="en-US" dirty="0"/>
              <a:t>In the graph to the right, when x == </a:t>
            </a:r>
            <a:r>
              <a:rPr lang="en-US" i="1" dirty="0"/>
              <a:t>h</a:t>
            </a:r>
            <a:r>
              <a:rPr lang="en-US" dirty="0"/>
              <a:t>, y is at its lowest value, </a:t>
            </a:r>
            <a:r>
              <a:rPr lang="en-US" i="1" dirty="0"/>
              <a:t>k</a:t>
            </a:r>
          </a:p>
          <a:p>
            <a:r>
              <a:rPr lang="en-US" dirty="0"/>
              <a:t>Start by randomly picking an x value</a:t>
            </a:r>
          </a:p>
          <a:p>
            <a:pPr lvl="1"/>
            <a:r>
              <a:rPr lang="en-US" dirty="0"/>
              <a:t>Let’s say x = 3</a:t>
            </a:r>
          </a:p>
          <a:p>
            <a:r>
              <a:rPr lang="en-US" dirty="0"/>
              <a:t>What is the slope of the function at x = 3?</a:t>
            </a:r>
          </a:p>
          <a:p>
            <a:pPr lvl="1"/>
            <a:r>
              <a:rPr lang="en-US" dirty="0"/>
              <a:t>It’s positive…</a:t>
            </a:r>
          </a:p>
          <a:p>
            <a:pPr lvl="1"/>
            <a:r>
              <a:rPr lang="en-US" dirty="0"/>
              <a:t>We want it to be flat…</a:t>
            </a:r>
          </a:p>
          <a:p>
            <a:pPr lvl="1"/>
            <a:r>
              <a:rPr lang="en-US" dirty="0"/>
              <a:t>So we know we need to make x smaller…</a:t>
            </a:r>
          </a:p>
          <a:p>
            <a:r>
              <a:rPr lang="en-US" dirty="0"/>
              <a:t>Reduce x by some amount</a:t>
            </a:r>
          </a:p>
          <a:p>
            <a:pPr lvl="1"/>
            <a:r>
              <a:rPr lang="en-US" dirty="0"/>
              <a:t>How steep the slope is tells us how much to change x by…</a:t>
            </a:r>
          </a:p>
          <a:p>
            <a:pPr lvl="1"/>
            <a:r>
              <a:rPr lang="en-US" dirty="0"/>
              <a:t>And repeat the previous bullet </a:t>
            </a:r>
          </a:p>
          <a:p>
            <a:pPr lvl="1"/>
            <a:r>
              <a:rPr lang="en-US" dirty="0"/>
              <a:t>If the slope is negative, we went too far and want to increase x’s value</a:t>
            </a:r>
          </a:p>
          <a:p>
            <a:pPr lvl="1"/>
            <a:r>
              <a:rPr lang="en-US" dirty="0"/>
              <a:t>Stop when slope is 0 (or close or out of time) – this is when x == </a:t>
            </a:r>
            <a:r>
              <a:rPr lang="en-US" i="1" dirty="0"/>
              <a:t>h</a:t>
            </a:r>
          </a:p>
        </p:txBody>
      </p:sp>
      <p:pic>
        <p:nvPicPr>
          <p:cNvPr id="4" name="Google Shape;101;p18">
            <a:extLst>
              <a:ext uri="{FF2B5EF4-FFF2-40B4-BE49-F238E27FC236}">
                <a16:creationId xmlns:a16="http://schemas.microsoft.com/office/drawing/2014/main" id="{4B7B8494-8CB3-45C1-898B-D87E4D64E592}"/>
              </a:ext>
            </a:extLst>
          </p:cNvPr>
          <p:cNvPicPr preferRelativeResize="0"/>
          <p:nvPr/>
        </p:nvPicPr>
        <p:blipFill>
          <a:blip r:embed="rId2">
            <a:alphaModFix/>
          </a:blip>
          <a:stretch>
            <a:fillRect/>
          </a:stretch>
        </p:blipFill>
        <p:spPr>
          <a:xfrm>
            <a:off x="6498950" y="1841083"/>
            <a:ext cx="2323375" cy="1853250"/>
          </a:xfrm>
          <a:prstGeom prst="rect">
            <a:avLst/>
          </a:prstGeom>
          <a:noFill/>
          <a:ln>
            <a:noFill/>
          </a:ln>
        </p:spPr>
      </p:pic>
      <p:sp>
        <p:nvSpPr>
          <p:cNvPr id="5" name="TextBox 4">
            <a:extLst>
              <a:ext uri="{FF2B5EF4-FFF2-40B4-BE49-F238E27FC236}">
                <a16:creationId xmlns:a16="http://schemas.microsoft.com/office/drawing/2014/main" id="{D54FB192-AD5A-4723-9D05-26C439DFFD00}"/>
              </a:ext>
            </a:extLst>
          </p:cNvPr>
          <p:cNvSpPr txBox="1"/>
          <p:nvPr/>
        </p:nvSpPr>
        <p:spPr>
          <a:xfrm>
            <a:off x="8122024" y="3356664"/>
            <a:ext cx="207468" cy="307777"/>
          </a:xfrm>
          <a:prstGeom prst="rect">
            <a:avLst/>
          </a:prstGeom>
          <a:noFill/>
        </p:spPr>
        <p:txBody>
          <a:bodyPr wrap="square" rtlCol="0">
            <a:spAutoFit/>
          </a:bodyPr>
          <a:lstStyle/>
          <a:p>
            <a:r>
              <a:rPr lang="en-US" dirty="0"/>
              <a:t>3</a:t>
            </a:r>
          </a:p>
        </p:txBody>
      </p:sp>
      <p:sp>
        <p:nvSpPr>
          <p:cNvPr id="6" name="TextBox 5">
            <a:extLst>
              <a:ext uri="{FF2B5EF4-FFF2-40B4-BE49-F238E27FC236}">
                <a16:creationId xmlns:a16="http://schemas.microsoft.com/office/drawing/2014/main" id="{780E2878-BEA7-4A82-9F78-82FE78AFD261}"/>
              </a:ext>
            </a:extLst>
          </p:cNvPr>
          <p:cNvSpPr txBox="1"/>
          <p:nvPr/>
        </p:nvSpPr>
        <p:spPr>
          <a:xfrm>
            <a:off x="791454" y="4568875"/>
            <a:ext cx="8045183" cy="461665"/>
          </a:xfrm>
          <a:prstGeom prst="rect">
            <a:avLst/>
          </a:prstGeom>
          <a:noFill/>
        </p:spPr>
        <p:txBody>
          <a:bodyPr wrap="square" rtlCol="0">
            <a:spAutoFit/>
          </a:bodyPr>
          <a:lstStyle/>
          <a:p>
            <a:r>
              <a:rPr lang="en-US" sz="2400" dirty="0"/>
              <a:t>Now let’s see how this applies to minimizing the loss!</a:t>
            </a:r>
          </a:p>
        </p:txBody>
      </p:sp>
    </p:spTree>
    <p:extLst>
      <p:ext uri="{BB962C8B-B14F-4D97-AF65-F5344CB8AC3E}">
        <p14:creationId xmlns:p14="http://schemas.microsoft.com/office/powerpoint/2010/main" val="709362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18C7B-48CF-4693-90F2-D270DC5EF0D9}"/>
              </a:ext>
            </a:extLst>
          </p:cNvPr>
          <p:cNvSpPr>
            <a:spLocks noGrp="1"/>
          </p:cNvSpPr>
          <p:nvPr>
            <p:ph type="title"/>
          </p:nvPr>
        </p:nvSpPr>
        <p:spPr/>
        <p:txBody>
          <a:bodyPr>
            <a:normAutofit fontScale="90000"/>
          </a:bodyPr>
          <a:lstStyle/>
          <a:p>
            <a:r>
              <a:rPr lang="en-US" dirty="0"/>
              <a:t>How do you find the slope of a function at a point?</a:t>
            </a:r>
          </a:p>
        </p:txBody>
      </p:sp>
      <p:sp>
        <p:nvSpPr>
          <p:cNvPr id="3" name="Text Placeholder 2">
            <a:extLst>
              <a:ext uri="{FF2B5EF4-FFF2-40B4-BE49-F238E27FC236}">
                <a16:creationId xmlns:a16="http://schemas.microsoft.com/office/drawing/2014/main" id="{AEE5873E-F381-41B9-A6D4-031962C10FB3}"/>
              </a:ext>
            </a:extLst>
          </p:cNvPr>
          <p:cNvSpPr>
            <a:spLocks noGrp="1"/>
          </p:cNvSpPr>
          <p:nvPr>
            <p:ph type="body" idx="1"/>
          </p:nvPr>
        </p:nvSpPr>
        <p:spPr>
          <a:xfrm>
            <a:off x="319384" y="1021847"/>
            <a:ext cx="4430200" cy="3970449"/>
          </a:xfrm>
        </p:spPr>
        <p:txBody>
          <a:bodyPr>
            <a:normAutofit fontScale="92500"/>
          </a:bodyPr>
          <a:lstStyle/>
          <a:p>
            <a:r>
              <a:rPr lang="en-US" dirty="0"/>
              <a:t>That is, how do you find the gradient?</a:t>
            </a:r>
          </a:p>
          <a:p>
            <a:pPr marL="457200" lvl="0" indent="-342900" algn="l" rtl="0">
              <a:spcBef>
                <a:spcPts val="0"/>
              </a:spcBef>
              <a:spcAft>
                <a:spcPts val="0"/>
              </a:spcAft>
              <a:buSzPts val="1800"/>
              <a:buChar char="●"/>
            </a:pPr>
            <a:r>
              <a:rPr lang="en-US" dirty="0"/>
              <a:t>We can calculate the derivative of a function (in many cases) with respect to a variable;</a:t>
            </a:r>
          </a:p>
          <a:p>
            <a:pPr marL="914400" lvl="1" indent="-317500" algn="l" rtl="0">
              <a:spcBef>
                <a:spcPts val="0"/>
              </a:spcBef>
              <a:spcAft>
                <a:spcPts val="0"/>
              </a:spcAft>
              <a:buSzPts val="1400"/>
              <a:buChar char="○"/>
            </a:pPr>
            <a:r>
              <a:rPr lang="en-US" dirty="0"/>
              <a:t>d/dx x</a:t>
            </a:r>
            <a:r>
              <a:rPr lang="en-US" baseline="30000" dirty="0"/>
              <a:t>2</a:t>
            </a:r>
            <a:r>
              <a:rPr lang="en-US" dirty="0"/>
              <a:t> = 2x</a:t>
            </a:r>
          </a:p>
          <a:p>
            <a:pPr lvl="1"/>
            <a:r>
              <a:rPr lang="en-US" dirty="0"/>
              <a:t>d/dx x</a:t>
            </a:r>
            <a:r>
              <a:rPr lang="en-US" baseline="30000" dirty="0"/>
              <a:t>2 </a:t>
            </a:r>
            <a:r>
              <a:rPr lang="en-US" dirty="0"/>
              <a:t>+ x</a:t>
            </a:r>
            <a:r>
              <a:rPr lang="en-US" baseline="30000" dirty="0"/>
              <a:t>3</a:t>
            </a:r>
            <a:r>
              <a:rPr lang="en-US" dirty="0"/>
              <a:t> = 2x + 3x</a:t>
            </a:r>
            <a:r>
              <a:rPr lang="en-US" baseline="30000" dirty="0"/>
              <a:t>2</a:t>
            </a:r>
            <a:endParaRPr lang="en-US" dirty="0"/>
          </a:p>
          <a:p>
            <a:pPr marL="914400" lvl="1" indent="-317500" algn="l" rtl="0">
              <a:spcBef>
                <a:spcPts val="0"/>
              </a:spcBef>
              <a:spcAft>
                <a:spcPts val="0"/>
              </a:spcAft>
              <a:buSzPts val="1400"/>
              <a:buChar char="○"/>
            </a:pPr>
            <a:r>
              <a:rPr lang="en-US" dirty="0"/>
              <a:t>d/dx </a:t>
            </a:r>
            <a:r>
              <a:rPr lang="en-US" dirty="0" err="1"/>
              <a:t>x</a:t>
            </a:r>
            <a:r>
              <a:rPr lang="en-US" baseline="30000" dirty="0" err="1"/>
              <a:t>n</a:t>
            </a:r>
            <a:r>
              <a:rPr lang="en-US" dirty="0"/>
              <a:t> = nx</a:t>
            </a:r>
            <a:r>
              <a:rPr lang="en-US" baseline="30000" dirty="0"/>
              <a:t>n-1</a:t>
            </a:r>
          </a:p>
          <a:p>
            <a:pPr marL="914400" lvl="1" indent="-317500" algn="l" rtl="0">
              <a:spcBef>
                <a:spcPts val="0"/>
              </a:spcBef>
              <a:spcAft>
                <a:spcPts val="0"/>
              </a:spcAft>
              <a:buSzPts val="1400"/>
              <a:buChar char="○"/>
            </a:pPr>
            <a:r>
              <a:rPr lang="en-US" dirty="0"/>
              <a:t>d/dx </a:t>
            </a:r>
            <a:r>
              <a:rPr lang="en-US" dirty="0" err="1"/>
              <a:t>e</a:t>
            </a:r>
            <a:r>
              <a:rPr lang="en-US" baseline="30000" dirty="0" err="1"/>
              <a:t>kx</a:t>
            </a:r>
            <a:r>
              <a:rPr lang="en-US" dirty="0"/>
              <a:t> = </a:t>
            </a:r>
            <a:r>
              <a:rPr lang="en-US" dirty="0" err="1"/>
              <a:t>ke</a:t>
            </a:r>
            <a:r>
              <a:rPr lang="en-US" baseline="30000" dirty="0" err="1"/>
              <a:t>kx</a:t>
            </a:r>
            <a:endParaRPr lang="en-US" baseline="30000" dirty="0"/>
          </a:p>
          <a:p>
            <a:r>
              <a:rPr lang="en-US" dirty="0"/>
              <a:t>The derivative gives us the gradient</a:t>
            </a:r>
          </a:p>
          <a:p>
            <a:pPr lvl="1"/>
            <a:r>
              <a:rPr lang="en-US" dirty="0"/>
              <a:t>Why do we care about the gradient again?</a:t>
            </a:r>
          </a:p>
          <a:p>
            <a:pPr lvl="1"/>
            <a:r>
              <a:rPr lang="en-US" dirty="0"/>
              <a:t>That slope tells us in which direction to pick a new value for x to minimize y</a:t>
            </a:r>
          </a:p>
          <a:p>
            <a:pPr lvl="1"/>
            <a:r>
              <a:rPr lang="en-US" dirty="0"/>
              <a:t>And when discussing minimizing a loss, recall, the feature values are static; it’s the weights that we are going to change</a:t>
            </a:r>
          </a:p>
        </p:txBody>
      </p:sp>
      <p:pic>
        <p:nvPicPr>
          <p:cNvPr id="4" name="Google Shape;101;p18">
            <a:extLst>
              <a:ext uri="{FF2B5EF4-FFF2-40B4-BE49-F238E27FC236}">
                <a16:creationId xmlns:a16="http://schemas.microsoft.com/office/drawing/2014/main" id="{9475EC96-E810-47C6-9C56-D227D02A639F}"/>
              </a:ext>
            </a:extLst>
          </p:cNvPr>
          <p:cNvPicPr preferRelativeResize="0"/>
          <p:nvPr/>
        </p:nvPicPr>
        <p:blipFill>
          <a:blip r:embed="rId3">
            <a:alphaModFix/>
          </a:blip>
          <a:stretch>
            <a:fillRect/>
          </a:stretch>
        </p:blipFill>
        <p:spPr>
          <a:xfrm>
            <a:off x="5622974" y="988159"/>
            <a:ext cx="2323375" cy="1853250"/>
          </a:xfrm>
          <a:prstGeom prst="rect">
            <a:avLst/>
          </a:prstGeom>
          <a:noFill/>
          <a:ln>
            <a:noFill/>
          </a:ln>
        </p:spPr>
      </p:pic>
      <p:pic>
        <p:nvPicPr>
          <p:cNvPr id="5" name="Google Shape;113;p19">
            <a:extLst>
              <a:ext uri="{FF2B5EF4-FFF2-40B4-BE49-F238E27FC236}">
                <a16:creationId xmlns:a16="http://schemas.microsoft.com/office/drawing/2014/main" id="{98B05E9C-D0B4-4A7A-87D1-3F57D4DDF730}"/>
              </a:ext>
            </a:extLst>
          </p:cNvPr>
          <p:cNvPicPr preferRelativeResize="0"/>
          <p:nvPr/>
        </p:nvPicPr>
        <p:blipFill>
          <a:blip r:embed="rId4">
            <a:alphaModFix/>
          </a:blip>
          <a:stretch>
            <a:fillRect/>
          </a:stretch>
        </p:blipFill>
        <p:spPr>
          <a:xfrm>
            <a:off x="4741900" y="2776650"/>
            <a:ext cx="4329902" cy="2346274"/>
          </a:xfrm>
          <a:prstGeom prst="rect">
            <a:avLst/>
          </a:prstGeom>
          <a:noFill/>
          <a:ln>
            <a:noFill/>
          </a:ln>
        </p:spPr>
      </p:pic>
    </p:spTree>
    <p:extLst>
      <p:ext uri="{BB962C8B-B14F-4D97-AF65-F5344CB8AC3E}">
        <p14:creationId xmlns:p14="http://schemas.microsoft.com/office/powerpoint/2010/main" val="1214095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How to calculate the gradient?</a:t>
            </a:r>
            <a:endParaRPr dirty="0"/>
          </a:p>
        </p:txBody>
      </p:sp>
      <p:sp>
        <p:nvSpPr>
          <p:cNvPr id="138" name="Google Shape;138;p22"/>
          <p:cNvSpPr txBox="1">
            <a:spLocks noGrp="1"/>
          </p:cNvSpPr>
          <p:nvPr>
            <p:ph type="body" idx="1"/>
          </p:nvPr>
        </p:nvSpPr>
        <p:spPr>
          <a:xfrm>
            <a:off x="311700" y="1152475"/>
            <a:ext cx="8520600" cy="38982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Recall, a gradient is used to measure the slope of a line</a:t>
            </a:r>
          </a:p>
          <a:p>
            <a:pPr lvl="1" indent="-342900">
              <a:buSzPts val="1800"/>
              <a:buChar char="●"/>
            </a:pPr>
            <a:r>
              <a:rPr lang="en" dirty="0"/>
              <a:t>Derivative is a rate of change, the slope of the function at a point (used for intercept b)</a:t>
            </a:r>
          </a:p>
          <a:p>
            <a:pPr marL="914400" lvl="1" indent="-317500" algn="l" rtl="0">
              <a:spcBef>
                <a:spcPts val="0"/>
              </a:spcBef>
              <a:spcAft>
                <a:spcPts val="0"/>
              </a:spcAft>
              <a:buSzPts val="1400"/>
              <a:buChar char="○"/>
            </a:pPr>
            <a:r>
              <a:rPr lang="en" dirty="0"/>
              <a:t>Gradient: a vector that points to the steepest ascent (used for vector of weights)</a:t>
            </a:r>
            <a:endParaRPr dirty="0"/>
          </a:p>
          <a:p>
            <a:pPr marL="457200" lvl="0" indent="-342900" algn="l" rtl="0">
              <a:spcBef>
                <a:spcPts val="0"/>
              </a:spcBef>
              <a:spcAft>
                <a:spcPts val="0"/>
              </a:spcAft>
              <a:buSzPts val="1800"/>
              <a:buChar char="●"/>
            </a:pPr>
            <a:r>
              <a:rPr lang="en" dirty="0"/>
              <a:t>You can take a gradient/derivative of your loss function for all the weights and the bias to know how to update the weights</a:t>
            </a:r>
            <a:endParaRPr dirty="0"/>
          </a:p>
          <a:p>
            <a:pPr marL="914400" lvl="1" indent="-317500" algn="l" rtl="0">
              <a:spcBef>
                <a:spcPts val="0"/>
              </a:spcBef>
              <a:spcAft>
                <a:spcPts val="0"/>
              </a:spcAft>
              <a:buSzPts val="1400"/>
              <a:buChar char="○"/>
            </a:pPr>
            <a:r>
              <a:rPr lang="en" dirty="0"/>
              <a:t>Partial derivates allow you to calculate/adjust the individual weights</a:t>
            </a:r>
          </a:p>
          <a:p>
            <a:pPr marL="914400" lvl="1" indent="-317500" algn="l" rtl="0">
              <a:spcBef>
                <a:spcPts val="0"/>
              </a:spcBef>
              <a:spcAft>
                <a:spcPts val="0"/>
              </a:spcAft>
              <a:buSzPts val="1400"/>
              <a:buChar char="○"/>
            </a:pPr>
            <a:r>
              <a:rPr lang="en" dirty="0"/>
              <a:t>We will work through an example on the next few slides using exponential loss (easy to take derivative)</a:t>
            </a:r>
          </a:p>
          <a:p>
            <a:pPr marL="914400" lvl="1" indent="-317500" algn="l" rtl="0">
              <a:spcBef>
                <a:spcPts val="0"/>
              </a:spcBef>
              <a:spcAft>
                <a:spcPts val="0"/>
              </a:spcAft>
              <a:buSzPts val="1400"/>
              <a:buChar char="○"/>
            </a:pPr>
            <a:r>
              <a:rPr lang="en" dirty="0"/>
              <a:t>Not guaranteed to find the global minimum</a:t>
            </a:r>
            <a:endParaRPr dirty="0"/>
          </a:p>
          <a:p>
            <a:pPr marL="914400" lvl="1" indent="-317500" algn="l" rtl="0">
              <a:spcBef>
                <a:spcPts val="0"/>
              </a:spcBef>
              <a:spcAft>
                <a:spcPts val="0"/>
              </a:spcAft>
              <a:buSzPts val="1400"/>
              <a:buChar char="○"/>
            </a:pPr>
            <a:r>
              <a:rPr lang="en" dirty="0"/>
              <a:t>May get stuck in local minimum depending on initialization and step size</a:t>
            </a:r>
            <a:endParaRPr dirty="0"/>
          </a:p>
          <a:p>
            <a:pPr marL="457200" lvl="0" indent="-342900" algn="l" rtl="0">
              <a:spcBef>
                <a:spcPts val="0"/>
              </a:spcBef>
              <a:spcAft>
                <a:spcPts val="0"/>
              </a:spcAft>
              <a:buSzPts val="1800"/>
              <a:buChar char="●"/>
            </a:pPr>
            <a:r>
              <a:rPr lang="en" dirty="0"/>
              <a:t>Not all functions are differentiable everywhere</a:t>
            </a:r>
            <a:endParaRPr dirty="0"/>
          </a:p>
          <a:p>
            <a:pPr marL="914400" lvl="1" indent="-317500" algn="l" rtl="0">
              <a:spcBef>
                <a:spcPts val="0"/>
              </a:spcBef>
              <a:spcAft>
                <a:spcPts val="0"/>
              </a:spcAft>
              <a:buSzPts val="1400"/>
              <a:buChar char="○"/>
            </a:pPr>
            <a:r>
              <a:rPr lang="en" dirty="0"/>
              <a:t>Example: hinge loss</a:t>
            </a:r>
            <a:endParaRPr dirty="0"/>
          </a:p>
          <a:p>
            <a:pPr marL="457200" lvl="0" indent="-342900" algn="l" rtl="0">
              <a:spcBef>
                <a:spcPts val="0"/>
              </a:spcBef>
              <a:spcAft>
                <a:spcPts val="0"/>
              </a:spcAft>
              <a:buSzPts val="1800"/>
              <a:buChar char="●"/>
            </a:pPr>
            <a:r>
              <a:rPr lang="en" dirty="0"/>
              <a:t>Also, not all loss functions need gradient descent</a:t>
            </a:r>
            <a:endParaRPr dirty="0"/>
          </a:p>
          <a:p>
            <a:pPr marL="914400" lvl="1" indent="-317500" algn="l" rtl="0">
              <a:spcBef>
                <a:spcPts val="0"/>
              </a:spcBef>
              <a:spcAft>
                <a:spcPts val="0"/>
              </a:spcAft>
              <a:buSzPts val="1400"/>
              <a:buChar char="○"/>
            </a:pPr>
            <a:r>
              <a:rPr lang="en" dirty="0"/>
              <a:t>Some can be solved using closed-form (i.e. MSE for linear regression: </a:t>
            </a:r>
            <a:r>
              <a:rPr lang="en-US" dirty="0">
                <a:hlinkClick r:id="rId3"/>
              </a:rPr>
              <a:t>https://sebastianraschka.com/faq/docs/closed-form-vs-gd.html</a:t>
            </a:r>
            <a:r>
              <a:rPr 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 this lecture we will:</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Gradient descent</a:t>
            </a:r>
            <a:endParaRPr/>
          </a:p>
          <a:p>
            <a:pPr marL="914400" lvl="1" indent="-317500" algn="l" rtl="0">
              <a:spcBef>
                <a:spcPts val="0"/>
              </a:spcBef>
              <a:spcAft>
                <a:spcPts val="0"/>
              </a:spcAft>
              <a:buSzPts val="1400"/>
              <a:buChar char="○"/>
            </a:pPr>
            <a:r>
              <a:rPr lang="en"/>
              <a:t>Understand at a high level why gradient descent works for this optimization problem</a:t>
            </a:r>
            <a:endParaRPr/>
          </a:p>
          <a:p>
            <a:pPr marL="914400" lvl="1" indent="-317500" algn="l" rtl="0">
              <a:spcBef>
                <a:spcPts val="0"/>
              </a:spcBef>
              <a:spcAft>
                <a:spcPts val="0"/>
              </a:spcAft>
              <a:buSzPts val="1400"/>
              <a:buChar char="○"/>
            </a:pPr>
            <a:r>
              <a:rPr lang="en"/>
              <a:t>Understand when gradient descent works well</a:t>
            </a:r>
            <a:endParaRPr/>
          </a:p>
          <a:p>
            <a:pPr marL="914400" lvl="1" indent="-317500" algn="l" rtl="0">
              <a:spcBef>
                <a:spcPts val="0"/>
              </a:spcBef>
              <a:spcAft>
                <a:spcPts val="0"/>
              </a:spcAft>
              <a:buSzPts val="1400"/>
              <a:buChar char="○"/>
            </a:pPr>
            <a:r>
              <a:rPr lang="en"/>
              <a:t>Understand how situations are handled when gradient descent doesn’t work well out-of-the-box</a:t>
            </a:r>
            <a:endParaRPr/>
          </a:p>
          <a:p>
            <a:pPr marL="914400" lvl="1" indent="-317500" algn="l" rtl="0">
              <a:spcBef>
                <a:spcPts val="0"/>
              </a:spcBef>
              <a:spcAft>
                <a:spcPts val="0"/>
              </a:spcAft>
              <a:buSzPts val="1400"/>
              <a:buChar char="○"/>
            </a:pPr>
            <a:r>
              <a:rPr lang="en"/>
              <a:t>Understand how choosing a good step size is important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2BE29-4B54-4D7F-ACA5-DAF9665843D5}"/>
              </a:ext>
            </a:extLst>
          </p:cNvPr>
          <p:cNvSpPr>
            <a:spLocks noGrp="1"/>
          </p:cNvSpPr>
          <p:nvPr>
            <p:ph type="title"/>
          </p:nvPr>
        </p:nvSpPr>
        <p:spPr>
          <a:xfrm>
            <a:off x="311700" y="288275"/>
            <a:ext cx="8520600" cy="572700"/>
          </a:xfrm>
        </p:spPr>
        <p:txBody>
          <a:bodyPr>
            <a:noAutofit/>
          </a:bodyPr>
          <a:lstStyle/>
          <a:p>
            <a:r>
              <a:rPr lang="en-US" sz="1800" dirty="0"/>
              <a:t>From https://www.cs.umd.edu/class/spring2018/cmsc422-0101/slides0101/lecture13.pdf</a:t>
            </a:r>
          </a:p>
        </p:txBody>
      </p:sp>
      <p:sp>
        <p:nvSpPr>
          <p:cNvPr id="3" name="Text Placeholder 2">
            <a:extLst>
              <a:ext uri="{FF2B5EF4-FFF2-40B4-BE49-F238E27FC236}">
                <a16:creationId xmlns:a16="http://schemas.microsoft.com/office/drawing/2014/main" id="{C6905E82-C992-4319-9253-DE2BC81E687F}"/>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C4CA8DAE-A693-43E2-84E5-3D6C831C8548}"/>
              </a:ext>
            </a:extLst>
          </p:cNvPr>
          <p:cNvPicPr>
            <a:picLocks noChangeAspect="1"/>
          </p:cNvPicPr>
          <p:nvPr/>
        </p:nvPicPr>
        <p:blipFill rotWithShape="1">
          <a:blip r:embed="rId2"/>
          <a:srcRect t="31878"/>
          <a:stretch/>
        </p:blipFill>
        <p:spPr>
          <a:xfrm>
            <a:off x="287462" y="1452197"/>
            <a:ext cx="6113889" cy="2782040"/>
          </a:xfrm>
          <a:prstGeom prst="rect">
            <a:avLst/>
          </a:prstGeom>
        </p:spPr>
      </p:pic>
      <p:sp>
        <p:nvSpPr>
          <p:cNvPr id="6" name="TextBox 5">
            <a:extLst>
              <a:ext uri="{FF2B5EF4-FFF2-40B4-BE49-F238E27FC236}">
                <a16:creationId xmlns:a16="http://schemas.microsoft.com/office/drawing/2014/main" id="{E1EB3E74-9897-495A-BF75-E9159F61E37B}"/>
              </a:ext>
            </a:extLst>
          </p:cNvPr>
          <p:cNvSpPr txBox="1"/>
          <p:nvPr/>
        </p:nvSpPr>
        <p:spPr>
          <a:xfrm>
            <a:off x="6569476" y="1316502"/>
            <a:ext cx="2157274" cy="954107"/>
          </a:xfrm>
          <a:prstGeom prst="rect">
            <a:avLst/>
          </a:prstGeom>
          <a:noFill/>
        </p:spPr>
        <p:txBody>
          <a:bodyPr wrap="square" rtlCol="0">
            <a:spAutoFit/>
          </a:bodyPr>
          <a:lstStyle/>
          <a:p>
            <a:pPr algn="ctr"/>
            <a:r>
              <a:rPr lang="en-US" dirty="0"/>
              <a:t>We need to handle b (bias/intercept) as well as w (our vector of weights)</a:t>
            </a:r>
          </a:p>
        </p:txBody>
      </p:sp>
      <p:sp>
        <p:nvSpPr>
          <p:cNvPr id="8" name="TextBox 7">
            <a:extLst>
              <a:ext uri="{FF2B5EF4-FFF2-40B4-BE49-F238E27FC236}">
                <a16:creationId xmlns:a16="http://schemas.microsoft.com/office/drawing/2014/main" id="{86515544-2217-4829-841D-E226D5E8D02D}"/>
              </a:ext>
            </a:extLst>
          </p:cNvPr>
          <p:cNvSpPr txBox="1"/>
          <p:nvPr/>
        </p:nvSpPr>
        <p:spPr>
          <a:xfrm>
            <a:off x="6569476" y="2774454"/>
            <a:ext cx="2157274" cy="1169551"/>
          </a:xfrm>
          <a:prstGeom prst="rect">
            <a:avLst/>
          </a:prstGeom>
          <a:noFill/>
        </p:spPr>
        <p:txBody>
          <a:bodyPr wrap="square" rtlCol="0">
            <a:spAutoFit/>
          </a:bodyPr>
          <a:lstStyle/>
          <a:p>
            <a:pPr algn="ctr"/>
            <a:r>
              <a:rPr lang="en-US" dirty="0"/>
              <a:t>Recall, our goal is to know how much to adjust all the weights and b by, and what direction</a:t>
            </a:r>
          </a:p>
        </p:txBody>
      </p:sp>
      <p:sp>
        <p:nvSpPr>
          <p:cNvPr id="10" name="Right Brace 9">
            <a:extLst>
              <a:ext uri="{FF2B5EF4-FFF2-40B4-BE49-F238E27FC236}">
                <a16:creationId xmlns:a16="http://schemas.microsoft.com/office/drawing/2014/main" id="{CC422954-3E0A-4F1D-A6E8-9B55C95DFD55}"/>
              </a:ext>
            </a:extLst>
          </p:cNvPr>
          <p:cNvSpPr/>
          <p:nvPr/>
        </p:nvSpPr>
        <p:spPr>
          <a:xfrm rot="5400000">
            <a:off x="3326907" y="1724671"/>
            <a:ext cx="363984" cy="24635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2E627FCB-6A1D-42D2-8261-DBE49E715F76}"/>
              </a:ext>
            </a:extLst>
          </p:cNvPr>
          <p:cNvSpPr/>
          <p:nvPr/>
        </p:nvSpPr>
        <p:spPr>
          <a:xfrm rot="5400000">
            <a:off x="5325617" y="2475575"/>
            <a:ext cx="363984" cy="96174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BE28D02F-8D16-46AD-9981-9CAB45D8165C}"/>
              </a:ext>
            </a:extLst>
          </p:cNvPr>
          <p:cNvSpPr txBox="1"/>
          <p:nvPr/>
        </p:nvSpPr>
        <p:spPr>
          <a:xfrm>
            <a:off x="3275369" y="3070924"/>
            <a:ext cx="1012054" cy="307777"/>
          </a:xfrm>
          <a:prstGeom prst="rect">
            <a:avLst/>
          </a:prstGeom>
          <a:noFill/>
        </p:spPr>
        <p:txBody>
          <a:bodyPr wrap="square" rtlCol="0">
            <a:spAutoFit/>
          </a:bodyPr>
          <a:lstStyle/>
          <a:p>
            <a:r>
              <a:rPr lang="en-US" dirty="0"/>
              <a:t>loss</a:t>
            </a:r>
          </a:p>
        </p:txBody>
      </p:sp>
      <p:sp>
        <p:nvSpPr>
          <p:cNvPr id="13" name="TextBox 12">
            <a:extLst>
              <a:ext uri="{FF2B5EF4-FFF2-40B4-BE49-F238E27FC236}">
                <a16:creationId xmlns:a16="http://schemas.microsoft.com/office/drawing/2014/main" id="{9A07B904-A382-44AA-9DDC-46140F765F8B}"/>
              </a:ext>
            </a:extLst>
          </p:cNvPr>
          <p:cNvSpPr txBox="1"/>
          <p:nvPr/>
        </p:nvSpPr>
        <p:spPr>
          <a:xfrm>
            <a:off x="4976921" y="3073141"/>
            <a:ext cx="1278993" cy="430887"/>
          </a:xfrm>
          <a:prstGeom prst="rect">
            <a:avLst/>
          </a:prstGeom>
          <a:noFill/>
        </p:spPr>
        <p:txBody>
          <a:bodyPr wrap="square" rtlCol="0">
            <a:spAutoFit/>
          </a:bodyPr>
          <a:lstStyle/>
          <a:p>
            <a:pPr algn="ctr"/>
            <a:r>
              <a:rPr lang="en-US" sz="1100" dirty="0"/>
              <a:t>regularization (optional)</a:t>
            </a:r>
          </a:p>
        </p:txBody>
      </p:sp>
      <p:pic>
        <p:nvPicPr>
          <p:cNvPr id="14" name="Picture 13">
            <a:extLst>
              <a:ext uri="{FF2B5EF4-FFF2-40B4-BE49-F238E27FC236}">
                <a16:creationId xmlns:a16="http://schemas.microsoft.com/office/drawing/2014/main" id="{AEDE9BFC-1F2B-460F-995F-EB5323EC82E7}"/>
              </a:ext>
            </a:extLst>
          </p:cNvPr>
          <p:cNvPicPr>
            <a:picLocks noChangeAspect="1"/>
          </p:cNvPicPr>
          <p:nvPr/>
        </p:nvPicPr>
        <p:blipFill>
          <a:blip r:embed="rId3"/>
          <a:stretch>
            <a:fillRect/>
          </a:stretch>
        </p:blipFill>
        <p:spPr>
          <a:xfrm>
            <a:off x="2672185" y="1089355"/>
            <a:ext cx="1536806" cy="425963"/>
          </a:xfrm>
          <a:prstGeom prst="rect">
            <a:avLst/>
          </a:prstGeom>
        </p:spPr>
      </p:pic>
      <p:cxnSp>
        <p:nvCxnSpPr>
          <p:cNvPr id="7" name="Straight Arrow Connector 6">
            <a:extLst>
              <a:ext uri="{FF2B5EF4-FFF2-40B4-BE49-F238E27FC236}">
                <a16:creationId xmlns:a16="http://schemas.microsoft.com/office/drawing/2014/main" id="{4016BA35-9BCB-475F-8B7A-4DF579E22548}"/>
              </a:ext>
            </a:extLst>
          </p:cNvPr>
          <p:cNvCxnSpPr>
            <a:endCxn id="14" idx="3"/>
          </p:cNvCxnSpPr>
          <p:nvPr/>
        </p:nvCxnSpPr>
        <p:spPr>
          <a:xfrm flipH="1">
            <a:off x="4208991" y="860975"/>
            <a:ext cx="1779490" cy="441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91FBF15-50CB-4431-BB5A-1E0E93022315}"/>
              </a:ext>
            </a:extLst>
          </p:cNvPr>
          <p:cNvSpPr txBox="1"/>
          <p:nvPr/>
        </p:nvSpPr>
        <p:spPr>
          <a:xfrm>
            <a:off x="5988481" y="608386"/>
            <a:ext cx="2455187" cy="523220"/>
          </a:xfrm>
          <a:prstGeom prst="rect">
            <a:avLst/>
          </a:prstGeom>
          <a:noFill/>
        </p:spPr>
        <p:txBody>
          <a:bodyPr wrap="square" rtlCol="0">
            <a:spAutoFit/>
          </a:bodyPr>
          <a:lstStyle/>
          <a:p>
            <a:r>
              <a:rPr lang="en-US" dirty="0"/>
              <a:t>Exponential loss; an example of a loss function</a:t>
            </a:r>
          </a:p>
        </p:txBody>
      </p:sp>
    </p:spTree>
    <p:extLst>
      <p:ext uri="{BB962C8B-B14F-4D97-AF65-F5344CB8AC3E}">
        <p14:creationId xmlns:p14="http://schemas.microsoft.com/office/powerpoint/2010/main" val="818971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2BE29-4B54-4D7F-ACA5-DAF9665843D5}"/>
              </a:ext>
            </a:extLst>
          </p:cNvPr>
          <p:cNvSpPr>
            <a:spLocks noGrp="1"/>
          </p:cNvSpPr>
          <p:nvPr>
            <p:ph type="title"/>
          </p:nvPr>
        </p:nvSpPr>
        <p:spPr>
          <a:xfrm>
            <a:off x="311700" y="288275"/>
            <a:ext cx="8520600" cy="572700"/>
          </a:xfrm>
        </p:spPr>
        <p:txBody>
          <a:bodyPr>
            <a:noAutofit/>
          </a:bodyPr>
          <a:lstStyle/>
          <a:p>
            <a:r>
              <a:rPr lang="en-US" sz="1800" dirty="0"/>
              <a:t>From https://www.cs.umd.edu/class/spring2018/cmsc422-0101/slides0101/lecture13.pdf</a:t>
            </a:r>
          </a:p>
        </p:txBody>
      </p:sp>
      <p:sp>
        <p:nvSpPr>
          <p:cNvPr id="3" name="Text Placeholder 2">
            <a:extLst>
              <a:ext uri="{FF2B5EF4-FFF2-40B4-BE49-F238E27FC236}">
                <a16:creationId xmlns:a16="http://schemas.microsoft.com/office/drawing/2014/main" id="{C6905E82-C992-4319-9253-DE2BC81E687F}"/>
              </a:ext>
            </a:extLst>
          </p:cNvPr>
          <p:cNvSpPr>
            <a:spLocks noGrp="1"/>
          </p:cNvSpPr>
          <p:nvPr>
            <p:ph type="body" idx="1"/>
          </p:nvPr>
        </p:nvSpPr>
        <p:spPr/>
        <p:txBody>
          <a:bodyPr/>
          <a:lstStyle/>
          <a:p>
            <a:endParaRPr lang="en-US" dirty="0"/>
          </a:p>
        </p:txBody>
      </p:sp>
      <p:sp>
        <p:nvSpPr>
          <p:cNvPr id="6" name="TextBox 5">
            <a:extLst>
              <a:ext uri="{FF2B5EF4-FFF2-40B4-BE49-F238E27FC236}">
                <a16:creationId xmlns:a16="http://schemas.microsoft.com/office/drawing/2014/main" id="{E1EB3E74-9897-495A-BF75-E9159F61E37B}"/>
              </a:ext>
            </a:extLst>
          </p:cNvPr>
          <p:cNvSpPr txBox="1"/>
          <p:nvPr/>
        </p:nvSpPr>
        <p:spPr>
          <a:xfrm>
            <a:off x="6569476" y="1316502"/>
            <a:ext cx="2157274" cy="1600438"/>
          </a:xfrm>
          <a:prstGeom prst="rect">
            <a:avLst/>
          </a:prstGeom>
          <a:noFill/>
        </p:spPr>
        <p:txBody>
          <a:bodyPr wrap="square" rtlCol="0">
            <a:spAutoFit/>
          </a:bodyPr>
          <a:lstStyle/>
          <a:p>
            <a:pPr algn="ctr"/>
            <a:r>
              <a:rPr lang="en-US" dirty="0"/>
              <a:t>Taking the derivative results in an expression that yields a scalar when we plug in our current weights and b on all the samples in our training dataset</a:t>
            </a:r>
          </a:p>
        </p:txBody>
      </p:sp>
      <p:sp>
        <p:nvSpPr>
          <p:cNvPr id="8" name="TextBox 7">
            <a:extLst>
              <a:ext uri="{FF2B5EF4-FFF2-40B4-BE49-F238E27FC236}">
                <a16:creationId xmlns:a16="http://schemas.microsoft.com/office/drawing/2014/main" id="{86515544-2217-4829-841D-E226D5E8D02D}"/>
              </a:ext>
            </a:extLst>
          </p:cNvPr>
          <p:cNvSpPr txBox="1"/>
          <p:nvPr/>
        </p:nvSpPr>
        <p:spPr>
          <a:xfrm>
            <a:off x="6569476" y="3276122"/>
            <a:ext cx="2157274" cy="1169551"/>
          </a:xfrm>
          <a:prstGeom prst="rect">
            <a:avLst/>
          </a:prstGeom>
          <a:noFill/>
        </p:spPr>
        <p:txBody>
          <a:bodyPr wrap="square" rtlCol="0">
            <a:spAutoFit/>
          </a:bodyPr>
          <a:lstStyle/>
          <a:p>
            <a:pPr algn="ctr"/>
            <a:r>
              <a:rPr lang="en-US" dirty="0"/>
              <a:t>This scalar tells us in what direction, and by how much, to adjust b by (this is how we learn the best value for b)</a:t>
            </a:r>
          </a:p>
        </p:txBody>
      </p:sp>
      <p:pic>
        <p:nvPicPr>
          <p:cNvPr id="7" name="Picture 6">
            <a:extLst>
              <a:ext uri="{FF2B5EF4-FFF2-40B4-BE49-F238E27FC236}">
                <a16:creationId xmlns:a16="http://schemas.microsoft.com/office/drawing/2014/main" id="{BE760898-AF34-4A3B-88EB-1E96F38A855B}"/>
              </a:ext>
            </a:extLst>
          </p:cNvPr>
          <p:cNvPicPr>
            <a:picLocks noChangeAspect="1"/>
          </p:cNvPicPr>
          <p:nvPr/>
        </p:nvPicPr>
        <p:blipFill>
          <a:blip r:embed="rId2"/>
          <a:stretch>
            <a:fillRect/>
          </a:stretch>
        </p:blipFill>
        <p:spPr>
          <a:xfrm>
            <a:off x="0" y="994001"/>
            <a:ext cx="6419844" cy="3733347"/>
          </a:xfrm>
          <a:prstGeom prst="rect">
            <a:avLst/>
          </a:prstGeom>
        </p:spPr>
      </p:pic>
      <p:cxnSp>
        <p:nvCxnSpPr>
          <p:cNvPr id="10" name="Straight Arrow Connector 9">
            <a:extLst>
              <a:ext uri="{FF2B5EF4-FFF2-40B4-BE49-F238E27FC236}">
                <a16:creationId xmlns:a16="http://schemas.microsoft.com/office/drawing/2014/main" id="{9EA3A495-51EF-4631-8561-34B78F89CEE4}"/>
              </a:ext>
            </a:extLst>
          </p:cNvPr>
          <p:cNvCxnSpPr/>
          <p:nvPr/>
        </p:nvCxnSpPr>
        <p:spPr>
          <a:xfrm flipH="1">
            <a:off x="3746377" y="2050742"/>
            <a:ext cx="2673467" cy="2308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5CCE983-B658-44A7-B1D9-908C33CBDD31}"/>
              </a:ext>
            </a:extLst>
          </p:cNvPr>
          <p:cNvCxnSpPr/>
          <p:nvPr/>
        </p:nvCxnSpPr>
        <p:spPr>
          <a:xfrm flipH="1">
            <a:off x="3666478" y="4305670"/>
            <a:ext cx="3107184" cy="140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ight Brace 16">
            <a:extLst>
              <a:ext uri="{FF2B5EF4-FFF2-40B4-BE49-F238E27FC236}">
                <a16:creationId xmlns:a16="http://schemas.microsoft.com/office/drawing/2014/main" id="{7A9F7C31-0590-4EDF-9E55-9503B1D76663}"/>
              </a:ext>
            </a:extLst>
          </p:cNvPr>
          <p:cNvSpPr/>
          <p:nvPr/>
        </p:nvSpPr>
        <p:spPr>
          <a:xfrm rot="5400000">
            <a:off x="2891960" y="4091804"/>
            <a:ext cx="164120" cy="9232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40673BC8-8942-4D24-838C-496E152E47EF}"/>
              </a:ext>
            </a:extLst>
          </p:cNvPr>
          <p:cNvSpPr txBox="1"/>
          <p:nvPr/>
        </p:nvSpPr>
        <p:spPr>
          <a:xfrm>
            <a:off x="2456092" y="4578045"/>
            <a:ext cx="1402672" cy="307777"/>
          </a:xfrm>
          <a:prstGeom prst="rect">
            <a:avLst/>
          </a:prstGeom>
          <a:noFill/>
        </p:spPr>
        <p:txBody>
          <a:bodyPr wrap="square" rtlCol="0">
            <a:spAutoFit/>
          </a:bodyPr>
          <a:lstStyle/>
          <a:p>
            <a:r>
              <a:rPr lang="en-US" dirty="0"/>
              <a:t>old prediction</a:t>
            </a:r>
          </a:p>
        </p:txBody>
      </p:sp>
      <p:cxnSp>
        <p:nvCxnSpPr>
          <p:cNvPr id="19" name="Straight Arrow Connector 18">
            <a:extLst>
              <a:ext uri="{FF2B5EF4-FFF2-40B4-BE49-F238E27FC236}">
                <a16:creationId xmlns:a16="http://schemas.microsoft.com/office/drawing/2014/main" id="{4B8EFDBF-05ED-4388-8DB0-A0831F2F9C27}"/>
              </a:ext>
            </a:extLst>
          </p:cNvPr>
          <p:cNvCxnSpPr>
            <a:cxnSpLocks/>
          </p:cNvCxnSpPr>
          <p:nvPr/>
        </p:nvCxnSpPr>
        <p:spPr>
          <a:xfrm flipV="1">
            <a:off x="1571348" y="4519939"/>
            <a:ext cx="710213" cy="237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DEE91CE-465F-49A3-891A-D783C22387D1}"/>
              </a:ext>
            </a:extLst>
          </p:cNvPr>
          <p:cNvSpPr txBox="1"/>
          <p:nvPr/>
        </p:nvSpPr>
        <p:spPr>
          <a:xfrm>
            <a:off x="674416" y="4616898"/>
            <a:ext cx="1169021" cy="307777"/>
          </a:xfrm>
          <a:prstGeom prst="rect">
            <a:avLst/>
          </a:prstGeom>
          <a:noFill/>
        </p:spPr>
        <p:txBody>
          <a:bodyPr wrap="square" rtlCol="0">
            <a:spAutoFit/>
          </a:bodyPr>
          <a:lstStyle/>
          <a:p>
            <a:r>
              <a:rPr lang="en-US" dirty="0"/>
              <a:t>old target</a:t>
            </a:r>
          </a:p>
        </p:txBody>
      </p:sp>
      <p:cxnSp>
        <p:nvCxnSpPr>
          <p:cNvPr id="23" name="Straight Arrow Connector 22">
            <a:extLst>
              <a:ext uri="{FF2B5EF4-FFF2-40B4-BE49-F238E27FC236}">
                <a16:creationId xmlns:a16="http://schemas.microsoft.com/office/drawing/2014/main" id="{773476A0-B174-437B-ADD4-9283AA5494EB}"/>
              </a:ext>
            </a:extLst>
          </p:cNvPr>
          <p:cNvCxnSpPr>
            <a:cxnSpLocks/>
          </p:cNvCxnSpPr>
          <p:nvPr/>
        </p:nvCxnSpPr>
        <p:spPr>
          <a:xfrm flipH="1" flipV="1">
            <a:off x="1363213" y="4471383"/>
            <a:ext cx="208136" cy="255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2723E59-A8D5-4BE9-B5B9-A2487C8FF82C}"/>
              </a:ext>
            </a:extLst>
          </p:cNvPr>
          <p:cNvSpPr txBox="1"/>
          <p:nvPr/>
        </p:nvSpPr>
        <p:spPr>
          <a:xfrm>
            <a:off x="6844145" y="581232"/>
            <a:ext cx="1803427" cy="523220"/>
          </a:xfrm>
          <a:prstGeom prst="rect">
            <a:avLst/>
          </a:prstGeom>
          <a:noFill/>
        </p:spPr>
        <p:txBody>
          <a:bodyPr wrap="square" rtlCol="0">
            <a:spAutoFit/>
          </a:bodyPr>
          <a:lstStyle/>
          <a:p>
            <a:r>
              <a:rPr lang="en-US" dirty="0"/>
              <a:t>d/dx </a:t>
            </a:r>
            <a:r>
              <a:rPr lang="en-US" dirty="0" err="1"/>
              <a:t>e</a:t>
            </a:r>
            <a:r>
              <a:rPr lang="en-US" baseline="30000" dirty="0" err="1"/>
              <a:t>kx</a:t>
            </a:r>
            <a:r>
              <a:rPr lang="en-US" dirty="0"/>
              <a:t> = </a:t>
            </a:r>
            <a:r>
              <a:rPr lang="en-US" dirty="0" err="1"/>
              <a:t>ke</a:t>
            </a:r>
            <a:r>
              <a:rPr lang="en-US" baseline="30000" dirty="0" err="1"/>
              <a:t>kx</a:t>
            </a:r>
            <a:endParaRPr lang="en-US" baseline="30000" dirty="0"/>
          </a:p>
          <a:p>
            <a:endParaRPr lang="en-US" dirty="0"/>
          </a:p>
        </p:txBody>
      </p:sp>
    </p:spTree>
    <p:extLst>
      <p:ext uri="{BB962C8B-B14F-4D97-AF65-F5344CB8AC3E}">
        <p14:creationId xmlns:p14="http://schemas.microsoft.com/office/powerpoint/2010/main" val="1378866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2BE29-4B54-4D7F-ACA5-DAF9665843D5}"/>
              </a:ext>
            </a:extLst>
          </p:cNvPr>
          <p:cNvSpPr>
            <a:spLocks noGrp="1"/>
          </p:cNvSpPr>
          <p:nvPr>
            <p:ph type="title"/>
          </p:nvPr>
        </p:nvSpPr>
        <p:spPr>
          <a:xfrm>
            <a:off x="311700" y="288275"/>
            <a:ext cx="8520600" cy="572700"/>
          </a:xfrm>
        </p:spPr>
        <p:txBody>
          <a:bodyPr>
            <a:noAutofit/>
          </a:bodyPr>
          <a:lstStyle/>
          <a:p>
            <a:r>
              <a:rPr lang="en-US" sz="1800" dirty="0"/>
              <a:t>From https://www.cs.umd.edu/class/spring2018/cmsc422-0101/slides0101/lecture13.pdf</a:t>
            </a:r>
          </a:p>
        </p:txBody>
      </p:sp>
      <p:sp>
        <p:nvSpPr>
          <p:cNvPr id="3" name="Text Placeholder 2">
            <a:extLst>
              <a:ext uri="{FF2B5EF4-FFF2-40B4-BE49-F238E27FC236}">
                <a16:creationId xmlns:a16="http://schemas.microsoft.com/office/drawing/2014/main" id="{C6905E82-C992-4319-9253-DE2BC81E687F}"/>
              </a:ext>
            </a:extLst>
          </p:cNvPr>
          <p:cNvSpPr>
            <a:spLocks noGrp="1"/>
          </p:cNvSpPr>
          <p:nvPr>
            <p:ph type="body" idx="1"/>
          </p:nvPr>
        </p:nvSpPr>
        <p:spPr/>
        <p:txBody>
          <a:bodyPr/>
          <a:lstStyle/>
          <a:p>
            <a:endParaRPr lang="en-US" dirty="0"/>
          </a:p>
        </p:txBody>
      </p:sp>
      <p:sp>
        <p:nvSpPr>
          <p:cNvPr id="6" name="TextBox 5">
            <a:extLst>
              <a:ext uri="{FF2B5EF4-FFF2-40B4-BE49-F238E27FC236}">
                <a16:creationId xmlns:a16="http://schemas.microsoft.com/office/drawing/2014/main" id="{E1EB3E74-9897-495A-BF75-E9159F61E37B}"/>
              </a:ext>
            </a:extLst>
          </p:cNvPr>
          <p:cNvSpPr txBox="1"/>
          <p:nvPr/>
        </p:nvSpPr>
        <p:spPr>
          <a:xfrm>
            <a:off x="6519233" y="3254787"/>
            <a:ext cx="2157274" cy="1384995"/>
          </a:xfrm>
          <a:prstGeom prst="rect">
            <a:avLst/>
          </a:prstGeom>
          <a:noFill/>
        </p:spPr>
        <p:txBody>
          <a:bodyPr wrap="square" rtlCol="0">
            <a:spAutoFit/>
          </a:bodyPr>
          <a:lstStyle/>
          <a:p>
            <a:pPr algn="ctr"/>
            <a:r>
              <a:rPr lang="en-US" dirty="0"/>
              <a:t>Looks similar to last slide, just that we’re now multiplying by one weight’s corresponding x feature in our expression (plus regularization)</a:t>
            </a:r>
          </a:p>
        </p:txBody>
      </p:sp>
      <p:sp>
        <p:nvSpPr>
          <p:cNvPr id="8" name="TextBox 7">
            <a:extLst>
              <a:ext uri="{FF2B5EF4-FFF2-40B4-BE49-F238E27FC236}">
                <a16:creationId xmlns:a16="http://schemas.microsoft.com/office/drawing/2014/main" id="{86515544-2217-4829-841D-E226D5E8D02D}"/>
              </a:ext>
            </a:extLst>
          </p:cNvPr>
          <p:cNvSpPr txBox="1"/>
          <p:nvPr/>
        </p:nvSpPr>
        <p:spPr>
          <a:xfrm>
            <a:off x="6448211" y="688998"/>
            <a:ext cx="2157274" cy="954107"/>
          </a:xfrm>
          <a:prstGeom prst="rect">
            <a:avLst/>
          </a:prstGeom>
          <a:noFill/>
        </p:spPr>
        <p:txBody>
          <a:bodyPr wrap="square" rtlCol="0">
            <a:spAutoFit/>
          </a:bodyPr>
          <a:lstStyle/>
          <a:p>
            <a:pPr algn="ctr"/>
            <a:r>
              <a:rPr lang="en-US" dirty="0"/>
              <a:t>w is a vector of weights, and we want to know how much to adjust each one of them, individually</a:t>
            </a:r>
          </a:p>
        </p:txBody>
      </p:sp>
      <p:pic>
        <p:nvPicPr>
          <p:cNvPr id="5" name="Picture 4">
            <a:extLst>
              <a:ext uri="{FF2B5EF4-FFF2-40B4-BE49-F238E27FC236}">
                <a16:creationId xmlns:a16="http://schemas.microsoft.com/office/drawing/2014/main" id="{7B2F6306-A193-495E-8D89-AD23E2277128}"/>
              </a:ext>
            </a:extLst>
          </p:cNvPr>
          <p:cNvPicPr>
            <a:picLocks noChangeAspect="1"/>
          </p:cNvPicPr>
          <p:nvPr/>
        </p:nvPicPr>
        <p:blipFill>
          <a:blip r:embed="rId2"/>
          <a:stretch>
            <a:fillRect/>
          </a:stretch>
        </p:blipFill>
        <p:spPr>
          <a:xfrm>
            <a:off x="166634" y="1126680"/>
            <a:ext cx="6207533" cy="3580520"/>
          </a:xfrm>
          <a:prstGeom prst="rect">
            <a:avLst/>
          </a:prstGeom>
        </p:spPr>
      </p:pic>
      <p:sp>
        <p:nvSpPr>
          <p:cNvPr id="9" name="TextBox 8">
            <a:extLst>
              <a:ext uri="{FF2B5EF4-FFF2-40B4-BE49-F238E27FC236}">
                <a16:creationId xmlns:a16="http://schemas.microsoft.com/office/drawing/2014/main" id="{B02379F1-33BF-4E02-8CD2-9A0C190688D5}"/>
              </a:ext>
            </a:extLst>
          </p:cNvPr>
          <p:cNvSpPr txBox="1"/>
          <p:nvPr/>
        </p:nvSpPr>
        <p:spPr>
          <a:xfrm>
            <a:off x="6519233" y="1906568"/>
            <a:ext cx="2157274" cy="954107"/>
          </a:xfrm>
          <a:prstGeom prst="rect">
            <a:avLst/>
          </a:prstGeom>
          <a:noFill/>
        </p:spPr>
        <p:txBody>
          <a:bodyPr wrap="square" rtlCol="0">
            <a:spAutoFit/>
          </a:bodyPr>
          <a:lstStyle/>
          <a:p>
            <a:pPr algn="ctr"/>
            <a:r>
              <a:rPr lang="en-US" dirty="0"/>
              <a:t>We take the gradient with respect to w, which yields a bunch of partial derivatives</a:t>
            </a:r>
          </a:p>
        </p:txBody>
      </p:sp>
      <p:cxnSp>
        <p:nvCxnSpPr>
          <p:cNvPr id="11" name="Straight Arrow Connector 10">
            <a:extLst>
              <a:ext uri="{FF2B5EF4-FFF2-40B4-BE49-F238E27FC236}">
                <a16:creationId xmlns:a16="http://schemas.microsoft.com/office/drawing/2014/main" id="{D938C250-09F9-4135-8C56-03AA39090834}"/>
              </a:ext>
            </a:extLst>
          </p:cNvPr>
          <p:cNvCxnSpPr>
            <a:cxnSpLocks/>
          </p:cNvCxnSpPr>
          <p:nvPr/>
        </p:nvCxnSpPr>
        <p:spPr>
          <a:xfrm flipH="1">
            <a:off x="1731146" y="3852909"/>
            <a:ext cx="4953739" cy="417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793DC1D-71B6-42F8-8467-181CC111E7AD}"/>
              </a:ext>
            </a:extLst>
          </p:cNvPr>
          <p:cNvCxnSpPr>
            <a:cxnSpLocks/>
          </p:cNvCxnSpPr>
          <p:nvPr/>
        </p:nvCxnSpPr>
        <p:spPr>
          <a:xfrm flipH="1">
            <a:off x="4438835" y="4358936"/>
            <a:ext cx="20803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ight Brace 19">
            <a:extLst>
              <a:ext uri="{FF2B5EF4-FFF2-40B4-BE49-F238E27FC236}">
                <a16:creationId xmlns:a16="http://schemas.microsoft.com/office/drawing/2014/main" id="{B212E1C0-CA71-4898-A2F9-A77EB8E9A085}"/>
              </a:ext>
            </a:extLst>
          </p:cNvPr>
          <p:cNvSpPr/>
          <p:nvPr/>
        </p:nvSpPr>
        <p:spPr>
          <a:xfrm rot="5400000">
            <a:off x="3202678" y="4189298"/>
            <a:ext cx="164120" cy="9232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DF0A66BE-EE7B-4617-A96B-832868470890}"/>
              </a:ext>
            </a:extLst>
          </p:cNvPr>
          <p:cNvSpPr txBox="1"/>
          <p:nvPr/>
        </p:nvSpPr>
        <p:spPr>
          <a:xfrm>
            <a:off x="2766810" y="4675539"/>
            <a:ext cx="1402672" cy="307777"/>
          </a:xfrm>
          <a:prstGeom prst="rect">
            <a:avLst/>
          </a:prstGeom>
          <a:noFill/>
        </p:spPr>
        <p:txBody>
          <a:bodyPr wrap="square" rtlCol="0">
            <a:spAutoFit/>
          </a:bodyPr>
          <a:lstStyle/>
          <a:p>
            <a:r>
              <a:rPr lang="en-US" dirty="0"/>
              <a:t>old prediction</a:t>
            </a:r>
          </a:p>
        </p:txBody>
      </p:sp>
      <p:cxnSp>
        <p:nvCxnSpPr>
          <p:cNvPr id="23" name="Straight Arrow Connector 22">
            <a:extLst>
              <a:ext uri="{FF2B5EF4-FFF2-40B4-BE49-F238E27FC236}">
                <a16:creationId xmlns:a16="http://schemas.microsoft.com/office/drawing/2014/main" id="{7B1E88CD-0A8F-4D64-8452-E97F2AE064AE}"/>
              </a:ext>
            </a:extLst>
          </p:cNvPr>
          <p:cNvCxnSpPr/>
          <p:nvPr/>
        </p:nvCxnSpPr>
        <p:spPr>
          <a:xfrm flipV="1">
            <a:off x="1882066" y="4484149"/>
            <a:ext cx="736847" cy="37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CC1AA91-AF55-460B-9CD1-106E7659FA20}"/>
              </a:ext>
            </a:extLst>
          </p:cNvPr>
          <p:cNvSpPr txBox="1"/>
          <p:nvPr/>
        </p:nvSpPr>
        <p:spPr>
          <a:xfrm>
            <a:off x="985134" y="4714392"/>
            <a:ext cx="1169021" cy="307777"/>
          </a:xfrm>
          <a:prstGeom prst="rect">
            <a:avLst/>
          </a:prstGeom>
          <a:noFill/>
        </p:spPr>
        <p:txBody>
          <a:bodyPr wrap="square" rtlCol="0">
            <a:spAutoFit/>
          </a:bodyPr>
          <a:lstStyle/>
          <a:p>
            <a:r>
              <a:rPr lang="en-US" dirty="0"/>
              <a:t>old target</a:t>
            </a:r>
          </a:p>
        </p:txBody>
      </p:sp>
      <p:cxnSp>
        <p:nvCxnSpPr>
          <p:cNvPr id="25" name="Straight Arrow Connector 24">
            <a:extLst>
              <a:ext uri="{FF2B5EF4-FFF2-40B4-BE49-F238E27FC236}">
                <a16:creationId xmlns:a16="http://schemas.microsoft.com/office/drawing/2014/main" id="{B6BF3B0D-031C-46A1-A7F2-938D4FF90239}"/>
              </a:ext>
            </a:extLst>
          </p:cNvPr>
          <p:cNvCxnSpPr>
            <a:cxnSpLocks/>
          </p:cNvCxnSpPr>
          <p:nvPr/>
        </p:nvCxnSpPr>
        <p:spPr>
          <a:xfrm flipH="1" flipV="1">
            <a:off x="1599886" y="4506817"/>
            <a:ext cx="282180" cy="322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DF90A3B-9AE9-4F8A-9B08-F2364BE67756}"/>
              </a:ext>
            </a:extLst>
          </p:cNvPr>
          <p:cNvSpPr txBox="1"/>
          <p:nvPr/>
        </p:nvSpPr>
        <p:spPr>
          <a:xfrm>
            <a:off x="7102917" y="227027"/>
            <a:ext cx="1803427" cy="523220"/>
          </a:xfrm>
          <a:prstGeom prst="rect">
            <a:avLst/>
          </a:prstGeom>
          <a:noFill/>
        </p:spPr>
        <p:txBody>
          <a:bodyPr wrap="square" rtlCol="0">
            <a:spAutoFit/>
          </a:bodyPr>
          <a:lstStyle/>
          <a:p>
            <a:r>
              <a:rPr lang="en-US" dirty="0"/>
              <a:t>d/dx </a:t>
            </a:r>
            <a:r>
              <a:rPr lang="en-US" dirty="0" err="1"/>
              <a:t>e</a:t>
            </a:r>
            <a:r>
              <a:rPr lang="en-US" baseline="30000" dirty="0" err="1"/>
              <a:t>kx</a:t>
            </a:r>
            <a:r>
              <a:rPr lang="en-US" dirty="0"/>
              <a:t> = </a:t>
            </a:r>
            <a:r>
              <a:rPr lang="en-US" dirty="0" err="1"/>
              <a:t>ke</a:t>
            </a:r>
            <a:r>
              <a:rPr lang="en-US" baseline="30000" dirty="0" err="1"/>
              <a:t>kx</a:t>
            </a:r>
            <a:endParaRPr lang="en-US" baseline="30000" dirty="0"/>
          </a:p>
          <a:p>
            <a:endParaRPr lang="en-US" dirty="0"/>
          </a:p>
        </p:txBody>
      </p:sp>
    </p:spTree>
    <p:extLst>
      <p:ext uri="{BB962C8B-B14F-4D97-AF65-F5344CB8AC3E}">
        <p14:creationId xmlns:p14="http://schemas.microsoft.com/office/powerpoint/2010/main" val="140833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Finding the minimum of a function: gradient descent</a:t>
            </a:r>
            <a:endParaRPr/>
          </a:p>
        </p:txBody>
      </p:sp>
      <p:sp>
        <p:nvSpPr>
          <p:cNvPr id="111" name="Google Shape;111;p19"/>
          <p:cNvSpPr txBox="1">
            <a:spLocks noGrp="1"/>
          </p:cNvSpPr>
          <p:nvPr>
            <p:ph type="body" idx="1"/>
          </p:nvPr>
        </p:nvSpPr>
        <p:spPr>
          <a:xfrm>
            <a:off x="83100" y="1152475"/>
            <a:ext cx="4748100" cy="3740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dirty="0"/>
              <a:t>Start with random initialization of the model weights</a:t>
            </a:r>
            <a:endParaRPr dirty="0"/>
          </a:p>
          <a:p>
            <a:pPr marL="914400" lvl="1" indent="-317500" algn="l" rtl="0">
              <a:spcBef>
                <a:spcPts val="0"/>
              </a:spcBef>
              <a:spcAft>
                <a:spcPts val="0"/>
              </a:spcAft>
              <a:buSzPts val="1400"/>
              <a:buAutoNum type="alphaLcPeriod"/>
            </a:pPr>
            <a:r>
              <a:rPr lang="en" dirty="0"/>
              <a:t>Will place you somewhere on this curve</a:t>
            </a:r>
            <a:endParaRPr dirty="0"/>
          </a:p>
          <a:p>
            <a:pPr marL="457200" lvl="0" indent="-342900" algn="l" rtl="0">
              <a:spcBef>
                <a:spcPts val="0"/>
              </a:spcBef>
              <a:spcAft>
                <a:spcPts val="0"/>
              </a:spcAft>
              <a:buSzPts val="1800"/>
              <a:buAutoNum type="arabicPeriod"/>
            </a:pPr>
            <a:r>
              <a:rPr lang="en" dirty="0"/>
              <a:t>Take a look at the slope of the gradient at that point</a:t>
            </a:r>
            <a:endParaRPr dirty="0"/>
          </a:p>
          <a:p>
            <a:pPr marL="914400" lvl="1" indent="-317500" algn="l" rtl="0">
              <a:spcBef>
                <a:spcPts val="0"/>
              </a:spcBef>
              <a:spcAft>
                <a:spcPts val="0"/>
              </a:spcAft>
              <a:buSzPts val="1400"/>
              <a:buAutoNum type="alphaLcPeriod"/>
            </a:pPr>
            <a:r>
              <a:rPr lang="en" dirty="0"/>
              <a:t>Will tell you in which direction you should adjust the weights to get closer to the minimum</a:t>
            </a:r>
            <a:endParaRPr dirty="0"/>
          </a:p>
          <a:p>
            <a:pPr marL="457200" lvl="0" indent="-342900" algn="l" rtl="0">
              <a:spcBef>
                <a:spcPts val="0"/>
              </a:spcBef>
              <a:spcAft>
                <a:spcPts val="0"/>
              </a:spcAft>
              <a:buSzPts val="1800"/>
              <a:buAutoNum type="arabicPeriod"/>
            </a:pPr>
            <a:r>
              <a:rPr lang="en" dirty="0"/>
              <a:t>Adjust the weights of your model, and repeat step 2</a:t>
            </a:r>
            <a:endParaRPr dirty="0"/>
          </a:p>
          <a:p>
            <a:pPr marL="914400" lvl="1" indent="-317500" algn="l" rtl="0">
              <a:spcBef>
                <a:spcPts val="0"/>
              </a:spcBef>
              <a:spcAft>
                <a:spcPts val="0"/>
              </a:spcAft>
              <a:buSzPts val="1400"/>
              <a:buAutoNum type="alphaLcPeriod"/>
            </a:pPr>
            <a:r>
              <a:rPr lang="en" dirty="0"/>
              <a:t>Until you find the minimum/stop</a:t>
            </a:r>
            <a:endParaRPr dirty="0"/>
          </a:p>
          <a:p>
            <a:pPr marL="914400" lvl="1" indent="-317500" algn="l" rtl="0">
              <a:spcBef>
                <a:spcPts val="0"/>
              </a:spcBef>
              <a:spcAft>
                <a:spcPts val="0"/>
              </a:spcAft>
              <a:buSzPts val="1400"/>
              <a:buAutoNum type="alphaLcPeriod"/>
            </a:pPr>
            <a:r>
              <a:rPr lang="en" dirty="0"/>
              <a:t>The step size controls the stride</a:t>
            </a:r>
            <a:endParaRPr dirty="0"/>
          </a:p>
        </p:txBody>
      </p:sp>
      <p:sp>
        <p:nvSpPr>
          <p:cNvPr id="112" name="Google Shape;112;p19"/>
          <p:cNvSpPr txBox="1"/>
          <p:nvPr/>
        </p:nvSpPr>
        <p:spPr>
          <a:xfrm>
            <a:off x="467800" y="4616575"/>
            <a:ext cx="45234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Images from </a:t>
            </a:r>
            <a:r>
              <a:rPr lang="en" sz="900" u="sng">
                <a:solidFill>
                  <a:schemeClr val="hlink"/>
                </a:solidFill>
                <a:hlinkClick r:id="rId3"/>
              </a:rPr>
              <a:t>http://www.cs.umd.edu/class/spring2018/cmsc422-0101//slides0101/lecture13.pdf</a:t>
            </a:r>
            <a:r>
              <a:rPr lang="en" sz="900"/>
              <a:t>,</a:t>
            </a:r>
            <a:endParaRPr sz="900"/>
          </a:p>
          <a:p>
            <a:pPr marL="0" lvl="0" indent="0" algn="l" rtl="0">
              <a:spcBef>
                <a:spcPts val="0"/>
              </a:spcBef>
              <a:spcAft>
                <a:spcPts val="0"/>
              </a:spcAft>
              <a:buNone/>
            </a:pPr>
            <a:r>
              <a:rPr lang="en" sz="900"/>
              <a:t>http://rasbt.github.io/mlxtend/user_guide/general_concepts/gradient-optimization/</a:t>
            </a:r>
            <a:endParaRPr sz="900"/>
          </a:p>
        </p:txBody>
      </p:sp>
      <p:pic>
        <p:nvPicPr>
          <p:cNvPr id="113" name="Google Shape;113;p19"/>
          <p:cNvPicPr preferRelativeResize="0"/>
          <p:nvPr/>
        </p:nvPicPr>
        <p:blipFill>
          <a:blip r:embed="rId4">
            <a:alphaModFix/>
          </a:blip>
          <a:stretch>
            <a:fillRect/>
          </a:stretch>
        </p:blipFill>
        <p:spPr>
          <a:xfrm>
            <a:off x="4741900" y="2776650"/>
            <a:ext cx="4329902" cy="2346274"/>
          </a:xfrm>
          <a:prstGeom prst="rect">
            <a:avLst/>
          </a:prstGeom>
          <a:noFill/>
          <a:ln>
            <a:noFill/>
          </a:ln>
        </p:spPr>
      </p:pic>
      <p:pic>
        <p:nvPicPr>
          <p:cNvPr id="114" name="Google Shape;114;p19"/>
          <p:cNvPicPr preferRelativeResize="0"/>
          <p:nvPr/>
        </p:nvPicPr>
        <p:blipFill>
          <a:blip r:embed="rId5">
            <a:alphaModFix/>
          </a:blip>
          <a:stretch>
            <a:fillRect/>
          </a:stretch>
        </p:blipFill>
        <p:spPr>
          <a:xfrm>
            <a:off x="4665694" y="917569"/>
            <a:ext cx="4473901" cy="1982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Gradient descent in python</a:t>
            </a:r>
            <a:endParaRPr/>
          </a:p>
        </p:txBody>
      </p:sp>
      <p:sp>
        <p:nvSpPr>
          <p:cNvPr id="120" name="Google Shape;12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21" name="Google Shape;121;p20"/>
          <p:cNvSpPr txBox="1"/>
          <p:nvPr/>
        </p:nvSpPr>
        <p:spPr>
          <a:xfrm>
            <a:off x="176400" y="3541175"/>
            <a:ext cx="8894400" cy="104641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Courier New"/>
                <a:ea typeface="Courier New"/>
                <a:cs typeface="Courier New"/>
                <a:sym typeface="Courier New"/>
              </a:rPr>
              <a:t>def gradient_descent(loss_function, X, y, weights, n_iter=50, step_sizes):</a:t>
            </a:r>
            <a:endParaRPr dirty="0">
              <a:latin typeface="Courier New"/>
              <a:ea typeface="Courier New"/>
              <a:cs typeface="Courier New"/>
              <a:sym typeface="Courier New"/>
            </a:endParaRPr>
          </a:p>
          <a:p>
            <a:pPr marL="0" lvl="0" indent="0" algn="l" rtl="0">
              <a:spcBef>
                <a:spcPts val="0"/>
              </a:spcBef>
              <a:spcAft>
                <a:spcPts val="0"/>
              </a:spcAft>
              <a:buNone/>
            </a:pPr>
            <a:r>
              <a:rPr lang="en" dirty="0">
                <a:latin typeface="Courier New"/>
                <a:ea typeface="Courier New"/>
                <a:cs typeface="Courier New"/>
                <a:sym typeface="Courier New"/>
              </a:rPr>
              <a:t>   for i in range(n_iter):</a:t>
            </a:r>
            <a:endParaRPr dirty="0">
              <a:latin typeface="Courier New"/>
              <a:ea typeface="Courier New"/>
              <a:cs typeface="Courier New"/>
              <a:sym typeface="Courier New"/>
            </a:endParaRPr>
          </a:p>
          <a:p>
            <a:pPr marL="0" lvl="0" indent="0" algn="l" rtl="0">
              <a:spcBef>
                <a:spcPts val="0"/>
              </a:spcBef>
              <a:spcAft>
                <a:spcPts val="0"/>
              </a:spcAft>
              <a:buNone/>
            </a:pPr>
            <a:r>
              <a:rPr lang="en" dirty="0">
                <a:latin typeface="Courier New"/>
                <a:ea typeface="Courier New"/>
                <a:cs typeface="Courier New"/>
                <a:sym typeface="Courier New"/>
              </a:rPr>
              <a:t>       weights = weights - </a:t>
            </a:r>
            <a:r>
              <a:rPr lang="en" dirty="0">
                <a:solidFill>
                  <a:schemeClr val="dk1"/>
                </a:solidFill>
                <a:latin typeface="Courier New"/>
                <a:ea typeface="Courier New"/>
                <a:cs typeface="Courier New"/>
                <a:sym typeface="Courier New"/>
              </a:rPr>
              <a:t>step_sizes[i] * gradient(loss_function(weights, X, y))</a:t>
            </a:r>
            <a:endParaRPr dirty="0">
              <a:latin typeface="Courier New"/>
              <a:ea typeface="Courier New"/>
              <a:cs typeface="Courier New"/>
              <a:sym typeface="Courier New"/>
            </a:endParaRPr>
          </a:p>
          <a:p>
            <a:pPr marL="0" lvl="0" indent="0" algn="l" rtl="0">
              <a:spcBef>
                <a:spcPts val="0"/>
              </a:spcBef>
              <a:spcAft>
                <a:spcPts val="0"/>
              </a:spcAft>
              <a:buNone/>
            </a:pPr>
            <a:r>
              <a:rPr lang="en" dirty="0">
                <a:latin typeface="Courier New"/>
                <a:ea typeface="Courier New"/>
                <a:cs typeface="Courier New"/>
                <a:sym typeface="Courier New"/>
              </a:rPr>
              <a:t>   return weights</a:t>
            </a:r>
            <a:endParaRPr dirty="0">
              <a:latin typeface="Courier New"/>
              <a:ea typeface="Courier New"/>
              <a:cs typeface="Courier New"/>
              <a:sym typeface="Courier New"/>
            </a:endParaRPr>
          </a:p>
        </p:txBody>
      </p:sp>
      <p:pic>
        <p:nvPicPr>
          <p:cNvPr id="122" name="Google Shape;122;p20"/>
          <p:cNvPicPr preferRelativeResize="0"/>
          <p:nvPr/>
        </p:nvPicPr>
        <p:blipFill>
          <a:blip r:embed="rId3">
            <a:alphaModFix/>
          </a:blip>
          <a:stretch>
            <a:fillRect/>
          </a:stretch>
        </p:blipFill>
        <p:spPr>
          <a:xfrm>
            <a:off x="656801" y="1017726"/>
            <a:ext cx="5194226" cy="2301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Choosing the right step size</a:t>
            </a:r>
            <a:endParaRPr/>
          </a:p>
        </p:txBody>
      </p:sp>
      <p:sp>
        <p:nvSpPr>
          <p:cNvPr id="128" name="Google Shape;128;p21"/>
          <p:cNvSpPr txBox="1">
            <a:spLocks noGrp="1"/>
          </p:cNvSpPr>
          <p:nvPr>
            <p:ph type="body" idx="1"/>
          </p:nvPr>
        </p:nvSpPr>
        <p:spPr>
          <a:xfrm>
            <a:off x="311700" y="1152475"/>
            <a:ext cx="59367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Step size influences both the speed of training, and the ability to find the global minimum</a:t>
            </a:r>
            <a:endParaRPr/>
          </a:p>
          <a:p>
            <a:pPr marL="457200" lvl="0" indent="-342900" algn="l" rtl="0">
              <a:spcBef>
                <a:spcPts val="0"/>
              </a:spcBef>
              <a:spcAft>
                <a:spcPts val="0"/>
              </a:spcAft>
              <a:buSzPts val="1800"/>
              <a:buChar char="●"/>
            </a:pPr>
            <a:r>
              <a:rPr lang="en"/>
              <a:t>It’s a good idea to start with larger steps, and then go to smaller ones</a:t>
            </a:r>
            <a:endParaRPr/>
          </a:p>
        </p:txBody>
      </p:sp>
      <p:pic>
        <p:nvPicPr>
          <p:cNvPr id="129" name="Google Shape;129;p21"/>
          <p:cNvPicPr preferRelativeResize="0"/>
          <p:nvPr/>
        </p:nvPicPr>
        <p:blipFill>
          <a:blip r:embed="rId3">
            <a:alphaModFix/>
          </a:blip>
          <a:stretch>
            <a:fillRect/>
          </a:stretch>
        </p:blipFill>
        <p:spPr>
          <a:xfrm>
            <a:off x="1126574" y="2522149"/>
            <a:ext cx="4623025" cy="2366675"/>
          </a:xfrm>
          <a:prstGeom prst="rect">
            <a:avLst/>
          </a:prstGeom>
          <a:noFill/>
          <a:ln>
            <a:noFill/>
          </a:ln>
        </p:spPr>
      </p:pic>
      <p:sp>
        <p:nvSpPr>
          <p:cNvPr id="130" name="Google Shape;130;p21"/>
          <p:cNvSpPr txBox="1"/>
          <p:nvPr/>
        </p:nvSpPr>
        <p:spPr>
          <a:xfrm>
            <a:off x="-3300" y="4892825"/>
            <a:ext cx="78501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Image from https://stackoverflow.com/questions/46569899/gradient-descendent-coust-increass-by-each-iteraction-in-linear-regression-with</a:t>
            </a:r>
            <a:endParaRPr sz="900"/>
          </a:p>
        </p:txBody>
      </p:sp>
      <p:pic>
        <p:nvPicPr>
          <p:cNvPr id="131" name="Google Shape;131;p21"/>
          <p:cNvPicPr preferRelativeResize="0"/>
          <p:nvPr/>
        </p:nvPicPr>
        <p:blipFill rotWithShape="1">
          <a:blip r:embed="rId4">
            <a:alphaModFix/>
          </a:blip>
          <a:srcRect l="66685" t="18069" b="18663"/>
          <a:stretch/>
        </p:blipFill>
        <p:spPr>
          <a:xfrm>
            <a:off x="6483050" y="468425"/>
            <a:ext cx="2141849" cy="2657475"/>
          </a:xfrm>
          <a:prstGeom prst="rect">
            <a:avLst/>
          </a:prstGeom>
          <a:noFill/>
          <a:ln>
            <a:noFill/>
          </a:ln>
        </p:spPr>
      </p:pic>
      <p:sp>
        <p:nvSpPr>
          <p:cNvPr id="132" name="Google Shape;132;p21"/>
          <p:cNvSpPr txBox="1"/>
          <p:nvPr/>
        </p:nvSpPr>
        <p:spPr>
          <a:xfrm>
            <a:off x="5416450" y="3095525"/>
            <a:ext cx="53478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Image from https://www.programmersought.com/article/84323842168/</a:t>
            </a:r>
            <a:endParaRPr sz="9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Handling a non-differentiable loss function</a:t>
            </a:r>
            <a:endParaRPr dirty="0"/>
          </a:p>
        </p:txBody>
      </p:sp>
      <p:sp>
        <p:nvSpPr>
          <p:cNvPr id="144" name="Google Shape;144;p23"/>
          <p:cNvSpPr txBox="1">
            <a:spLocks noGrp="1"/>
          </p:cNvSpPr>
          <p:nvPr>
            <p:ph type="body" idx="1"/>
          </p:nvPr>
        </p:nvSpPr>
        <p:spPr>
          <a:xfrm>
            <a:off x="311700" y="18382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Hinge loss function does not have a slope at that one point</a:t>
            </a:r>
            <a:endParaRPr dirty="0"/>
          </a:p>
          <a:p>
            <a:pPr marL="457200" lvl="0" indent="-342900" algn="l" rtl="0">
              <a:spcBef>
                <a:spcPts val="0"/>
              </a:spcBef>
              <a:spcAft>
                <a:spcPts val="0"/>
              </a:spcAft>
              <a:buSzPts val="1800"/>
              <a:buChar char="●"/>
            </a:pPr>
            <a:r>
              <a:rPr lang="en" dirty="0"/>
              <a:t>We can take the gradient of the loss function for </a:t>
            </a:r>
            <a:r>
              <a:rPr lang="en" b="1" i="1" dirty="0">
                <a:solidFill>
                  <a:schemeClr val="dk1"/>
                </a:solidFill>
                <a:latin typeface="Courier New"/>
                <a:ea typeface="Courier New"/>
                <a:cs typeface="Courier New"/>
                <a:sym typeface="Courier New"/>
              </a:rPr>
              <a:t>w</a:t>
            </a:r>
            <a:endParaRPr dirty="0"/>
          </a:p>
          <a:p>
            <a:pPr marL="914400" lvl="1" indent="-317500" algn="l" rtl="0">
              <a:spcBef>
                <a:spcPts val="0"/>
              </a:spcBef>
              <a:spcAft>
                <a:spcPts val="0"/>
              </a:spcAft>
              <a:buSzPts val="1400"/>
              <a:buChar char="○"/>
            </a:pPr>
            <a:r>
              <a:rPr lang="en" dirty="0"/>
              <a:t>But this will be conditional, depending on whether the margin, -y</a:t>
            </a:r>
            <a:r>
              <a:rPr lang="en" baseline="-25000" dirty="0"/>
              <a:t>n</a:t>
            </a:r>
            <a:r>
              <a:rPr lang="en" dirty="0"/>
              <a:t>(wx</a:t>
            </a:r>
            <a:r>
              <a:rPr lang="en" baseline="-25000" dirty="0"/>
              <a:t>n</a:t>
            </a:r>
            <a:r>
              <a:rPr lang="en" dirty="0"/>
              <a:t> + b), is greater than 1 or not, according to the formula above; if it isn’t, our gradient is zero and not -y</a:t>
            </a:r>
            <a:r>
              <a:rPr lang="en" baseline="-25000" dirty="0"/>
              <a:t>n</a:t>
            </a:r>
            <a:r>
              <a:rPr lang="en" dirty="0"/>
              <a:t>x</a:t>
            </a:r>
            <a:r>
              <a:rPr lang="en" baseline="-25000" dirty="0"/>
              <a:t>n</a:t>
            </a:r>
            <a:endParaRPr baseline="-25000" dirty="0"/>
          </a:p>
          <a:p>
            <a:pPr marL="457200" lvl="0" indent="-342900" algn="l" rtl="0">
              <a:spcBef>
                <a:spcPts val="0"/>
              </a:spcBef>
              <a:spcAft>
                <a:spcPts val="0"/>
              </a:spcAft>
              <a:buSzPts val="1800"/>
              <a:buChar char="●"/>
            </a:pPr>
            <a:r>
              <a:rPr lang="en" sz="1800" dirty="0"/>
              <a:t>We can take the derivative of the loss function for </a:t>
            </a:r>
            <a:r>
              <a:rPr lang="en" b="1" i="1" dirty="0">
                <a:solidFill>
                  <a:schemeClr val="dk1"/>
                </a:solidFill>
                <a:latin typeface="Courier New"/>
                <a:ea typeface="Courier New"/>
                <a:cs typeface="Courier New"/>
                <a:sym typeface="Courier New"/>
              </a:rPr>
              <a:t>b</a:t>
            </a:r>
            <a:endParaRPr sz="1800" dirty="0"/>
          </a:p>
          <a:p>
            <a:pPr marL="914400" lvl="1" indent="-317500" algn="l" rtl="0">
              <a:spcBef>
                <a:spcPts val="0"/>
              </a:spcBef>
              <a:spcAft>
                <a:spcPts val="0"/>
              </a:spcAft>
              <a:buSzPts val="1400"/>
              <a:buChar char="○"/>
            </a:pPr>
            <a:r>
              <a:rPr lang="en" dirty="0"/>
              <a:t>This will also be conditional on the margin -y</a:t>
            </a:r>
            <a:r>
              <a:rPr lang="en" baseline="-25000" dirty="0"/>
              <a:t>n</a:t>
            </a:r>
            <a:r>
              <a:rPr lang="en" dirty="0"/>
              <a:t>(wx</a:t>
            </a:r>
            <a:r>
              <a:rPr lang="en" baseline="-25000" dirty="0"/>
              <a:t>n</a:t>
            </a:r>
            <a:r>
              <a:rPr lang="en" dirty="0"/>
              <a:t> + b); our derivative will either be 0 or y</a:t>
            </a:r>
            <a:r>
              <a:rPr lang="en" baseline="-25000" dirty="0"/>
              <a:t>n</a:t>
            </a:r>
            <a:endParaRPr baseline="-25000" dirty="0"/>
          </a:p>
          <a:p>
            <a:pPr marL="457200" lvl="0" indent="-342900" algn="l" rtl="0">
              <a:spcBef>
                <a:spcPts val="0"/>
              </a:spcBef>
              <a:spcAft>
                <a:spcPts val="0"/>
              </a:spcAft>
              <a:buSzPts val="1800"/>
              <a:buChar char="●"/>
            </a:pPr>
            <a:r>
              <a:rPr lang="en" sz="1800" dirty="0"/>
              <a:t>We can </a:t>
            </a:r>
            <a:r>
              <a:rPr lang="en" dirty="0"/>
              <a:t>modify our formula for gradient descent calculation to handle these two options</a:t>
            </a:r>
            <a:endParaRPr dirty="0"/>
          </a:p>
          <a:p>
            <a:pPr marL="914400" lvl="1" indent="-317500" algn="l" rtl="0">
              <a:spcBef>
                <a:spcPts val="0"/>
              </a:spcBef>
              <a:spcAft>
                <a:spcPts val="0"/>
              </a:spcAft>
              <a:buSzPts val="1400"/>
              <a:buChar char="○"/>
            </a:pPr>
            <a:r>
              <a:rPr lang="en" dirty="0"/>
              <a:t>In this case, we use an if statement to decide what value to update the weight gradient and the bias (either zero, or the values above) for every single sample in X when we calculate the gradient for the current step</a:t>
            </a:r>
            <a:endParaRPr dirty="0"/>
          </a:p>
        </p:txBody>
      </p:sp>
      <p:pic>
        <p:nvPicPr>
          <p:cNvPr id="145" name="Google Shape;145;p23"/>
          <p:cNvPicPr preferRelativeResize="0"/>
          <p:nvPr/>
        </p:nvPicPr>
        <p:blipFill>
          <a:blip r:embed="rId3">
            <a:alphaModFix/>
          </a:blip>
          <a:stretch>
            <a:fillRect/>
          </a:stretch>
        </p:blipFill>
        <p:spPr>
          <a:xfrm>
            <a:off x="2279725" y="1165800"/>
            <a:ext cx="2825675" cy="381850"/>
          </a:xfrm>
          <a:prstGeom prst="rect">
            <a:avLst/>
          </a:prstGeom>
          <a:noFill/>
          <a:ln>
            <a:noFill/>
          </a:ln>
        </p:spPr>
      </p:pic>
      <p:pic>
        <p:nvPicPr>
          <p:cNvPr id="146" name="Google Shape;146;p23"/>
          <p:cNvPicPr preferRelativeResize="0"/>
          <p:nvPr/>
        </p:nvPicPr>
        <p:blipFill>
          <a:blip r:embed="rId4">
            <a:alphaModFix/>
          </a:blip>
          <a:stretch>
            <a:fillRect/>
          </a:stretch>
        </p:blipFill>
        <p:spPr>
          <a:xfrm>
            <a:off x="6544300" y="185675"/>
            <a:ext cx="2369850" cy="1726900"/>
          </a:xfrm>
          <a:prstGeom prst="rect">
            <a:avLst/>
          </a:prstGeom>
          <a:noFill/>
          <a:ln>
            <a:noFill/>
          </a:ln>
        </p:spPr>
      </p:pic>
      <p:sp>
        <p:nvSpPr>
          <p:cNvPr id="147" name="Google Shape;147;p23"/>
          <p:cNvSpPr txBox="1"/>
          <p:nvPr/>
        </p:nvSpPr>
        <p:spPr>
          <a:xfrm>
            <a:off x="2627600" y="4876175"/>
            <a:ext cx="7956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Image from https://towardsdatascience.com/a-definitive-explanation-to-hinge-loss-for-support-vector-machines-ab6d8d3178f1</a:t>
            </a:r>
            <a:endParaRPr sz="9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Other optimizations: Stochastic Gradient Descent</a:t>
            </a:r>
            <a:endParaRPr/>
          </a:p>
        </p:txBody>
      </p:sp>
      <p:sp>
        <p:nvSpPr>
          <p:cNvPr id="153" name="Google Shape;153;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Stochastic, i.e. introduce randomness, into the gradient descent calculation</a:t>
            </a:r>
            <a:endParaRPr dirty="0"/>
          </a:p>
          <a:p>
            <a:pPr marL="457200" lvl="0" indent="-342900" algn="l" rtl="0">
              <a:spcBef>
                <a:spcPts val="0"/>
              </a:spcBef>
              <a:spcAft>
                <a:spcPts val="0"/>
              </a:spcAft>
              <a:buSzPts val="1800"/>
              <a:buChar char="●"/>
            </a:pPr>
            <a:r>
              <a:rPr lang="en" dirty="0"/>
              <a:t>Achieved by taking a random subsample of the training data for gradient descent calculation, rather than all the samples</a:t>
            </a:r>
            <a:endParaRPr dirty="0"/>
          </a:p>
          <a:p>
            <a:pPr marL="914400" lvl="1" indent="-317500" algn="l" rtl="0">
              <a:spcBef>
                <a:spcPts val="0"/>
              </a:spcBef>
              <a:spcAft>
                <a:spcPts val="0"/>
              </a:spcAft>
              <a:buSzPts val="1400"/>
              <a:buChar char="○"/>
            </a:pPr>
            <a:r>
              <a:rPr lang="en" dirty="0"/>
              <a:t>Faster for problems where you have a large number of samples</a:t>
            </a:r>
            <a:endParaRPr dirty="0"/>
          </a:p>
          <a:p>
            <a:pPr marL="914400" lvl="1" indent="-317500" algn="l" rtl="0">
              <a:spcBef>
                <a:spcPts val="0"/>
              </a:spcBef>
              <a:spcAft>
                <a:spcPts val="0"/>
              </a:spcAft>
              <a:buSzPts val="1400"/>
              <a:buChar char="○"/>
            </a:pPr>
            <a:r>
              <a:rPr lang="en" dirty="0"/>
              <a:t>However, does not perform as well as GD on a convex function to find the global minimum</a:t>
            </a:r>
            <a:endParaRPr dirty="0"/>
          </a:p>
          <a:p>
            <a:pPr indent="-317500">
              <a:buSzPts val="1400"/>
              <a:buChar char="○"/>
            </a:pPr>
            <a:r>
              <a:rPr lang="en" dirty="0"/>
              <a:t>But, the randomness can help get out of local minima if you are trying to do GD on a non-convex function (think squiggly line)</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Linear models and Gradient Descent: Practical issues</a:t>
            </a:r>
            <a:endParaRPr/>
          </a:p>
        </p:txBody>
      </p:sp>
      <p:sp>
        <p:nvSpPr>
          <p:cNvPr id="159" name="Google Shape;159;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Gradient descent is not just used for calculating the model weights; you’ll also see it used for regularization (i.e. L2 regularization with Ridge Regression)</a:t>
            </a:r>
            <a:endParaRPr/>
          </a:p>
          <a:p>
            <a:pPr marL="914400" lvl="1" indent="-317500" algn="l" rtl="0">
              <a:spcBef>
                <a:spcPts val="0"/>
              </a:spcBef>
              <a:spcAft>
                <a:spcPts val="0"/>
              </a:spcAft>
              <a:buSzPts val="1400"/>
              <a:buChar char="○"/>
            </a:pPr>
            <a:r>
              <a:rPr lang="en"/>
              <a:t>Recall, it’s a general-purpose way to optimize many things!</a:t>
            </a:r>
            <a:endParaRPr/>
          </a:p>
          <a:p>
            <a:pPr marL="457200" lvl="0" indent="-342900" algn="l" rtl="0">
              <a:spcBef>
                <a:spcPts val="0"/>
              </a:spcBef>
              <a:spcAft>
                <a:spcPts val="0"/>
              </a:spcAft>
              <a:buSzPts val="1800"/>
              <a:buChar char="●"/>
            </a:pPr>
            <a:r>
              <a:rPr lang="en"/>
              <a:t>Library implementations of various linear models often use their own solvers to calculate a step size based on the data</a:t>
            </a:r>
            <a:endParaRPr/>
          </a:p>
          <a:p>
            <a:pPr marL="914400" lvl="1" indent="-317500" algn="l" rtl="0">
              <a:spcBef>
                <a:spcPts val="0"/>
              </a:spcBef>
              <a:spcAft>
                <a:spcPts val="0"/>
              </a:spcAft>
              <a:buSzPts val="1400"/>
              <a:buChar char="○"/>
            </a:pPr>
            <a:r>
              <a:rPr lang="en"/>
              <a:t>You can’t set it yourself, unless you use a model like </a:t>
            </a:r>
            <a:r>
              <a:rPr lang="en">
                <a:latin typeface="Courier New"/>
                <a:ea typeface="Courier New"/>
                <a:cs typeface="Courier New"/>
                <a:sym typeface="Courier New"/>
              </a:rPr>
              <a:t>sklearn.linear_model.SGDClassifier</a:t>
            </a:r>
            <a:endParaRPr>
              <a:latin typeface="Courier New"/>
              <a:ea typeface="Courier New"/>
              <a:cs typeface="Courier New"/>
              <a:sym typeface="Courier New"/>
            </a:endParaRPr>
          </a:p>
          <a:p>
            <a:pPr marL="457200" lvl="0" indent="-342900" algn="l" rtl="0">
              <a:spcBef>
                <a:spcPts val="0"/>
              </a:spcBef>
              <a:spcAft>
                <a:spcPts val="0"/>
              </a:spcAft>
              <a:buSzPts val="1800"/>
              <a:buChar char="●"/>
            </a:pPr>
            <a:r>
              <a:rPr lang="en"/>
              <a:t>Models that are doing SGD are sensitive to feature scaling</a:t>
            </a:r>
            <a:endParaRPr/>
          </a:p>
          <a:p>
            <a:pPr marL="914400" lvl="1" indent="-317500" algn="l" rtl="0">
              <a:spcBef>
                <a:spcPts val="0"/>
              </a:spcBef>
              <a:spcAft>
                <a:spcPts val="0"/>
              </a:spcAft>
              <a:buSzPts val="1400"/>
              <a:buChar char="○"/>
            </a:pPr>
            <a:r>
              <a:rPr lang="en"/>
              <a:t>Feature scaling also makes the results (learned weights) easier to interpret, even if your model implementation doesn’t require it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E997-7644-4861-8B8A-A2FB2BB03456}"/>
              </a:ext>
            </a:extLst>
          </p:cNvPr>
          <p:cNvSpPr>
            <a:spLocks noGrp="1"/>
          </p:cNvSpPr>
          <p:nvPr>
            <p:ph type="title"/>
          </p:nvPr>
        </p:nvSpPr>
        <p:spPr/>
        <p:txBody>
          <a:bodyPr>
            <a:normAutofit fontScale="90000"/>
          </a:bodyPr>
          <a:lstStyle/>
          <a:p>
            <a:r>
              <a:rPr lang="en-US" dirty="0"/>
              <a:t>Supplemental reading</a:t>
            </a:r>
          </a:p>
        </p:txBody>
      </p:sp>
      <p:sp>
        <p:nvSpPr>
          <p:cNvPr id="3" name="Text Placeholder 2">
            <a:extLst>
              <a:ext uri="{FF2B5EF4-FFF2-40B4-BE49-F238E27FC236}">
                <a16:creationId xmlns:a16="http://schemas.microsoft.com/office/drawing/2014/main" id="{2D5AD9C1-F31D-4808-81C0-116AD21DEF05}"/>
              </a:ext>
            </a:extLst>
          </p:cNvPr>
          <p:cNvSpPr>
            <a:spLocks noGrp="1"/>
          </p:cNvSpPr>
          <p:nvPr>
            <p:ph type="body" idx="1"/>
          </p:nvPr>
        </p:nvSpPr>
        <p:spPr/>
        <p:txBody>
          <a:bodyPr/>
          <a:lstStyle/>
          <a:p>
            <a:r>
              <a:rPr lang="en-US" dirty="0"/>
              <a:t>Slide deck from UMD (we borrowed a lot from here): </a:t>
            </a:r>
            <a:r>
              <a:rPr lang="en-US" dirty="0">
                <a:hlinkClick r:id="rId2"/>
              </a:rPr>
              <a:t>https://www.cs.umd.edu/class/spring2018/cmsc422-0101/slides0101/lecture13.pdf</a:t>
            </a:r>
            <a:endParaRPr lang="en-US" dirty="0"/>
          </a:p>
          <a:p>
            <a:r>
              <a:rPr lang="en-US" dirty="0"/>
              <a:t>Textbook-style notes from Stanford: </a:t>
            </a:r>
            <a:r>
              <a:rPr lang="en-US" dirty="0">
                <a:hlinkClick r:id="rId3"/>
              </a:rPr>
              <a:t>https://cs229.stanford.edu/extra-notes/loss-functions.pdf</a:t>
            </a:r>
            <a:endParaRPr lang="en-US" dirty="0"/>
          </a:p>
          <a:p>
            <a:r>
              <a:rPr lang="en-US" dirty="0"/>
              <a:t>Gradient descent for logistic regression: </a:t>
            </a:r>
            <a:r>
              <a:rPr lang="en-US" dirty="0">
                <a:hlinkClick r:id="rId4"/>
              </a:rPr>
              <a:t>https://www.internalpointers.com/post/cost-function-logistic-regression</a:t>
            </a:r>
            <a:endParaRPr lang="en-US" dirty="0"/>
          </a:p>
          <a:p>
            <a:endParaRPr lang="en-US" dirty="0"/>
          </a:p>
          <a:p>
            <a:endParaRPr lang="en-US" dirty="0"/>
          </a:p>
        </p:txBody>
      </p:sp>
    </p:spTree>
    <p:extLst>
      <p:ext uri="{BB962C8B-B14F-4D97-AF65-F5344CB8AC3E}">
        <p14:creationId xmlns:p14="http://schemas.microsoft.com/office/powerpoint/2010/main" val="3924090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from last time</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Discussed how linear models train a set of weights</a:t>
            </a:r>
          </a:p>
          <a:p>
            <a:pPr lvl="1" indent="-342900">
              <a:buSzPts val="1800"/>
              <a:buChar char="●"/>
            </a:pPr>
            <a:r>
              <a:rPr lang="en-US" dirty="0"/>
              <a:t>Examples: logistic regression, linear regression</a:t>
            </a:r>
            <a:endParaRPr dirty="0"/>
          </a:p>
          <a:p>
            <a:pPr marL="457200" lvl="0" indent="-342900" algn="l" rtl="0">
              <a:spcBef>
                <a:spcPts val="0"/>
              </a:spcBef>
              <a:spcAft>
                <a:spcPts val="0"/>
              </a:spcAft>
              <a:buSzPts val="1800"/>
              <a:buChar char="●"/>
            </a:pPr>
            <a:r>
              <a:rPr lang="en" dirty="0"/>
              <a:t>Discussed how loss functions evaluate the model performance during training</a:t>
            </a:r>
            <a:endParaRPr dirty="0"/>
          </a:p>
          <a:p>
            <a:pPr marL="914400" lvl="1" indent="-317500" algn="l" rtl="0">
              <a:spcBef>
                <a:spcPts val="0"/>
              </a:spcBef>
              <a:spcAft>
                <a:spcPts val="0"/>
              </a:spcAft>
              <a:buSzPts val="1400"/>
              <a:buChar char="○"/>
            </a:pPr>
            <a:r>
              <a:rPr lang="en" dirty="0"/>
              <a:t>Including a regularization parameter in the loss function</a:t>
            </a:r>
            <a:endParaRPr dirty="0"/>
          </a:p>
          <a:p>
            <a:pPr marL="914400" lvl="1" indent="-317500" algn="l" rtl="0">
              <a:spcBef>
                <a:spcPts val="0"/>
              </a:spcBef>
              <a:spcAft>
                <a:spcPts val="0"/>
              </a:spcAft>
              <a:buSzPts val="1400"/>
              <a:buChar char="○"/>
            </a:pPr>
            <a:r>
              <a:rPr lang="en" dirty="0"/>
              <a:t>Goal is to minimize the loss</a:t>
            </a:r>
          </a:p>
          <a:p>
            <a:pPr marL="914400" lvl="1" indent="-317500" algn="l" rtl="0">
              <a:spcBef>
                <a:spcPts val="0"/>
              </a:spcBef>
              <a:spcAft>
                <a:spcPts val="0"/>
              </a:spcAft>
              <a:buSzPts val="1400"/>
              <a:buChar char="○"/>
            </a:pPr>
            <a:endParaRPr lang="en" dirty="0"/>
          </a:p>
          <a:p>
            <a:pPr marL="139700" indent="0">
              <a:buSzPts val="1400"/>
              <a:buNone/>
            </a:pPr>
            <a:r>
              <a:rPr lang="en" dirty="0"/>
              <a:t>Nice review of logistic regression and log loss by Andrew Ng: </a:t>
            </a:r>
            <a:r>
              <a:rPr lang="en-US" dirty="0"/>
              <a:t>https://www.youtube.com/watch?v=HIQlmHxI6-0</a:t>
            </a:r>
            <a:endParaRPr dirty="0"/>
          </a:p>
          <a:p>
            <a:pPr marL="457200" lvl="0" indent="0" algn="l" rtl="0">
              <a:spcBef>
                <a:spcPts val="1200"/>
              </a:spcBef>
              <a:spcAft>
                <a:spcPts val="0"/>
              </a:spcAft>
              <a:buNone/>
            </a:pPr>
            <a:r>
              <a:rPr lang="en" dirty="0"/>
              <a:t> </a:t>
            </a:r>
            <a:endParaRPr dirty="0"/>
          </a:p>
          <a:p>
            <a:pPr marL="114300" lvl="0" indent="0" algn="l" rtl="0">
              <a:spcBef>
                <a:spcPts val="1200"/>
              </a:spcBef>
              <a:spcAft>
                <a:spcPts val="0"/>
              </a:spcAft>
              <a:buSzPts val="1800"/>
              <a:buNone/>
            </a:pPr>
            <a:r>
              <a:rPr lang="en" dirty="0"/>
              <a:t>But we still haven’t discussed HOW the loss is minimized during training</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798DA-B273-4CB3-8096-67F53A11AECB}"/>
              </a:ext>
            </a:extLst>
          </p:cNvPr>
          <p:cNvSpPr>
            <a:spLocks noGrp="1"/>
          </p:cNvSpPr>
          <p:nvPr>
            <p:ph type="title"/>
          </p:nvPr>
        </p:nvSpPr>
        <p:spPr/>
        <p:txBody>
          <a:bodyPr>
            <a:normAutofit fontScale="90000"/>
          </a:bodyPr>
          <a:lstStyle/>
          <a:p>
            <a:r>
              <a:rPr lang="en-US" dirty="0"/>
              <a:t>A word on mathematical notations</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7A043A4B-FA23-4FFC-A121-4258BB0C39D2}"/>
                  </a:ext>
                </a:extLst>
              </p:cNvPr>
              <p:cNvSpPr>
                <a:spLocks noGrp="1"/>
              </p:cNvSpPr>
              <p:nvPr>
                <p:ph type="body" idx="1"/>
              </p:nvPr>
            </p:nvSpPr>
            <p:spPr>
              <a:xfrm>
                <a:off x="318957" y="1152474"/>
                <a:ext cx="8520600" cy="3991026"/>
              </a:xfrm>
            </p:spPr>
            <p:txBody>
              <a:bodyPr>
                <a:normAutofit lnSpcReduction="10000"/>
              </a:bodyPr>
              <a:lstStyle/>
              <a:p>
                <a:r>
                  <a:rPr lang="en-US" dirty="0"/>
                  <a:t>My goal is to have you understand the formulas in this lecture</a:t>
                </a:r>
              </a:p>
              <a:p>
                <a:pPr lvl="1"/>
                <a:r>
                  <a:rPr lang="en-US" dirty="0"/>
                  <a:t>And to be able to translate/understand similar formulas with slightly different notation</a:t>
                </a:r>
              </a:p>
              <a:p>
                <a:r>
                  <a:rPr lang="en-US" dirty="0"/>
                  <a:t>Some things to keep in mind:</a:t>
                </a:r>
              </a:p>
              <a:p>
                <a:r>
                  <a:rPr lang="en-US" dirty="0"/>
                  <a:t>We are training a set of weights (</a:t>
                </a:r>
                <a:r>
                  <a:rPr lang="en-US" i="1" dirty="0"/>
                  <a:t>w</a:t>
                </a:r>
                <a:r>
                  <a:rPr lang="en-US" dirty="0"/>
                  <a:t>) in the formula y = </a:t>
                </a:r>
                <a:r>
                  <a:rPr lang="en-US" i="1" dirty="0" err="1"/>
                  <a:t>w</a:t>
                </a:r>
                <a:r>
                  <a:rPr lang="en-US" dirty="0" err="1"/>
                  <a:t>x</a:t>
                </a:r>
                <a:r>
                  <a:rPr lang="en-US" dirty="0"/>
                  <a:t> + </a:t>
                </a:r>
                <a:r>
                  <a:rPr lang="en-US" i="1" dirty="0"/>
                  <a:t>b</a:t>
                </a:r>
              </a:p>
              <a:p>
                <a:pPr lvl="1"/>
                <a:r>
                  <a:rPr lang="en-US" dirty="0"/>
                  <a:t>Each weight is used to multiply a feature (i.e. </a:t>
                </a:r>
                <a:r>
                  <a:rPr lang="en-US" dirty="0" err="1"/>
                  <a:t>wx</a:t>
                </a:r>
                <a:r>
                  <a:rPr lang="en-US" dirty="0"/>
                  <a:t>)</a:t>
                </a:r>
              </a:p>
              <a:p>
                <a:pPr lvl="1"/>
                <a:r>
                  <a:rPr lang="en-US" dirty="0"/>
                  <a:t>The weights are a column vector, and the features are a column vector or matrix (let’s draw it)</a:t>
                </a:r>
              </a:p>
              <a:p>
                <a:pPr lvl="1"/>
                <a:r>
                  <a:rPr lang="en-US" dirty="0"/>
                  <a:t>The features/targets (</a:t>
                </a:r>
                <a:r>
                  <a:rPr lang="en-US" dirty="0" err="1"/>
                  <a:t>X,y</a:t>
                </a:r>
                <a:r>
                  <a:rPr lang="en-US" dirty="0"/>
                  <a:t>) stay constant – it is the weights we are changing during training</a:t>
                </a:r>
              </a:p>
              <a:p>
                <a:pPr lvl="1"/>
                <a:r>
                  <a:rPr lang="en-US" dirty="0"/>
                  <a:t>The bias/intercept </a:t>
                </a:r>
                <a:r>
                  <a:rPr lang="en-US" i="1" dirty="0"/>
                  <a:t>b</a:t>
                </a:r>
                <a:r>
                  <a:rPr lang="en-US" dirty="0"/>
                  <a:t> is also considered a weight (not multiplied by any x)</a:t>
                </a:r>
              </a:p>
              <a:p>
                <a:pPr lvl="1"/>
                <a:r>
                  <a:rPr lang="en-US" dirty="0"/>
                  <a:t>You may see these weights also called </a:t>
                </a:r>
                <a:r>
                  <a:rPr lang="en-US" i="1" dirty="0"/>
                  <a:t>parameters</a:t>
                </a:r>
                <a:r>
                  <a:rPr lang="en-US" dirty="0"/>
                  <a:t> of the model</a:t>
                </a:r>
              </a:p>
              <a:p>
                <a:pPr lvl="1"/>
                <a:r>
                  <a:rPr lang="en-US" dirty="0"/>
                  <a:t>Some notations use </a:t>
                </a:r>
                <a14:m>
                  <m:oMath xmlns:m="http://schemas.openxmlformats.org/officeDocument/2006/math">
                    <m:r>
                      <a:rPr lang="en-US" b="0" i="1" smtClean="0">
                        <a:latin typeface="Cambria Math" panose="02040503050406030204" pitchFamily="18" charset="0"/>
                      </a:rPr>
                      <m:t>𝜃</m:t>
                    </m:r>
                  </m:oMath>
                </a14:m>
                <a:r>
                  <a:rPr lang="en-US" dirty="0"/>
                  <a:t> to</a:t>
                </a:r>
                <a14:m>
                  <m:oMath xmlns:m="http://schemas.openxmlformats.org/officeDocument/2006/math">
                    <m:r>
                      <a:rPr lang="en-US" b="0" i="1" smtClean="0">
                        <a:latin typeface="Cambria Math" panose="02040503050406030204" pitchFamily="18" charset="0"/>
                      </a:rPr>
                      <m:t> </m:t>
                    </m:r>
                  </m:oMath>
                </a14:m>
                <a:r>
                  <a:rPr lang="en-US" dirty="0"/>
                  <a:t>refer to the set of weights (a </a:t>
                </a:r>
                <a:r>
                  <a:rPr lang="en-US" i="1" dirty="0"/>
                  <a:t>vector</a:t>
                </a:r>
                <a:r>
                  <a:rPr lang="en-US" dirty="0"/>
                  <a:t> of </a:t>
                </a:r>
                <a:r>
                  <a:rPr lang="en-US" i="1" dirty="0"/>
                  <a:t>parameters</a:t>
                </a:r>
                <a:r>
                  <a:rPr lang="en-US" dirty="0"/>
                  <a:t>)</a:t>
                </a:r>
              </a:p>
              <a:p>
                <a:r>
                  <a:rPr lang="en-US" dirty="0"/>
                  <a:t>When you see something like log(</a:t>
                </a:r>
                <a:r>
                  <a:rPr lang="en-US" i="1" dirty="0"/>
                  <a:t>m</a:t>
                </a:r>
                <a:r>
                  <a:rPr lang="en-US" dirty="0"/>
                  <a:t>), take a look at </a:t>
                </a:r>
                <a:r>
                  <a:rPr lang="en-US" i="1" dirty="0"/>
                  <a:t>m</a:t>
                </a:r>
                <a:r>
                  <a:rPr lang="en-US" dirty="0"/>
                  <a:t> to determine what the base of the log is</a:t>
                </a:r>
              </a:p>
              <a:p>
                <a:pPr lvl="1"/>
                <a:r>
                  <a:rPr lang="en-US" dirty="0"/>
                  <a:t>In these slides it will be talking about natural log (ln), because of </a:t>
                </a:r>
                <a:r>
                  <a:rPr lang="en-US" i="1" dirty="0"/>
                  <a:t>e </a:t>
                </a:r>
                <a:r>
                  <a:rPr lang="en-US" dirty="0"/>
                  <a:t>(a constant -- exponential)</a:t>
                </a:r>
              </a:p>
              <a:p>
                <a:r>
                  <a:rPr lang="en-US" dirty="0"/>
                  <a:t>It’s the shape of the functions in general that we care about</a:t>
                </a:r>
              </a:p>
              <a:p>
                <a:pPr lvl="1"/>
                <a:endParaRPr lang="en-US" dirty="0"/>
              </a:p>
            </p:txBody>
          </p:sp>
        </mc:Choice>
        <mc:Fallback>
          <p:sp>
            <p:nvSpPr>
              <p:cNvPr id="3" name="Text Placeholder 2">
                <a:extLst>
                  <a:ext uri="{FF2B5EF4-FFF2-40B4-BE49-F238E27FC236}">
                    <a16:creationId xmlns:a16="http://schemas.microsoft.com/office/drawing/2014/main" id="{7A043A4B-FA23-4FFC-A121-4258BB0C39D2}"/>
                  </a:ext>
                </a:extLst>
              </p:cNvPr>
              <p:cNvSpPr>
                <a:spLocks noGrp="1" noRot="1" noChangeAspect="1" noMove="1" noResize="1" noEditPoints="1" noAdjustHandles="1" noChangeArrowheads="1" noChangeShapeType="1" noTextEdit="1"/>
              </p:cNvSpPr>
              <p:nvPr>
                <p:ph type="body" idx="1"/>
              </p:nvPr>
            </p:nvSpPr>
            <p:spPr>
              <a:xfrm>
                <a:off x="318957" y="1152474"/>
                <a:ext cx="8520600" cy="3991026"/>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57861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0B5CC-E17C-4F80-A224-EAFF17A2F25B}"/>
              </a:ext>
            </a:extLst>
          </p:cNvPr>
          <p:cNvSpPr>
            <a:spLocks noGrp="1"/>
          </p:cNvSpPr>
          <p:nvPr>
            <p:ph type="title"/>
          </p:nvPr>
        </p:nvSpPr>
        <p:spPr/>
        <p:txBody>
          <a:bodyPr>
            <a:normAutofit fontScale="90000"/>
          </a:bodyPr>
          <a:lstStyle/>
          <a:p>
            <a:r>
              <a:rPr lang="en-US" dirty="0"/>
              <a:t>Review of logistic regression and log loss</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B1E343D0-F6A4-4935-9CA8-F247EE48A07F}"/>
                  </a:ext>
                </a:extLst>
              </p:cNvPr>
              <p:cNvSpPr>
                <a:spLocks noGrp="1"/>
              </p:cNvSpPr>
              <p:nvPr>
                <p:ph type="body" idx="1"/>
              </p:nvPr>
            </p:nvSpPr>
            <p:spPr/>
            <p:txBody>
              <a:bodyPr/>
              <a:lstStyle/>
              <a:p>
                <a:r>
                  <a:rPr lang="en-US" dirty="0"/>
                  <a:t>The linear formula </a:t>
                </a:r>
                <a:r>
                  <a:rPr lang="en-US" i="1" dirty="0" err="1"/>
                  <a:t>w</a:t>
                </a:r>
                <a:r>
                  <a:rPr lang="en-US" dirty="0" err="1"/>
                  <a:t>x+</a:t>
                </a:r>
                <a:r>
                  <a:rPr lang="en-US" i="1" dirty="0" err="1"/>
                  <a:t>b</a:t>
                </a:r>
                <a:r>
                  <a:rPr lang="en-US" dirty="0"/>
                  <a:t> appears in the logit formula</a:t>
                </a:r>
              </a:p>
              <a:p>
                <a:r>
                  <a:rPr lang="en-US" dirty="0"/>
                  <a:t>This function </a:t>
                </a:r>
                <a:r>
                  <a:rPr lang="en-US" dirty="0">
                    <a:solidFill>
                      <a:srgbClr val="FF0000"/>
                    </a:solidFill>
                  </a:rPr>
                  <a:t>makes predictions in the range of 0 to 1</a:t>
                </a:r>
              </a:p>
              <a:p>
                <a:pPr lvl="1"/>
                <a:r>
                  <a:rPr lang="en-US" dirty="0"/>
                  <a:t>Let’s try it out with some values</a:t>
                </a:r>
              </a:p>
              <a:p>
                <a:pPr lvl="1"/>
                <a:r>
                  <a:rPr lang="en-US" dirty="0"/>
                  <a:t>These correspond to probabilities of it being one class or the other</a:t>
                </a:r>
              </a:p>
              <a:p>
                <a:r>
                  <a:rPr lang="en-US" dirty="0"/>
                  <a:t>We use log loss as our loss function</a:t>
                </a:r>
              </a:p>
              <a:p>
                <a:pPr lvl="1"/>
                <a:r>
                  <a:rPr lang="en-US" dirty="0"/>
                  <a:t>To approximate 0-1 loss. Why?</a:t>
                </a:r>
              </a:p>
              <a:p>
                <a:pPr lvl="1"/>
                <a:r>
                  <a:rPr lang="en-US" dirty="0"/>
                  <a:t>The log loss give a penalty of 0 for a hit, and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for a miss</a:t>
                </a:r>
              </a:p>
            </p:txBody>
          </p:sp>
        </mc:Choice>
        <mc:Fallback>
          <p:sp>
            <p:nvSpPr>
              <p:cNvPr id="3" name="Text Placeholder 2">
                <a:extLst>
                  <a:ext uri="{FF2B5EF4-FFF2-40B4-BE49-F238E27FC236}">
                    <a16:creationId xmlns:a16="http://schemas.microsoft.com/office/drawing/2014/main" id="{B1E343D0-F6A4-4935-9CA8-F247EE48A07F}"/>
                  </a:ext>
                </a:extLst>
              </p:cNvPr>
              <p:cNvSpPr>
                <a:spLocks noGrp="1" noRot="1" noChangeAspect="1" noMove="1" noResize="1" noEditPoints="1" noAdjustHandles="1" noChangeArrowheads="1" noChangeShapeType="1" noTextEdit="1"/>
              </p:cNvSpPr>
              <p:nvPr>
                <p:ph type="body" idx="1"/>
              </p:nvPr>
            </p:nvSpPr>
            <p:spPr>
              <a:blipFill>
                <a:blip r:embed="rId3"/>
                <a:stretch>
                  <a:fillRect/>
                </a:stretch>
              </a:blipFill>
            </p:spPr>
            <p:txBody>
              <a:bodyPr/>
              <a:lstStyle/>
              <a:p>
                <a:r>
                  <a:rPr lang="en-US">
                    <a:noFill/>
                  </a:rPr>
                  <a:t> </a:t>
                </a:r>
              </a:p>
            </p:txBody>
          </p:sp>
        </mc:Fallback>
      </mc:AlternateContent>
      <p:sp>
        <p:nvSpPr>
          <p:cNvPr id="5" name="Google Shape;150;p25">
            <a:extLst>
              <a:ext uri="{FF2B5EF4-FFF2-40B4-BE49-F238E27FC236}">
                <a16:creationId xmlns:a16="http://schemas.microsoft.com/office/drawing/2014/main" id="{A67B9529-4CDC-433C-917A-58AF60064586}"/>
              </a:ext>
            </a:extLst>
          </p:cNvPr>
          <p:cNvSpPr txBox="1"/>
          <p:nvPr/>
        </p:nvSpPr>
        <p:spPr>
          <a:xfrm>
            <a:off x="174201" y="3169910"/>
            <a:ext cx="20796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t>Logit formula(s)</a:t>
            </a:r>
            <a:endParaRPr b="1" dirty="0"/>
          </a:p>
        </p:txBody>
      </p:sp>
      <p:pic>
        <p:nvPicPr>
          <p:cNvPr id="6" name="Google Shape;151;p25">
            <a:extLst>
              <a:ext uri="{FF2B5EF4-FFF2-40B4-BE49-F238E27FC236}">
                <a16:creationId xmlns:a16="http://schemas.microsoft.com/office/drawing/2014/main" id="{2F3EFC4F-3A25-453E-BD3A-92B8A1CF228C}"/>
              </a:ext>
            </a:extLst>
          </p:cNvPr>
          <p:cNvPicPr preferRelativeResize="0"/>
          <p:nvPr/>
        </p:nvPicPr>
        <p:blipFill rotWithShape="1">
          <a:blip r:embed="rId4">
            <a:alphaModFix/>
          </a:blip>
          <a:srcRect l="23048" t="7671" r="28823" b="13971"/>
          <a:stretch/>
        </p:blipFill>
        <p:spPr>
          <a:xfrm>
            <a:off x="3080306" y="3721292"/>
            <a:ext cx="3410452" cy="572700"/>
          </a:xfrm>
          <a:prstGeom prst="rect">
            <a:avLst/>
          </a:prstGeom>
          <a:noFill/>
          <a:ln>
            <a:noFill/>
          </a:ln>
        </p:spPr>
      </p:pic>
      <p:pic>
        <p:nvPicPr>
          <p:cNvPr id="7" name="Google Shape;146;p25">
            <a:extLst>
              <a:ext uri="{FF2B5EF4-FFF2-40B4-BE49-F238E27FC236}">
                <a16:creationId xmlns:a16="http://schemas.microsoft.com/office/drawing/2014/main" id="{A162E61B-CDBF-4532-AEC5-7C03309B7BFB}"/>
              </a:ext>
            </a:extLst>
          </p:cNvPr>
          <p:cNvPicPr preferRelativeResize="0"/>
          <p:nvPr/>
        </p:nvPicPr>
        <p:blipFill rotWithShape="1">
          <a:blip r:embed="rId5">
            <a:alphaModFix/>
          </a:blip>
          <a:srcRect l="51762" t="-10923" r="1644" b="10923"/>
          <a:stretch/>
        </p:blipFill>
        <p:spPr>
          <a:xfrm>
            <a:off x="6592901" y="291269"/>
            <a:ext cx="2078639" cy="2012175"/>
          </a:xfrm>
          <a:prstGeom prst="rect">
            <a:avLst/>
          </a:prstGeom>
          <a:noFill/>
          <a:ln>
            <a:noFill/>
          </a:ln>
        </p:spPr>
      </p:pic>
      <p:pic>
        <p:nvPicPr>
          <p:cNvPr id="8" name="Picture 7" descr="Chart&#10;&#10;Description automatically generated">
            <a:extLst>
              <a:ext uri="{FF2B5EF4-FFF2-40B4-BE49-F238E27FC236}">
                <a16:creationId xmlns:a16="http://schemas.microsoft.com/office/drawing/2014/main" id="{D25A379F-0722-4AD3-AA51-E23CF07EB14B}"/>
              </a:ext>
            </a:extLst>
          </p:cNvPr>
          <p:cNvPicPr>
            <a:picLocks noChangeAspect="1"/>
          </p:cNvPicPr>
          <p:nvPr/>
        </p:nvPicPr>
        <p:blipFill>
          <a:blip r:embed="rId6"/>
          <a:stretch>
            <a:fillRect/>
          </a:stretch>
        </p:blipFill>
        <p:spPr>
          <a:xfrm>
            <a:off x="6523131" y="2461280"/>
            <a:ext cx="2809875" cy="1970258"/>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27BFDB4-FB50-4C9D-A6C8-1F4A87AC85E6}"/>
                  </a:ext>
                </a:extLst>
              </p:cNvPr>
              <p:cNvSpPr txBox="1"/>
              <p:nvPr/>
            </p:nvSpPr>
            <p:spPr>
              <a:xfrm>
                <a:off x="174201" y="3369950"/>
                <a:ext cx="3410452" cy="686791"/>
              </a:xfrm>
              <a:prstGeom prst="rect">
                <a:avLst/>
              </a:prstGeom>
              <a:noFill/>
            </p:spPr>
            <p:txBody>
              <a:bodyPr wrap="square"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ea typeface="Cambria Math" panose="02040503050406030204" pitchFamily="18" charset="0"/>
                          </a:rPr>
                          <m:t>𝜃</m:t>
                        </m:r>
                      </m:sub>
                    </m:sSub>
                  </m:oMath>
                </a14:m>
                <a:r>
                  <a:rPr lang="en-US" sz="2400" dirty="0"/>
                  <a:t>(</a:t>
                </a:r>
                <a:r>
                  <a:rPr lang="en-US" sz="1600" dirty="0"/>
                  <a:t>x</a:t>
                </a:r>
                <a:r>
                  <a:rPr lang="en-US" sz="2400" dirty="0"/>
                  <a:t>) = P = </a:t>
                </a:r>
                <a14:m>
                  <m:oMath xmlns:m="http://schemas.openxmlformats.org/officeDocument/2006/math">
                    <m:f>
                      <m:fPr>
                        <m:ctrlPr>
                          <a:rPr lang="en-US" sz="2400" i="1" smtClean="0">
                            <a:latin typeface="Cambria Math" panose="02040503050406030204" pitchFamily="18" charset="0"/>
                          </a:rPr>
                        </m:ctrlPr>
                      </m:fPr>
                      <m:num>
                        <m:sSup>
                          <m:sSupPr>
                            <m:ctrlPr>
                              <a:rPr lang="en-US" sz="2400" i="1" smtClean="0">
                                <a:latin typeface="Cambria Math" panose="02040503050406030204" pitchFamily="18" charset="0"/>
                              </a:rPr>
                            </m:ctrlPr>
                          </m:sSupPr>
                          <m:e>
                            <m:r>
                              <a:rPr lang="en-US" sz="2400" i="1" smtClean="0">
                                <a:latin typeface="Cambria Math" panose="02040503050406030204" pitchFamily="18" charset="0"/>
                              </a:rPr>
                              <m:t>𝑒</m:t>
                            </m:r>
                          </m:e>
                          <m:sup>
                            <m:r>
                              <a:rPr lang="en-US" sz="2400" b="0" i="1" smtClean="0">
                                <a:latin typeface="Cambria Math" panose="02040503050406030204" pitchFamily="18" charset="0"/>
                              </a:rPr>
                              <m:t>𝑤𝑥</m:t>
                            </m:r>
                            <m:r>
                              <a:rPr lang="en-US" sz="2400" b="0" i="1" smtClean="0">
                                <a:latin typeface="Cambria Math" panose="02040503050406030204" pitchFamily="18" charset="0"/>
                              </a:rPr>
                              <m:t>+</m:t>
                            </m:r>
                            <m:r>
                              <a:rPr lang="en-US" sz="2400" b="0" i="1" smtClean="0">
                                <a:latin typeface="Cambria Math" panose="02040503050406030204" pitchFamily="18" charset="0"/>
                              </a:rPr>
                              <m:t>𝑏</m:t>
                            </m:r>
                          </m:sup>
                        </m:sSup>
                      </m:num>
                      <m:den>
                        <m:r>
                          <a:rPr lang="en-US" sz="2400" b="0" i="1" smtClean="0">
                            <a:latin typeface="Cambria Math" panose="02040503050406030204" pitchFamily="18" charset="0"/>
                          </a:rPr>
                          <m:t>1+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𝑤𝑥</m:t>
                            </m:r>
                            <m:r>
                              <a:rPr lang="en-US" sz="2400" b="0" i="1" smtClean="0">
                                <a:latin typeface="Cambria Math" panose="02040503050406030204" pitchFamily="18" charset="0"/>
                              </a:rPr>
                              <m:t>+</m:t>
                            </m:r>
                            <m:r>
                              <a:rPr lang="en-US" sz="2400" b="0" i="1" smtClean="0">
                                <a:latin typeface="Cambria Math" panose="02040503050406030204" pitchFamily="18" charset="0"/>
                              </a:rPr>
                              <m:t>𝑏</m:t>
                            </m:r>
                          </m:sup>
                        </m:sSup>
                      </m:den>
                    </m:f>
                  </m:oMath>
                </a14:m>
                <a:endParaRPr lang="en-US" sz="2400" dirty="0"/>
              </a:p>
            </p:txBody>
          </p:sp>
        </mc:Choice>
        <mc:Fallback xmlns="">
          <p:sp>
            <p:nvSpPr>
              <p:cNvPr id="9" name="TextBox 8">
                <a:extLst>
                  <a:ext uri="{FF2B5EF4-FFF2-40B4-BE49-F238E27FC236}">
                    <a16:creationId xmlns:a16="http://schemas.microsoft.com/office/drawing/2014/main" id="{327BFDB4-FB50-4C9D-A6C8-1F4A87AC85E6}"/>
                  </a:ext>
                </a:extLst>
              </p:cNvPr>
              <p:cNvSpPr txBox="1">
                <a:spLocks noRot="1" noChangeAspect="1" noMove="1" noResize="1" noEditPoints="1" noAdjustHandles="1" noChangeArrowheads="1" noChangeShapeType="1" noTextEdit="1"/>
              </p:cNvSpPr>
              <p:nvPr/>
            </p:nvSpPr>
            <p:spPr>
              <a:xfrm>
                <a:off x="174201" y="3369950"/>
                <a:ext cx="3410452" cy="686791"/>
              </a:xfrm>
              <a:prstGeom prst="rect">
                <a:avLst/>
              </a:prstGeom>
              <a:blipFill>
                <a:blip r:embed="rId7"/>
                <a:stretch>
                  <a:fillRect b="-80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DB49E88-CE74-4E3C-A165-0B84FB47BE02}"/>
                  </a:ext>
                </a:extLst>
              </p:cNvPr>
              <p:cNvSpPr txBox="1"/>
              <p:nvPr/>
            </p:nvSpPr>
            <p:spPr>
              <a:xfrm>
                <a:off x="463608" y="4221315"/>
                <a:ext cx="5454241" cy="932371"/>
              </a:xfrm>
              <a:prstGeom prst="rect">
                <a:avLst/>
              </a:prstGeom>
              <a:noFill/>
            </p:spPr>
            <p:txBody>
              <a:bodyPr wrap="square" rtlCol="0">
                <a:spAutoFit/>
              </a:bodyPr>
              <a:lstStyle/>
              <a:p>
                <a:r>
                  <a:rPr lang="en-US" sz="2400" dirty="0"/>
                  <a:t>P = </a:t>
                </a:r>
                <a14:m>
                  <m:oMath xmlns:m="http://schemas.openxmlformats.org/officeDocument/2006/math">
                    <m:f>
                      <m:fPr>
                        <m:ctrlPr>
                          <a:rPr lang="en-US" sz="2400" i="1" smtClean="0">
                            <a:latin typeface="Cambria Math" panose="02040503050406030204" pitchFamily="18" charset="0"/>
                          </a:rPr>
                        </m:ctrlPr>
                      </m:fPr>
                      <m:num>
                        <m:sSup>
                          <m:sSupPr>
                            <m:ctrlPr>
                              <a:rPr lang="en-US" sz="2400" i="1" smtClean="0">
                                <a:latin typeface="Cambria Math" panose="02040503050406030204" pitchFamily="18" charset="0"/>
                              </a:rPr>
                            </m:ctrlPr>
                          </m:sSupPr>
                          <m:e>
                            <m:r>
                              <a:rPr lang="en-US" sz="2400" i="1" smtClean="0">
                                <a:latin typeface="Cambria Math" panose="02040503050406030204" pitchFamily="18" charset="0"/>
                              </a:rPr>
                              <m:t>𝑒</m:t>
                            </m:r>
                          </m:e>
                          <m:sup>
                            <m:r>
                              <a:rPr lang="en-US" sz="2400" b="0" i="1" smtClean="0">
                                <a:latin typeface="Cambria Math" panose="02040503050406030204" pitchFamily="18" charset="0"/>
                              </a:rPr>
                              <m:t>𝑤𝑥</m:t>
                            </m:r>
                            <m:r>
                              <a:rPr lang="en-US" sz="2400" b="0" i="1" smtClean="0">
                                <a:latin typeface="Cambria Math" panose="02040503050406030204" pitchFamily="18" charset="0"/>
                              </a:rPr>
                              <m:t>+</m:t>
                            </m:r>
                            <m:r>
                              <a:rPr lang="en-US" sz="2400" b="0" i="1" smtClean="0">
                                <a:latin typeface="Cambria Math" panose="02040503050406030204" pitchFamily="18" charset="0"/>
                              </a:rPr>
                              <m:t>𝑏</m:t>
                            </m:r>
                          </m:sup>
                        </m:sSup>
                      </m:num>
                      <m:den>
                        <m:r>
                          <a:rPr lang="en-US" sz="2400" b="0" i="1" smtClean="0">
                            <a:latin typeface="Cambria Math" panose="02040503050406030204" pitchFamily="18" charset="0"/>
                          </a:rPr>
                          <m:t>1+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𝑤𝑥</m:t>
                            </m:r>
                            <m:r>
                              <a:rPr lang="en-US" sz="2400" b="0" i="1" smtClean="0">
                                <a:latin typeface="Cambria Math" panose="02040503050406030204" pitchFamily="18" charset="0"/>
                              </a:rPr>
                              <m:t>+</m:t>
                            </m:r>
                            <m:r>
                              <a:rPr lang="en-US" sz="2400" b="0" i="1" smtClean="0">
                                <a:latin typeface="Cambria Math" panose="02040503050406030204" pitchFamily="18" charset="0"/>
                              </a:rPr>
                              <m:t>𝑏</m:t>
                            </m:r>
                          </m:sup>
                        </m:sSup>
                      </m:den>
                    </m:f>
                    <m:r>
                      <a:rPr lang="en-US" sz="2400" b="0" i="0" smtClean="0">
                        <a:latin typeface="Cambria Math" panose="02040503050406030204" pitchFamily="18" charset="0"/>
                      </a:rPr>
                      <m:t>(</m:t>
                    </m:r>
                    <m:f>
                      <m:fPr>
                        <m:type m:val="skw"/>
                        <m:ctrlPr>
                          <a:rPr lang="en-US" sz="2400" b="0" i="1" dirty="0" smtClean="0">
                            <a:latin typeface="Cambria Math" panose="02040503050406030204" pitchFamily="18" charset="0"/>
                          </a:rPr>
                        </m:ctrlPr>
                      </m:fPr>
                      <m:num>
                        <m:f>
                          <m:fPr>
                            <m:ctrlPr>
                              <a:rPr lang="en-US" sz="2400" i="1">
                                <a:latin typeface="Cambria Math" panose="02040503050406030204" pitchFamily="18" charset="0"/>
                              </a:rPr>
                            </m:ctrlPr>
                          </m:fPr>
                          <m:num>
                            <m:r>
                              <a:rPr lang="en-US" sz="2400" i="1">
                                <a:latin typeface="Cambria Math" panose="02040503050406030204" pitchFamily="18" charset="0"/>
                              </a:rPr>
                              <m:t>1</m:t>
                            </m:r>
                          </m:num>
                          <m:den>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𝑤𝑥</m:t>
                                </m:r>
                                <m:r>
                                  <a:rPr lang="en-US" sz="2400" i="1">
                                    <a:latin typeface="Cambria Math" panose="02040503050406030204" pitchFamily="18" charset="0"/>
                                  </a:rPr>
                                  <m:t>+</m:t>
                                </m:r>
                                <m:r>
                                  <a:rPr lang="en-US" sz="2400" i="1">
                                    <a:latin typeface="Cambria Math" panose="02040503050406030204" pitchFamily="18" charset="0"/>
                                  </a:rPr>
                                  <m:t>𝑏</m:t>
                                </m:r>
                              </m:sup>
                            </m:sSup>
                          </m:den>
                        </m:f>
                      </m:num>
                      <m:den>
                        <m:f>
                          <m:fPr>
                            <m:ctrlPr>
                              <a:rPr lang="en-US" sz="2400" i="1">
                                <a:latin typeface="Cambria Math" panose="02040503050406030204" pitchFamily="18" charset="0"/>
                              </a:rPr>
                            </m:ctrlPr>
                          </m:fPr>
                          <m:num>
                            <m:r>
                              <a:rPr lang="en-US" sz="2400" i="1">
                                <a:latin typeface="Cambria Math" panose="02040503050406030204" pitchFamily="18" charset="0"/>
                              </a:rPr>
                              <m:t>1</m:t>
                            </m:r>
                          </m:num>
                          <m:den>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𝑤𝑥</m:t>
                                </m:r>
                                <m:r>
                                  <a:rPr lang="en-US" sz="2400" i="1">
                                    <a:latin typeface="Cambria Math" panose="02040503050406030204" pitchFamily="18" charset="0"/>
                                  </a:rPr>
                                  <m:t>+</m:t>
                                </m:r>
                                <m:r>
                                  <a:rPr lang="en-US" sz="2400" i="1">
                                    <a:latin typeface="Cambria Math" panose="02040503050406030204" pitchFamily="18" charset="0"/>
                                  </a:rPr>
                                  <m:t>𝑏</m:t>
                                </m:r>
                              </m:sup>
                            </m:sSup>
                          </m:den>
                        </m:f>
                      </m:den>
                    </m:f>
                    <m:r>
                      <a:rPr lang="en-US" sz="2400" b="0" i="1" dirty="0"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sSup>
                          <m:sSupPr>
                            <m:ctrlPr>
                              <a:rPr lang="en-US" sz="2400" i="1">
                                <a:latin typeface="Cambria Math" panose="02040503050406030204" pitchFamily="18" charset="0"/>
                              </a:rPr>
                            </m:ctrlPr>
                          </m:sSupPr>
                          <m:e>
                            <m:sSup>
                              <m:sSupPr>
                                <m:ctrlPr>
                                  <a:rPr lang="en-US" sz="2400" i="1" smtClean="0">
                                    <a:latin typeface="Cambria Math" panose="02040503050406030204" pitchFamily="18" charset="0"/>
                                  </a:rPr>
                                </m:ctrlPr>
                              </m:sSupPr>
                              <m:e>
                                <m:r>
                                  <a:rPr lang="en-US" sz="2400" i="1" smtClean="0">
                                    <a:latin typeface="Cambria Math" panose="02040503050406030204" pitchFamily="18" charset="0"/>
                                  </a:rPr>
                                  <m:t>𝑒</m:t>
                                </m:r>
                              </m:e>
                              <m:sup>
                                <m:r>
                                  <a:rPr lang="en-US" sz="2400" i="1" smtClean="0">
                                    <a:latin typeface="Cambria Math" panose="02040503050406030204" pitchFamily="18" charset="0"/>
                                  </a:rPr>
                                  <m:t>−</m:t>
                                </m:r>
                                <m:r>
                                  <a:rPr lang="en-US" sz="2400" b="0" i="1" smtClean="0">
                                    <a:latin typeface="Cambria Math" panose="02040503050406030204" pitchFamily="18" charset="0"/>
                                  </a:rPr>
                                  <m:t>(</m:t>
                                </m:r>
                                <m:r>
                                  <a:rPr lang="en-US" sz="2400" b="0" i="1" smtClean="0">
                                    <a:latin typeface="Cambria Math" panose="02040503050406030204" pitchFamily="18" charset="0"/>
                                  </a:rPr>
                                  <m:t>𝑤𝑥</m:t>
                                </m:r>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m:t>
                                </m:r>
                              </m:sup>
                            </m:sSup>
                            <m:r>
                              <a:rPr lang="en-US" sz="2400" b="0" i="1" smtClean="0">
                                <a:latin typeface="Cambria Math" panose="02040503050406030204" pitchFamily="18" charset="0"/>
                              </a:rPr>
                              <m:t>+ 1</m:t>
                            </m:r>
                          </m:e>
                          <m:sup/>
                        </m:sSup>
                      </m:den>
                    </m:f>
                  </m:oMath>
                </a14:m>
                <a:endParaRPr lang="en-US" sz="2400" dirty="0"/>
              </a:p>
            </p:txBody>
          </p:sp>
        </mc:Choice>
        <mc:Fallback xmlns="">
          <p:sp>
            <p:nvSpPr>
              <p:cNvPr id="10" name="TextBox 9">
                <a:extLst>
                  <a:ext uri="{FF2B5EF4-FFF2-40B4-BE49-F238E27FC236}">
                    <a16:creationId xmlns:a16="http://schemas.microsoft.com/office/drawing/2014/main" id="{1DB49E88-CE74-4E3C-A165-0B84FB47BE02}"/>
                  </a:ext>
                </a:extLst>
              </p:cNvPr>
              <p:cNvSpPr txBox="1">
                <a:spLocks noRot="1" noChangeAspect="1" noMove="1" noResize="1" noEditPoints="1" noAdjustHandles="1" noChangeArrowheads="1" noChangeShapeType="1" noTextEdit="1"/>
              </p:cNvSpPr>
              <p:nvPr/>
            </p:nvSpPr>
            <p:spPr>
              <a:xfrm>
                <a:off x="463608" y="4221315"/>
                <a:ext cx="5454241" cy="932371"/>
              </a:xfrm>
              <a:prstGeom prst="rect">
                <a:avLst/>
              </a:prstGeom>
              <a:blipFill>
                <a:blip r:embed="rId8"/>
                <a:stretch>
                  <a:fillRect l="-1676"/>
                </a:stretch>
              </a:blipFill>
            </p:spPr>
            <p:txBody>
              <a:bodyPr/>
              <a:lstStyle/>
              <a:p>
                <a:r>
                  <a:rPr lang="en-US">
                    <a:noFill/>
                  </a:rPr>
                  <a:t> </a:t>
                </a:r>
              </a:p>
            </p:txBody>
          </p:sp>
        </mc:Fallback>
      </mc:AlternateContent>
      <p:sp>
        <p:nvSpPr>
          <p:cNvPr id="11" name="Google Shape;150;p25">
            <a:extLst>
              <a:ext uri="{FF2B5EF4-FFF2-40B4-BE49-F238E27FC236}">
                <a16:creationId xmlns:a16="http://schemas.microsoft.com/office/drawing/2014/main" id="{B81BE7EA-4159-425E-B717-C4FA0B72DDE5}"/>
              </a:ext>
            </a:extLst>
          </p:cNvPr>
          <p:cNvSpPr txBox="1"/>
          <p:nvPr/>
        </p:nvSpPr>
        <p:spPr>
          <a:xfrm>
            <a:off x="4035003" y="3446409"/>
            <a:ext cx="20796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t>Loss formula</a:t>
            </a:r>
            <a:endParaRPr b="1" dirty="0"/>
          </a:p>
        </p:txBody>
      </p:sp>
      <p:cxnSp>
        <p:nvCxnSpPr>
          <p:cNvPr id="12" name="Straight Arrow Connector 11">
            <a:extLst>
              <a:ext uri="{FF2B5EF4-FFF2-40B4-BE49-F238E27FC236}">
                <a16:creationId xmlns:a16="http://schemas.microsoft.com/office/drawing/2014/main" id="{9C08BE0B-6E68-4D0D-ACB9-7E0B6E4599FC}"/>
              </a:ext>
            </a:extLst>
          </p:cNvPr>
          <p:cNvCxnSpPr>
            <a:cxnSpLocks/>
          </p:cNvCxnSpPr>
          <p:nvPr/>
        </p:nvCxnSpPr>
        <p:spPr>
          <a:xfrm flipH="1">
            <a:off x="5788241" y="4698475"/>
            <a:ext cx="630314" cy="61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6C2FD3D-2C6D-4E89-8690-920728729022}"/>
              </a:ext>
            </a:extLst>
          </p:cNvPr>
          <p:cNvSpPr txBox="1"/>
          <p:nvPr/>
        </p:nvSpPr>
        <p:spPr>
          <a:xfrm>
            <a:off x="6418555" y="4498567"/>
            <a:ext cx="3142704" cy="523220"/>
          </a:xfrm>
          <a:prstGeom prst="rect">
            <a:avLst/>
          </a:prstGeom>
          <a:noFill/>
        </p:spPr>
        <p:txBody>
          <a:bodyPr wrap="square" rtlCol="0">
            <a:spAutoFit/>
          </a:bodyPr>
          <a:lstStyle/>
          <a:p>
            <a:r>
              <a:rPr lang="en-US" dirty="0"/>
              <a:t>Another notation you may see for logit formula</a:t>
            </a:r>
          </a:p>
        </p:txBody>
      </p:sp>
      <p:cxnSp>
        <p:nvCxnSpPr>
          <p:cNvPr id="15" name="Straight Arrow Connector 14">
            <a:extLst>
              <a:ext uri="{FF2B5EF4-FFF2-40B4-BE49-F238E27FC236}">
                <a16:creationId xmlns:a16="http://schemas.microsoft.com/office/drawing/2014/main" id="{EC8A620C-B536-4AA3-9B59-2663A935E22C}"/>
              </a:ext>
            </a:extLst>
          </p:cNvPr>
          <p:cNvCxnSpPr>
            <a:endCxn id="8" idx="1"/>
          </p:cNvCxnSpPr>
          <p:nvPr/>
        </p:nvCxnSpPr>
        <p:spPr>
          <a:xfrm flipV="1">
            <a:off x="5495278" y="3446409"/>
            <a:ext cx="1027853" cy="54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332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4171A7-FFEF-4905-878B-959DEE5106A6}"/>
              </a:ext>
            </a:extLst>
          </p:cNvPr>
          <p:cNvPicPr>
            <a:picLocks noChangeAspect="1"/>
          </p:cNvPicPr>
          <p:nvPr/>
        </p:nvPicPr>
        <p:blipFill>
          <a:blip r:embed="rId2"/>
          <a:stretch>
            <a:fillRect/>
          </a:stretch>
        </p:blipFill>
        <p:spPr>
          <a:xfrm>
            <a:off x="1792084" y="2035632"/>
            <a:ext cx="5388149" cy="1072235"/>
          </a:xfrm>
          <a:prstGeom prst="rect">
            <a:avLst/>
          </a:prstGeom>
        </p:spPr>
      </p:pic>
      <p:sp>
        <p:nvSpPr>
          <p:cNvPr id="2" name="Title 1">
            <a:extLst>
              <a:ext uri="{FF2B5EF4-FFF2-40B4-BE49-F238E27FC236}">
                <a16:creationId xmlns:a16="http://schemas.microsoft.com/office/drawing/2014/main" id="{03E8D579-3061-427B-AD72-E5026311342F}"/>
              </a:ext>
            </a:extLst>
          </p:cNvPr>
          <p:cNvSpPr>
            <a:spLocks noGrp="1"/>
          </p:cNvSpPr>
          <p:nvPr>
            <p:ph type="title"/>
          </p:nvPr>
        </p:nvSpPr>
        <p:spPr/>
        <p:txBody>
          <a:bodyPr>
            <a:normAutofit fontScale="90000"/>
          </a:bodyPr>
          <a:lstStyle/>
          <a:p>
            <a:r>
              <a:rPr lang="en-US" dirty="0"/>
              <a:t>Another way to look at binary classification</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669E9A82-2BA5-4A64-AA1F-1B0C32C3C588}"/>
                  </a:ext>
                </a:extLst>
              </p:cNvPr>
              <p:cNvSpPr>
                <a:spLocks noGrp="1"/>
              </p:cNvSpPr>
              <p:nvPr>
                <p:ph type="body" idx="1"/>
              </p:nvPr>
            </p:nvSpPr>
            <p:spPr>
              <a:xfrm>
                <a:off x="311700" y="1152475"/>
                <a:ext cx="8520600" cy="3964312"/>
              </a:xfrm>
            </p:spPr>
            <p:txBody>
              <a:bodyPr>
                <a:normAutofit lnSpcReduction="10000"/>
              </a:bodyPr>
              <a:lstStyle/>
              <a:p>
                <a:r>
                  <a:rPr lang="en-US" dirty="0"/>
                  <a:t>Another way you may see binary classification defined as </a:t>
                </a:r>
                <a:r>
                  <a:rPr lang="en-US" dirty="0">
                    <a:solidFill>
                      <a:srgbClr val="FF0000"/>
                    </a:solidFill>
                  </a:rPr>
                  <a:t>defining the two </a:t>
                </a:r>
                <a:r>
                  <a:rPr lang="en-US" dirty="0" err="1">
                    <a:solidFill>
                      <a:srgbClr val="FF0000"/>
                    </a:solidFill>
                  </a:rPr>
                  <a:t>class’</a:t>
                </a:r>
                <a:r>
                  <a:rPr lang="en-US" dirty="0">
                    <a:solidFill>
                      <a:srgbClr val="FF0000"/>
                    </a:solidFill>
                  </a:rPr>
                  <a:t> labels as either -1 or 1 </a:t>
                </a:r>
                <a:r>
                  <a:rPr lang="en-US" dirty="0"/>
                  <a:t>(rather than 0 or 1), and then </a:t>
                </a:r>
                <a:r>
                  <a:rPr lang="en-US" dirty="0">
                    <a:solidFill>
                      <a:srgbClr val="FF0000"/>
                    </a:solidFill>
                  </a:rPr>
                  <a:t>having a function make predictions in the range of –</a:t>
                </a:r>
                <a14:m>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m:t>
                    </m:r>
                  </m:oMath>
                </a14:m>
                <a:r>
                  <a:rPr lang="en-US" dirty="0">
                    <a:solidFill>
                      <a:srgbClr val="FF0000"/>
                    </a:solidFill>
                  </a:rPr>
                  <a:t> to +</a:t>
                </a:r>
                <a14:m>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m:t>
                    </m:r>
                  </m:oMath>
                </a14:m>
                <a:endParaRPr lang="en-US" dirty="0"/>
              </a:p>
              <a:p>
                <a:pPr lvl="1"/>
                <a:r>
                  <a:rPr lang="en-US" dirty="0"/>
                  <a:t>We then only pay attention to the sign of the prediction:</a:t>
                </a:r>
              </a:p>
              <a:p>
                <a:pPr lvl="1"/>
                <a:endParaRPr lang="en-US" dirty="0"/>
              </a:p>
              <a:p>
                <a:pPr lvl="1"/>
                <a:endParaRPr lang="en-US" dirty="0"/>
              </a:p>
              <a:p>
                <a:pPr lvl="1"/>
                <a:endParaRPr lang="en-US" dirty="0"/>
              </a:p>
              <a:p>
                <a:pPr lvl="1"/>
                <a:r>
                  <a:rPr lang="en-US" dirty="0"/>
                  <a:t>We can evaluate such a predictor looking at if the sign of the prediction matches the sign of our target:</a:t>
                </a:r>
              </a:p>
              <a:p>
                <a:pPr lvl="1"/>
                <a:endParaRPr lang="en-US" dirty="0"/>
              </a:p>
              <a:p>
                <a:pPr lvl="1"/>
                <a:endParaRPr lang="en-US" dirty="0"/>
              </a:p>
              <a:p>
                <a:pPr lvl="1"/>
                <a:endParaRPr lang="en-US" dirty="0"/>
              </a:p>
              <a:p>
                <a:pPr lvl="1"/>
                <a:endParaRPr lang="en-US" dirty="0"/>
              </a:p>
              <a:p>
                <a:pPr lvl="1"/>
                <a:endParaRPr lang="en-US" dirty="0"/>
              </a:p>
              <a:p>
                <a:pPr lvl="1"/>
                <a:r>
                  <a:rPr lang="en-US" dirty="0"/>
                  <a:t>We call the expression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r>
                          <a:rPr lang="en-US" i="1">
                            <a:latin typeface="Cambria Math" panose="02040503050406030204" pitchFamily="18" charset="0"/>
                          </a:rPr>
                          <m:t>𝑥</m:t>
                        </m:r>
                      </m:e>
                      <m:sup>
                        <m:r>
                          <a:rPr lang="en-US" i="1">
                            <a:latin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𝜃</m:t>
                    </m:r>
                  </m:oMath>
                </a14:m>
                <a:r>
                  <a:rPr lang="en-US" dirty="0"/>
                  <a:t> the </a:t>
                </a:r>
                <a:r>
                  <a:rPr lang="en-US" i="1" dirty="0"/>
                  <a:t>margin </a:t>
                </a:r>
                <a:r>
                  <a:rPr lang="en-US" dirty="0"/>
                  <a:t>(this is how we will talk about our models now)</a:t>
                </a:r>
                <a:endParaRPr lang="en-US" i="1" dirty="0"/>
              </a:p>
            </p:txBody>
          </p:sp>
        </mc:Choice>
        <mc:Fallback>
          <p:sp>
            <p:nvSpPr>
              <p:cNvPr id="3" name="Text Placeholder 2">
                <a:extLst>
                  <a:ext uri="{FF2B5EF4-FFF2-40B4-BE49-F238E27FC236}">
                    <a16:creationId xmlns:a16="http://schemas.microsoft.com/office/drawing/2014/main" id="{669E9A82-2BA5-4A64-AA1F-1B0C32C3C588}"/>
                  </a:ext>
                </a:extLst>
              </p:cNvPr>
              <p:cNvSpPr>
                <a:spLocks noGrp="1" noRot="1" noChangeAspect="1" noMove="1" noResize="1" noEditPoints="1" noAdjustHandles="1" noChangeArrowheads="1" noChangeShapeType="1" noTextEdit="1"/>
              </p:cNvSpPr>
              <p:nvPr>
                <p:ph type="body" idx="1"/>
              </p:nvPr>
            </p:nvSpPr>
            <p:spPr>
              <a:xfrm>
                <a:off x="311700" y="1152475"/>
                <a:ext cx="8520600" cy="3964312"/>
              </a:xfrm>
              <a:blipFill>
                <a:blip r:embed="rId3"/>
                <a:stretch>
                  <a:fillRect/>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57461F73-6A6A-41E6-9698-53DEE7B66AD9}"/>
              </a:ext>
            </a:extLst>
          </p:cNvPr>
          <p:cNvPicPr>
            <a:picLocks noChangeAspect="1"/>
          </p:cNvPicPr>
          <p:nvPr/>
        </p:nvPicPr>
        <p:blipFill>
          <a:blip r:embed="rId4"/>
          <a:stretch>
            <a:fillRect/>
          </a:stretch>
        </p:blipFill>
        <p:spPr>
          <a:xfrm>
            <a:off x="1272205" y="3462370"/>
            <a:ext cx="7084679" cy="1057308"/>
          </a:xfrm>
          <a:prstGeom prst="rect">
            <a:avLst/>
          </a:prstGeom>
        </p:spPr>
      </p:pic>
      <p:sp>
        <p:nvSpPr>
          <p:cNvPr id="11" name="TextBox 10">
            <a:extLst>
              <a:ext uri="{FF2B5EF4-FFF2-40B4-BE49-F238E27FC236}">
                <a16:creationId xmlns:a16="http://schemas.microsoft.com/office/drawing/2014/main" id="{E88FAC44-417B-4091-A3CA-FD06A9603356}"/>
              </a:ext>
            </a:extLst>
          </p:cNvPr>
          <p:cNvSpPr txBox="1"/>
          <p:nvPr/>
        </p:nvSpPr>
        <p:spPr>
          <a:xfrm>
            <a:off x="5508232" y="26713"/>
            <a:ext cx="5348087" cy="230832"/>
          </a:xfrm>
          <a:prstGeom prst="rect">
            <a:avLst/>
          </a:prstGeom>
          <a:noFill/>
        </p:spPr>
        <p:txBody>
          <a:bodyPr wrap="square" rtlCol="0">
            <a:spAutoFit/>
          </a:bodyPr>
          <a:lstStyle/>
          <a:p>
            <a:r>
              <a:rPr lang="en-US" sz="900" dirty="0"/>
              <a:t>Images from https://cs229.stanford.edu/extra-notes/loss-functions.pdf</a:t>
            </a:r>
          </a:p>
        </p:txBody>
      </p:sp>
    </p:spTree>
    <p:extLst>
      <p:ext uri="{BB962C8B-B14F-4D97-AF65-F5344CB8AC3E}">
        <p14:creationId xmlns:p14="http://schemas.microsoft.com/office/powerpoint/2010/main" val="111630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E4FCC-8158-4B83-ADBD-973DF16828EB}"/>
              </a:ext>
            </a:extLst>
          </p:cNvPr>
          <p:cNvSpPr>
            <a:spLocks noGrp="1"/>
          </p:cNvSpPr>
          <p:nvPr>
            <p:ph type="title"/>
          </p:nvPr>
        </p:nvSpPr>
        <p:spPr/>
        <p:txBody>
          <a:bodyPr>
            <a:normAutofit fontScale="90000"/>
          </a:bodyPr>
          <a:lstStyle/>
          <a:p>
            <a:r>
              <a:rPr lang="en-US" dirty="0"/>
              <a:t>A reminder on matrix multiplication</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B358A27D-7B92-41B1-85E4-6802B76EA489}"/>
                  </a:ext>
                </a:extLst>
              </p:cNvPr>
              <p:cNvSpPr>
                <a:spLocks noGrp="1"/>
              </p:cNvSpPr>
              <p:nvPr>
                <p:ph type="body" idx="1"/>
              </p:nvPr>
            </p:nvSpPr>
            <p:spPr/>
            <p:txBody>
              <a:bodyPr/>
              <a:lstStyle/>
              <a:p>
                <a:r>
                  <a:rPr lang="en-US" dirty="0"/>
                  <a:t>How to multiply column vectors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and </a:t>
                </a:r>
                <a14:m>
                  <m:oMath xmlns:m="http://schemas.openxmlformats.org/officeDocument/2006/math">
                    <m:r>
                      <a:rPr lang="en-US" b="0" i="1" smtClean="0">
                        <a:latin typeface="Cambria Math" panose="02040503050406030204" pitchFamily="18" charset="0"/>
                      </a:rPr>
                      <m:t>𝑥</m:t>
                    </m:r>
                  </m:oMath>
                </a14:m>
                <a:r>
                  <a:rPr lang="en-US" b="0" dirty="0"/>
                  <a:t> if we have three features (for example) in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𝑇</m:t>
                        </m:r>
                      </m:sup>
                    </m:sSup>
                    <m:r>
                      <a:rPr lang="en-US" i="1">
                        <a:latin typeface="Cambria Math" panose="02040503050406030204" pitchFamily="18" charset="0"/>
                      </a:rPr>
                      <m:t>𝑥</m:t>
                    </m:r>
                  </m:oMath>
                </a14:m>
                <a:endParaRPr lang="en-US" b="0" dirty="0"/>
              </a:p>
              <a:p>
                <a:pPr lvl="1"/>
                <a:r>
                  <a:rPr lang="en-US" dirty="0"/>
                  <a:t>Both are [3x1] shaped inputs (a list of three elements)</a:t>
                </a:r>
              </a:p>
              <a:p>
                <a:pPr lvl="1"/>
                <a:r>
                  <a:rPr lang="en-US" dirty="0"/>
                  <a:t>Take the transpose of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 makes it a [1x3] shaped vector</a:t>
                </a:r>
              </a:p>
              <a:p>
                <a:pPr lvl="1"/>
                <a:r>
                  <a:rPr lang="en-US" dirty="0"/>
                  <a:t>[1 x 3] x [3 x 1] results in a [1x1] shaped vector (a scalar); this is what we want, so we can multiply by </a:t>
                </a:r>
                <a14:m>
                  <m:oMath xmlns:m="http://schemas.openxmlformats.org/officeDocument/2006/math">
                    <m:r>
                      <a:rPr lang="en-US" b="0" i="1" smtClean="0">
                        <a:latin typeface="Cambria Math" panose="02040503050406030204" pitchFamily="18" charset="0"/>
                      </a:rPr>
                      <m:t>𝑦</m:t>
                    </m:r>
                  </m:oMath>
                </a14:m>
                <a:r>
                  <a:rPr lang="en-US" b="0" dirty="0"/>
                  <a:t> in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𝑦</m:t>
                        </m:r>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𝑇</m:t>
                        </m:r>
                      </m:sup>
                    </m:sSup>
                    <m:r>
                      <a:rPr lang="en-US" i="1">
                        <a:latin typeface="Cambria Math" panose="02040503050406030204" pitchFamily="18" charset="0"/>
                      </a:rPr>
                      <m:t>𝑥</m:t>
                    </m:r>
                  </m:oMath>
                </a14:m>
                <a:r>
                  <a:rPr lang="en-US" b="0" dirty="0"/>
                  <a:t> to get the single value and check if it is greater than 0 or not (hit or miss)</a:t>
                </a:r>
              </a:p>
              <a:p>
                <a:pPr lvl="1"/>
                <a:r>
                  <a:rPr lang="en-US" b="1" dirty="0"/>
                  <a:t>Here </a:t>
                </a:r>
                <a14:m>
                  <m:oMath xmlns:m="http://schemas.openxmlformats.org/officeDocument/2006/math">
                    <m:sSup>
                      <m:sSupPr>
                        <m:ctrlPr>
                          <a:rPr lang="en-US" b="1" i="1" smtClean="0">
                            <a:latin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𝜽</m:t>
                        </m:r>
                      </m:e>
                      <m:sup>
                        <m:r>
                          <a:rPr lang="en-US" b="1" i="1">
                            <a:latin typeface="Cambria Math" panose="02040503050406030204" pitchFamily="18" charset="0"/>
                          </a:rPr>
                          <m:t>𝑻</m:t>
                        </m:r>
                      </m:sup>
                    </m:sSup>
                    <m:r>
                      <a:rPr lang="en-US" b="1" i="1">
                        <a:latin typeface="Cambria Math" panose="02040503050406030204" pitchFamily="18" charset="0"/>
                      </a:rPr>
                      <m:t>𝒙</m:t>
                    </m:r>
                  </m:oMath>
                </a14:m>
                <a:r>
                  <a:rPr lang="en-US" b="1" dirty="0"/>
                  <a:t> and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𝑻</m:t>
                        </m:r>
                      </m:sup>
                    </m:sSup>
                    <m:r>
                      <a:rPr lang="en-US" b="1" i="1">
                        <a:latin typeface="Cambria Math" panose="02040503050406030204" pitchFamily="18" charset="0"/>
                        <a:ea typeface="Cambria Math" panose="02040503050406030204" pitchFamily="18" charset="0"/>
                      </a:rPr>
                      <m:t>𝜽</m:t>
                    </m:r>
                  </m:oMath>
                </a14:m>
                <a:r>
                  <a:rPr lang="en-US" b="1" dirty="0"/>
                  <a:t> are equivalent (both result in a scalar value)</a:t>
                </a:r>
              </a:p>
              <a:p>
                <a:r>
                  <a:rPr lang="en-US" b="0" dirty="0"/>
                  <a:t>How about multiplying a matrix by a column vector?</a:t>
                </a:r>
              </a:p>
              <a:p>
                <a:pPr lvl="1"/>
                <a:r>
                  <a:rPr lang="en-US" b="0" dirty="0"/>
                  <a:t>That is</a:t>
                </a:r>
                <a:r>
                  <a:rPr lang="en-US" dirty="0"/>
                  <a:t>, multiplying a [3xN] (big X) by a [3x1]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b="0" dirty="0"/>
                  <a:t>, our weights) vector?</a:t>
                </a:r>
              </a:p>
              <a:p>
                <a:pPr lvl="1"/>
                <a:r>
                  <a:rPr lang="en-US" dirty="0"/>
                  <a:t>In this case let’s do </a:t>
                </a:r>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𝜃</m:t>
                    </m:r>
                  </m:oMath>
                </a14:m>
                <a:endParaRPr lang="en-US" b="0" dirty="0"/>
              </a:p>
              <a:p>
                <a:pPr lvl="1"/>
                <a:r>
                  <a:rPr lang="en-US" dirty="0"/>
                  <a:t>Result will be an [Nx1] vector, where each row is the result of doing </a:t>
                </a:r>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𝜃</m:t>
                    </m:r>
                  </m:oMath>
                </a14:m>
                <a:r>
                  <a:rPr lang="en-US" b="0" dirty="0"/>
                  <a:t> for that single x</a:t>
                </a:r>
              </a:p>
              <a:p>
                <a:pPr lvl="1"/>
                <a:r>
                  <a:rPr lang="en-US" dirty="0"/>
                  <a:t>Each row is </a:t>
                </a:r>
                <a:r>
                  <a:rPr lang="en-US" b="0" dirty="0"/>
                  <a:t>a scalar, which we can then multiply by </a:t>
                </a:r>
                <a:r>
                  <a:rPr lang="en-US" b="0" i="1" dirty="0"/>
                  <a:t>y</a:t>
                </a:r>
                <a:r>
                  <a:rPr lang="en-US" b="0" dirty="0"/>
                  <a:t> for our margins</a:t>
                </a:r>
              </a:p>
              <a:p>
                <a:endParaRPr lang="en-US" dirty="0"/>
              </a:p>
            </p:txBody>
          </p:sp>
        </mc:Choice>
        <mc:Fallback>
          <p:sp>
            <p:nvSpPr>
              <p:cNvPr id="3" name="Text Placeholder 2">
                <a:extLst>
                  <a:ext uri="{FF2B5EF4-FFF2-40B4-BE49-F238E27FC236}">
                    <a16:creationId xmlns:a16="http://schemas.microsoft.com/office/drawing/2014/main" id="{B358A27D-7B92-41B1-85E4-6802B76EA489}"/>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6252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F9287-FD2D-4FA9-845D-A53FD502F525}"/>
              </a:ext>
            </a:extLst>
          </p:cNvPr>
          <p:cNvSpPr>
            <a:spLocks noGrp="1"/>
          </p:cNvSpPr>
          <p:nvPr>
            <p:ph type="title"/>
          </p:nvPr>
        </p:nvSpPr>
        <p:spPr/>
        <p:txBody>
          <a:bodyPr>
            <a:normAutofit fontScale="90000"/>
          </a:bodyPr>
          <a:lstStyle/>
          <a:p>
            <a:r>
              <a:rPr lang="en-US" dirty="0"/>
              <a:t>How did we get that expression for the margin?</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D1116BA8-E964-4287-9DD0-14AC5A6E6069}"/>
                  </a:ext>
                </a:extLst>
              </p:cNvPr>
              <p:cNvSpPr txBox="1">
                <a:spLocks noGrp="1"/>
              </p:cNvSpPr>
              <p:nvPr>
                <p:ph type="body" idx="1"/>
              </p:nvPr>
            </p:nvSpPr>
            <p:spPr>
              <a:xfrm>
                <a:off x="311150" y="1152525"/>
                <a:ext cx="8521700" cy="3511700"/>
              </a:xfrm>
              <a:prstGeom prst="rect">
                <a:avLst/>
              </a:prstGeom>
              <a:noFill/>
            </p:spPr>
            <p:txBody>
              <a:bodyPr wrap="square" rtlCol="0">
                <a:spAutoFit/>
              </a:bodyPr>
              <a:lstStyle/>
              <a:p>
                <a:pPr algn="ctr"/>
                <a:endParaRPr lang="en-US" dirty="0">
                  <a:latin typeface="Arial" panose="020B0604020202020204" pitchFamily="34" charset="0"/>
                </a:endParaRPr>
              </a:p>
              <a:p>
                <a:pPr algn="ctr"/>
                <a:endParaRPr lang="en-US" dirty="0">
                  <a:latin typeface="Arial" panose="020B0604020202020204" pitchFamily="34" charset="0"/>
                </a:endParaRPr>
              </a:p>
              <a:p>
                <a:pPr algn="ctr"/>
                <a:endParaRPr lang="en-US" dirty="0">
                  <a:latin typeface="Arial" panose="020B0604020202020204" pitchFamily="34" charset="0"/>
                </a:endParaRPr>
              </a:p>
              <a:p>
                <a:r>
                  <a:rPr lang="en-US" dirty="0">
                    <a:latin typeface="Arial" panose="020B0604020202020204" pitchFamily="34" charset="0"/>
                  </a:rPr>
                  <a:t>The </a:t>
                </a:r>
                <a:r>
                  <a:rPr lang="en-US" b="1" i="1" dirty="0">
                    <a:latin typeface="Arial" panose="020B0604020202020204" pitchFamily="34" charset="0"/>
                  </a:rPr>
                  <a:t>margin</a:t>
                </a:r>
                <a:r>
                  <a:rPr lang="en-US" dirty="0">
                    <a:latin typeface="Arial" panose="020B0604020202020204" pitchFamily="34" charset="0"/>
                  </a:rPr>
                  <a:t> for the example (</a:t>
                </a:r>
                <a:r>
                  <a:rPr lang="en-US" dirty="0" err="1">
                    <a:latin typeface="Arial" panose="020B0604020202020204" pitchFamily="34" charset="0"/>
                  </a:rPr>
                  <a:t>x,y</a:t>
                </a:r>
                <a:r>
                  <a:rPr lang="en-US" dirty="0">
                    <a:latin typeface="Arial" panose="020B0604020202020204" pitchFamily="34" charset="0"/>
                  </a:rPr>
                  <a:t>) is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r>
                          <a:rPr lang="en-US" i="1">
                            <a:latin typeface="Cambria Math" panose="02040503050406030204" pitchFamily="18" charset="0"/>
                          </a:rPr>
                          <m:t>𝑥</m:t>
                        </m:r>
                      </m:e>
                      <m:sup>
                        <m:r>
                          <a:rPr lang="en-US" i="1">
                            <a:latin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𝜃</m:t>
                    </m:r>
                  </m:oMath>
                </a14:m>
                <a:endParaRPr lang="en-US" dirty="0">
                  <a:latin typeface="Arial" panose="020B0604020202020204" pitchFamily="34" charset="0"/>
                </a:endParaRPr>
              </a:p>
              <a:p>
                <a:r>
                  <a:rPr lang="en-US" dirty="0">
                    <a:latin typeface="Arial" panose="020B0604020202020204" pitchFamily="34" charset="0"/>
                  </a:rPr>
                  <a:t>This expression will grow towards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latin typeface="Arial" panose="020B0604020202020204" pitchFamily="34" charset="0"/>
                  </a:rPr>
                  <a:t> for a match and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latin typeface="Arial" panose="020B0604020202020204" pitchFamily="34" charset="0"/>
                  </a:rPr>
                  <a:t> for mismatch; why?</a:t>
                </a:r>
              </a:p>
              <a:p>
                <a:pPr lvl="1"/>
                <a:r>
                  <a:rPr lang="en-US" dirty="0">
                    <a:latin typeface="Arial" panose="020B0604020202020204" pitchFamily="34" charset="0"/>
                  </a:rPr>
                  <a:t>Recall that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𝑇</m:t>
                        </m:r>
                      </m:sup>
                    </m:sSup>
                    <m:r>
                      <a:rPr lang="en-US" b="0" i="1" smtClean="0">
                        <a:latin typeface="Cambria Math" panose="02040503050406030204" pitchFamily="18" charset="0"/>
                      </a:rPr>
                      <m:t>𝑥</m:t>
                    </m:r>
                    <m:r>
                      <a:rPr lang="en-US" b="0" i="1" smtClean="0">
                        <a:latin typeface="Cambria Math" panose="02040503050406030204" pitchFamily="18" charset="0"/>
                      </a:rPr>
                      <m:t> </m:t>
                    </m:r>
                  </m:oMath>
                </a14:m>
                <a:r>
                  <a:rPr lang="en-US" dirty="0">
                    <a:latin typeface="Arial" panose="020B0604020202020204" pitchFamily="34" charset="0"/>
                  </a:rPr>
                  <a:t>(or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𝜃</m:t>
                    </m:r>
                  </m:oMath>
                </a14:m>
                <a:r>
                  <a:rPr lang="en-US" dirty="0">
                    <a:latin typeface="Arial" panose="020B0604020202020204" pitchFamily="34" charset="0"/>
                  </a:rPr>
                  <a:t>) is what our model predicts/returns for a sample </a:t>
                </a:r>
                <a:r>
                  <a:rPr lang="en-US" i="1" dirty="0">
                    <a:latin typeface="Arial" panose="020B0604020202020204" pitchFamily="34" charset="0"/>
                  </a:rPr>
                  <a:t>x</a:t>
                </a:r>
                <a:r>
                  <a:rPr lang="en-US" dirty="0">
                    <a:latin typeface="Arial" panose="020B0604020202020204" pitchFamily="34" charset="0"/>
                  </a:rPr>
                  <a:t> and weights </a:t>
                </a:r>
                <a14:m>
                  <m:oMath xmlns:m="http://schemas.openxmlformats.org/officeDocument/2006/math">
                    <m:r>
                      <a:rPr lang="en-US" i="1">
                        <a:latin typeface="Cambria Math" panose="02040503050406030204" pitchFamily="18" charset="0"/>
                        <a:ea typeface="Cambria Math" panose="02040503050406030204" pitchFamily="18" charset="0"/>
                      </a:rPr>
                      <m:t>𝜃</m:t>
                    </m:r>
                  </m:oMath>
                </a14:m>
                <a:endParaRPr lang="en-US" dirty="0">
                  <a:latin typeface="Arial" panose="020B0604020202020204" pitchFamily="34" charset="0"/>
                </a:endParaRPr>
              </a:p>
              <a:p>
                <a:pPr lvl="1"/>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𝑇</m:t>
                        </m:r>
                      </m:sup>
                    </m:sSup>
                    <m:r>
                      <a:rPr lang="en-US" i="1">
                        <a:latin typeface="Cambria Math" panose="02040503050406030204" pitchFamily="18" charset="0"/>
                      </a:rPr>
                      <m:t>𝑥</m:t>
                    </m:r>
                    <m:r>
                      <a:rPr lang="en-US" i="1">
                        <a:latin typeface="Cambria Math" panose="02040503050406030204" pitchFamily="18" charset="0"/>
                      </a:rPr>
                      <m:t> </m:t>
                    </m:r>
                  </m:oMath>
                </a14:m>
                <a:r>
                  <a:rPr lang="en-US" dirty="0">
                    <a:latin typeface="Arial" panose="020B0604020202020204" pitchFamily="34" charset="0"/>
                  </a:rPr>
                  <a:t>will be in the range of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latin typeface="Arial" panose="020B0604020202020204" pitchFamily="34" charset="0"/>
                  </a:rPr>
                  <a:t> to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endParaRPr lang="en-US" dirty="0">
                  <a:latin typeface="Arial" panose="020B0604020202020204" pitchFamily="34" charset="0"/>
                </a:endParaRPr>
              </a:p>
              <a:p>
                <a:pPr lvl="1"/>
                <a:r>
                  <a:rPr lang="en-US" dirty="0">
                    <a:latin typeface="Arial" panose="020B0604020202020204" pitchFamily="34" charset="0"/>
                  </a:rPr>
                  <a:t>We only care about its sign</a:t>
                </a:r>
              </a:p>
              <a:p>
                <a:pPr lvl="1"/>
                <a:r>
                  <a:rPr lang="en-US" i="1" dirty="0">
                    <a:latin typeface="Arial" panose="020B0604020202020204" pitchFamily="34" charset="0"/>
                  </a:rPr>
                  <a:t>y</a:t>
                </a:r>
                <a:r>
                  <a:rPr lang="en-US" dirty="0">
                    <a:latin typeface="Arial" panose="020B0604020202020204" pitchFamily="34" charset="0"/>
                  </a:rPr>
                  <a:t> (our target, the ground truth) will also either be -1 or +1</a:t>
                </a:r>
              </a:p>
              <a:p>
                <a:pPr lvl="1"/>
                <a:r>
                  <a:rPr lang="en-US" dirty="0">
                    <a:latin typeface="Arial" panose="020B0604020202020204" pitchFamily="34" charset="0"/>
                  </a:rPr>
                  <a:t>We can rewrite the formula in (1) above to multiply </a:t>
                </a:r>
                <a:r>
                  <a:rPr lang="en-US" i="1" dirty="0">
                    <a:latin typeface="Arial" panose="020B0604020202020204" pitchFamily="34" charset="0"/>
                  </a:rPr>
                  <a:t>y</a:t>
                </a:r>
                <a:r>
                  <a:rPr lang="en-US" dirty="0">
                    <a:latin typeface="Arial" panose="020B0604020202020204" pitchFamily="34" charset="0"/>
                  </a:rPr>
                  <a:t> by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𝑇</m:t>
                        </m:r>
                      </m:sup>
                    </m:sSup>
                    <m:r>
                      <a:rPr lang="en-US" b="0" i="1" smtClean="0">
                        <a:latin typeface="Cambria Math" panose="02040503050406030204" pitchFamily="18" charset="0"/>
                      </a:rPr>
                      <m:t>𝑥</m:t>
                    </m:r>
                  </m:oMath>
                </a14:m>
                <a:r>
                  <a:rPr lang="en-US" dirty="0">
                    <a:latin typeface="Arial" panose="020B0604020202020204" pitchFamily="34" charset="0"/>
                  </a:rPr>
                  <a:t> (let’s draw it out)</a:t>
                </a:r>
              </a:p>
              <a:p>
                <a:pPr lvl="1"/>
                <a:r>
                  <a:rPr lang="en-US" dirty="0">
                    <a:latin typeface="Arial" panose="020B0604020202020204" pitchFamily="34" charset="0"/>
                  </a:rPr>
                  <a:t>Therefore, when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r>
                          <a:rPr lang="en-US"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𝑇</m:t>
                        </m:r>
                      </m:sup>
                    </m:sSup>
                    <m:r>
                      <a:rPr lang="en-US" b="0" i="1" smtClean="0">
                        <a:latin typeface="Cambria Math" panose="02040503050406030204" pitchFamily="18" charset="0"/>
                      </a:rPr>
                      <m:t>𝑥</m:t>
                    </m:r>
                    <m:r>
                      <a:rPr lang="en-US" b="0" i="1" smtClean="0">
                        <a:latin typeface="Cambria Math" panose="02040503050406030204" pitchFamily="18" charset="0"/>
                      </a:rPr>
                      <m:t>&gt;0</m:t>
                    </m:r>
                  </m:oMath>
                </a14:m>
                <a:r>
                  <a:rPr lang="en-US" dirty="0">
                    <a:latin typeface="Arial" panose="020B0604020202020204" pitchFamily="34" charset="0"/>
                  </a:rPr>
                  <a:t> we have a hit, and otherwise we have a miss</a:t>
                </a:r>
              </a:p>
              <a:p>
                <a:pPr lvl="1"/>
                <a:r>
                  <a:rPr lang="en-US" dirty="0">
                    <a:latin typeface="Arial" panose="020B0604020202020204" pitchFamily="34" charset="0"/>
                  </a:rPr>
                  <a:t>The larger the margin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r>
                          <a:rPr lang="en-US" i="1">
                            <a:latin typeface="Cambria Math" panose="02040503050406030204" pitchFamily="18" charset="0"/>
                          </a:rPr>
                          <m:t>𝑥</m:t>
                        </m:r>
                      </m:e>
                      <m:sup>
                        <m:r>
                          <a:rPr lang="en-US" i="1">
                            <a:latin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𝜃</m:t>
                    </m:r>
                  </m:oMath>
                </a14:m>
                <a:r>
                  <a:rPr lang="en-US" dirty="0">
                    <a:latin typeface="Arial" panose="020B0604020202020204" pitchFamily="34" charset="0"/>
                  </a:rPr>
                  <a:t> the better or worse our model did (this is a desirable property)</a:t>
                </a:r>
                <a:endParaRPr lang="en-US" dirty="0"/>
              </a:p>
            </p:txBody>
          </p:sp>
        </mc:Choice>
        <mc:Fallback xmlns="">
          <p:sp>
            <p:nvSpPr>
              <p:cNvPr id="4" name="Text Placeholder 3">
                <a:extLst>
                  <a:ext uri="{FF2B5EF4-FFF2-40B4-BE49-F238E27FC236}">
                    <a16:creationId xmlns:a16="http://schemas.microsoft.com/office/drawing/2014/main" id="{D1116BA8-E964-4287-9DD0-14AC5A6E6069}"/>
                  </a:ext>
                </a:extLst>
              </p:cNvPr>
              <p:cNvSpPr txBox="1">
                <a:spLocks noGrp="1" noRot="1" noChangeAspect="1" noMove="1" noResize="1" noEditPoints="1" noAdjustHandles="1" noChangeArrowheads="1" noChangeShapeType="1" noTextEdit="1"/>
              </p:cNvSpPr>
              <p:nvPr>
                <p:ph type="body" idx="1"/>
              </p:nvPr>
            </p:nvSpPr>
            <p:spPr>
              <a:xfrm>
                <a:off x="311150" y="1152525"/>
                <a:ext cx="8521700" cy="3511700"/>
              </a:xfrm>
              <a:prstGeom prst="rect">
                <a:avLst/>
              </a:prstGeom>
              <a:blipFill>
                <a:blip r:embed="rId2"/>
                <a:stretch>
                  <a:fillRect r="-50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79DA10E-DB63-444A-B933-B82B1CFA17AF}"/>
              </a:ext>
            </a:extLst>
          </p:cNvPr>
          <p:cNvPicPr>
            <a:picLocks noChangeAspect="1"/>
          </p:cNvPicPr>
          <p:nvPr/>
        </p:nvPicPr>
        <p:blipFill>
          <a:blip r:embed="rId3"/>
          <a:stretch>
            <a:fillRect/>
          </a:stretch>
        </p:blipFill>
        <p:spPr>
          <a:xfrm>
            <a:off x="1141576" y="983906"/>
            <a:ext cx="7084679" cy="1057308"/>
          </a:xfrm>
          <a:prstGeom prst="rect">
            <a:avLst/>
          </a:prstGeom>
        </p:spPr>
      </p:pic>
    </p:spTree>
    <p:extLst>
      <p:ext uri="{BB962C8B-B14F-4D97-AF65-F5344CB8AC3E}">
        <p14:creationId xmlns:p14="http://schemas.microsoft.com/office/powerpoint/2010/main" val="1646899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76D19-ED80-4718-AFA1-0D83660F0D84}"/>
              </a:ext>
            </a:extLst>
          </p:cNvPr>
          <p:cNvSpPr>
            <a:spLocks noGrp="1"/>
          </p:cNvSpPr>
          <p:nvPr>
            <p:ph type="title"/>
          </p:nvPr>
        </p:nvSpPr>
        <p:spPr/>
        <p:txBody>
          <a:bodyPr>
            <a:normAutofit fontScale="90000"/>
          </a:bodyPr>
          <a:lstStyle/>
          <a:p>
            <a:r>
              <a:rPr lang="en-US" dirty="0"/>
              <a:t>Why do we care about the margin?</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4A43E08D-5B92-4A21-B6F0-7C0381D62AB2}"/>
                  </a:ext>
                </a:extLst>
              </p:cNvPr>
              <p:cNvSpPr>
                <a:spLocks noGrp="1"/>
              </p:cNvSpPr>
              <p:nvPr>
                <p:ph type="body" idx="1"/>
              </p:nvPr>
            </p:nvSpPr>
            <p:spPr/>
            <p:txBody>
              <a:bodyPr/>
              <a:lstStyle/>
              <a:p>
                <a:r>
                  <a:rPr lang="en-US" dirty="0"/>
                  <a:t>This is a compact way to represent the “performance” of the model for a certain (</a:t>
                </a:r>
                <a:r>
                  <a:rPr lang="en-US" dirty="0" err="1"/>
                  <a:t>x,y</a:t>
                </a:r>
                <a:r>
                  <a:rPr lang="en-US" dirty="0"/>
                  <a:t>) pair that combines the weights, x values and target y into a single meaningful expression </a:t>
                </a:r>
              </a:p>
              <a:p>
                <a:r>
                  <a:rPr lang="en-US" dirty="0"/>
                  <a:t>We need to measure model performance when calculating loss </a:t>
                </a:r>
              </a:p>
              <a:p>
                <a:r>
                  <a:rPr lang="en-US" dirty="0"/>
                  <a:t>Using the formula for the margin,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r>
                          <a:rPr lang="en-US" i="1">
                            <a:latin typeface="Cambria Math" panose="02040503050406030204" pitchFamily="18" charset="0"/>
                          </a:rPr>
                          <m:t>𝑥</m:t>
                        </m:r>
                      </m:e>
                      <m:sup>
                        <m:r>
                          <a:rPr lang="en-US" i="1">
                            <a:latin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r>
                  <a:rPr lang="en-US" dirty="0"/>
                  <a:t> makes it easy to see how we can take derivates for gradient descent</a:t>
                </a:r>
              </a:p>
              <a:p>
                <a:pPr lvl="1"/>
                <a:r>
                  <a:rPr lang="en-US" dirty="0"/>
                  <a:t>Gradient descent is how we will minimize the loss; we’re going to cover that this lecture</a:t>
                </a:r>
              </a:p>
              <a:p>
                <a:pPr lvl="1"/>
                <a:r>
                  <a:rPr lang="en-US" dirty="0"/>
                  <a:t>You will see this expression,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r>
                          <a:rPr lang="en-US" i="1">
                            <a:latin typeface="Cambria Math" panose="02040503050406030204" pitchFamily="18" charset="0"/>
                          </a:rPr>
                          <m:t>𝑥</m:t>
                        </m:r>
                      </m:e>
                      <m:sup>
                        <m:r>
                          <a:rPr lang="en-US" i="1">
                            <a:latin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𝜃</m:t>
                    </m:r>
                  </m:oMath>
                </a14:m>
                <a:r>
                  <a:rPr lang="en-US" dirty="0"/>
                  <a:t>, later – just remember that this expression captures the model’s “performance” on a single sample</a:t>
                </a:r>
              </a:p>
            </p:txBody>
          </p:sp>
        </mc:Choice>
        <mc:Fallback>
          <p:sp>
            <p:nvSpPr>
              <p:cNvPr id="3" name="Text Placeholder 2">
                <a:extLst>
                  <a:ext uri="{FF2B5EF4-FFF2-40B4-BE49-F238E27FC236}">
                    <a16:creationId xmlns:a16="http://schemas.microsoft.com/office/drawing/2014/main" id="{4A43E08D-5B92-4A21-B6F0-7C0381D62AB2}"/>
                  </a:ext>
                </a:extLst>
              </p:cNvPr>
              <p:cNvSpPr>
                <a:spLocks noGrp="1" noRot="1" noChangeAspect="1" noMove="1" noResize="1" noEditPoints="1" noAdjustHandles="1" noChangeArrowheads="1" noChangeShapeType="1" noTextEdit="1"/>
              </p:cNvSpPr>
              <p:nvPr>
                <p:ph type="body" idx="1"/>
              </p:nvPr>
            </p:nvSpPr>
            <p:spPr>
              <a:blipFill>
                <a:blip r:embed="rId2"/>
                <a:stretch>
                  <a:fillRect r="-1216"/>
                </a:stretch>
              </a:blipFill>
            </p:spPr>
            <p:txBody>
              <a:bodyPr/>
              <a:lstStyle/>
              <a:p>
                <a:r>
                  <a:rPr lang="en-US">
                    <a:noFill/>
                  </a:rPr>
                  <a:t> </a:t>
                </a:r>
              </a:p>
            </p:txBody>
          </p:sp>
        </mc:Fallback>
      </mc:AlternateContent>
    </p:spTree>
    <p:extLst>
      <p:ext uri="{BB962C8B-B14F-4D97-AF65-F5344CB8AC3E}">
        <p14:creationId xmlns:p14="http://schemas.microsoft.com/office/powerpoint/2010/main" val="407558674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8690</TotalTime>
  <Words>3381</Words>
  <Application>Microsoft Office PowerPoint</Application>
  <PresentationFormat>On-screen Show (16:9)</PresentationFormat>
  <Paragraphs>260</Paragraphs>
  <Slides>29</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Cambria Math</vt:lpstr>
      <vt:lpstr>Courier New</vt:lpstr>
      <vt:lpstr>Simple Light</vt:lpstr>
      <vt:lpstr>Gradient Descent</vt:lpstr>
      <vt:lpstr>In this lecture we will:</vt:lpstr>
      <vt:lpstr>Review from last time</vt:lpstr>
      <vt:lpstr>A word on mathematical notations</vt:lpstr>
      <vt:lpstr>Review of logistic regression and log loss</vt:lpstr>
      <vt:lpstr>Another way to look at binary classification</vt:lpstr>
      <vt:lpstr>A reminder on matrix multiplication</vt:lpstr>
      <vt:lpstr>How did we get that expression for the margin?</vt:lpstr>
      <vt:lpstr>Why do we care about the margin?</vt:lpstr>
      <vt:lpstr>Review of loss functions</vt:lpstr>
      <vt:lpstr>Shape of loss functions revisited</vt:lpstr>
      <vt:lpstr>How does this connect to logistic regression last class?</vt:lpstr>
      <vt:lpstr>Loss functions and margins</vt:lpstr>
      <vt:lpstr>How to minimize the loss function</vt:lpstr>
      <vt:lpstr>Graphing the loss function performance, simplified</vt:lpstr>
      <vt:lpstr>Conceptual pieces in minimizing the loss</vt:lpstr>
      <vt:lpstr>Intuition for minimizing loss: how to find the minimum of y = x2</vt:lpstr>
      <vt:lpstr>How do you find the slope of a function at a point?</vt:lpstr>
      <vt:lpstr>How to calculate the gradient?</vt:lpstr>
      <vt:lpstr>From https://www.cs.umd.edu/class/spring2018/cmsc422-0101/slides0101/lecture13.pdf</vt:lpstr>
      <vt:lpstr>From https://www.cs.umd.edu/class/spring2018/cmsc422-0101/slides0101/lecture13.pdf</vt:lpstr>
      <vt:lpstr>From https://www.cs.umd.edu/class/spring2018/cmsc422-0101/slides0101/lecture13.pdf</vt:lpstr>
      <vt:lpstr>Finding the minimum of a function: gradient descent</vt:lpstr>
      <vt:lpstr>Gradient descent in python</vt:lpstr>
      <vt:lpstr>Choosing the right step size</vt:lpstr>
      <vt:lpstr>Handling a non-differentiable loss function</vt:lpstr>
      <vt:lpstr>Other optimizations: Stochastic Gradient Descent</vt:lpstr>
      <vt:lpstr>Linear models and Gradient Descent: Practical issues</vt:lpstr>
      <vt:lpstr>Supplemental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Gradient Descent</dc:title>
  <cp:lastModifiedBy>Dr_Kinga</cp:lastModifiedBy>
  <cp:revision>17</cp:revision>
  <dcterms:modified xsi:type="dcterms:W3CDTF">2022-02-10T13:46:33Z</dcterms:modified>
</cp:coreProperties>
</file>