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8" r:id="rId13"/>
    <p:sldId id="274" r:id="rId14"/>
    <p:sldId id="269" r:id="rId15"/>
    <p:sldId id="270" r:id="rId16"/>
    <p:sldId id="271" r:id="rId17"/>
  </p:sldIdLst>
  <p:sldSz cx="9144000" cy="5143500" type="screen16x9"/>
  <p:notesSz cx="7004050" cy="92900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89" tIns="93089" rIns="93089" bIns="9308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adf054d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5adf054d9_0_101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6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adf054d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adf054d9_0_55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5adf054d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5adf054d9_0_77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c8f86af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5c8f86af8_0_3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044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adf054d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5adf054d9_0_72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adf054d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5adf054d9_0_86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5adf054d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5adf054d9_0_93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">
                <a:solidFill>
                  <a:schemeClr val="dk1"/>
                </a:solidFill>
              </a:rPr>
              <a:t>Discussion: https://stats.stackexchange.com/questions/330559/why-is-tanh-almost-always-better-than-sigmoid-as-an-activation-function</a:t>
            </a:r>
            <a:endParaRPr>
              <a:solidFill>
                <a:schemeClr val="dk1"/>
              </a:solidFill>
            </a:endParaRP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adf054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adf054d9_0_0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adf054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adf054d9_0_5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adf054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adf054d9_0_10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5adf054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5adf054d9_0_15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5adf054d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5adf054d9_0_24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adf054d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5adf054d9_0_35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adf054d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5adf054d9_0_101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adf054d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adf054d9_0_47:notes"/>
          <p:cNvSpPr txBox="1">
            <a:spLocks noGrp="1"/>
          </p:cNvSpPr>
          <p:nvPr>
            <p:ph type="body" idx="1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spcFirstLastPara="1" wrap="square" lIns="93089" tIns="93089" rIns="93089" bIns="9308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bastianraschka.com/Articles/2015_singlelayer_neur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www.simplilearn.com/tutorials/deep-learning-tutorial/perceptro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sebastianraschka.com/Articles/2015_singlelayer_neurons.html" TargetMode="External"/><Relationship Id="rId4" Type="http://schemas.openxmlformats.org/officeDocument/2006/relationships/hyperlink" Target="https://www.simplilearn.com/tutorials/deep-learning-tutorial/perceptron" TargetMode="Externa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Perceptrons, Neural Nets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FCFBE8-EFB2-4EBD-8D8C-CD7734F45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669" y="4527765"/>
            <a:ext cx="1415273" cy="48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Google Shape;105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22084"/>
                <a:ext cx="5120894" cy="413789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Option 2: Adaline rule (Adaptive Linear neuron): updates as weights based on linear activation function rather than unit step function above</a:t>
                </a:r>
              </a:p>
              <a:p>
                <a:pPr lvl="1"/>
                <a:r>
                  <a:rPr lang="en-US" b="1" dirty="0"/>
                  <a:t>Output of prediction,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ar-A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ar-AE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ar-AE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will just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(rather than converting that to -1 or 1)</a:t>
                </a:r>
                <a:endParaRPr lang="ar-AE" dirty="0"/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continuous, as opposed to unit step, so we can use gradient descent to solve for best weights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We’ll use MSE as our loss function for this linear activation function (below) and apply gradient descent to minimize (see right):</a:t>
                </a:r>
                <a:endParaRPr i="1" dirty="0"/>
              </a:p>
            </p:txBody>
          </p:sp>
        </mc:Choice>
        <mc:Fallback xmlns="">
          <p:sp>
            <p:nvSpPr>
              <p:cNvPr id="105" name="Google Shape;105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22084"/>
                <a:ext cx="5120894" cy="4137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992" y="3974004"/>
            <a:ext cx="3209950" cy="4872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rules for perceptrons</a:t>
            </a:r>
            <a:endParaRPr dirty="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2594" y="1785517"/>
            <a:ext cx="3533775" cy="30003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110" name="Google Shape;110;p20"/>
          <p:cNvSpPr txBox="1"/>
          <p:nvPr/>
        </p:nvSpPr>
        <p:spPr>
          <a:xfrm>
            <a:off x="102125" y="4846400"/>
            <a:ext cx="578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Images from https://sebastianraschka.com/Articles/2015_singlelayer_neurons.html</a:t>
            </a:r>
            <a:endParaRPr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0619B-C0F5-4A72-A6E8-8930485F6512}"/>
                  </a:ext>
                </a:extLst>
              </p:cNvPr>
              <p:cNvSpPr txBox="1"/>
              <p:nvPr/>
            </p:nvSpPr>
            <p:spPr>
              <a:xfrm>
                <a:off x="5432594" y="335500"/>
                <a:ext cx="339970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Note that output/</a:t>
                </a:r>
                <a:r>
                  <a:rPr lang="en-US" i="1" dirty="0"/>
                  <a:t>o</a:t>
                </a:r>
                <a:r>
                  <a:rPr lang="en-US" dirty="0"/>
                  <a:t> on this slide is the output of the linear activation function in the range 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to 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and not the output of the unit step function on the previous slide (which would give a 0 or 1 only)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0619B-C0F5-4A72-A6E8-8930485F6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594" y="335500"/>
                <a:ext cx="3399706" cy="1169551"/>
              </a:xfrm>
              <a:prstGeom prst="rect">
                <a:avLst/>
              </a:prstGeom>
              <a:blipFill>
                <a:blip r:embed="rId7"/>
                <a:stretch>
                  <a:fillRect t="-1042" r="-358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615CBCA-B1FA-4095-8ACA-22A9D7C90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58" y="4561979"/>
            <a:ext cx="1681843" cy="350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807CA6-024D-41A2-86C5-2F946EBBB32E}"/>
              </a:ext>
            </a:extLst>
          </p:cNvPr>
          <p:cNvSpPr txBox="1"/>
          <p:nvPr/>
        </p:nvSpPr>
        <p:spPr>
          <a:xfrm>
            <a:off x="2576286" y="4598264"/>
            <a:ext cx="84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463CC5-28E0-45C0-9FA3-3BD4601F9D4D}"/>
              </a:ext>
            </a:extLst>
          </p:cNvPr>
          <p:cNvCxnSpPr/>
          <p:nvPr/>
        </p:nvCxnSpPr>
        <p:spPr>
          <a:xfrm>
            <a:off x="928914" y="3715657"/>
            <a:ext cx="812800" cy="88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E3B7E1-A48F-435D-96BC-B9F676EA7225}"/>
              </a:ext>
            </a:extLst>
          </p:cNvPr>
          <p:cNvCxnSpPr>
            <a:endCxn id="7" idx="1"/>
          </p:cNvCxnSpPr>
          <p:nvPr/>
        </p:nvCxnSpPr>
        <p:spPr>
          <a:xfrm>
            <a:off x="311700" y="4361543"/>
            <a:ext cx="447458" cy="37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E08D22-589D-4E73-8950-DE45DFD46D37}"/>
              </a:ext>
            </a:extLst>
          </p:cNvPr>
          <p:cNvSpPr txBox="1"/>
          <p:nvPr/>
        </p:nvSpPr>
        <p:spPr>
          <a:xfrm>
            <a:off x="535429" y="3513176"/>
            <a:ext cx="1109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gradient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E08E4-5F7B-456A-8C54-17C6B8F44D86}"/>
              </a:ext>
            </a:extLst>
          </p:cNvPr>
          <p:cNvSpPr txBox="1"/>
          <p:nvPr/>
        </p:nvSpPr>
        <p:spPr>
          <a:xfrm>
            <a:off x="-19481" y="4137796"/>
            <a:ext cx="131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change of weights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628A6-A6B6-413D-8492-8928496C50B9}"/>
              </a:ext>
            </a:extLst>
          </p:cNvPr>
          <p:cNvSpPr txBox="1"/>
          <p:nvPr/>
        </p:nvSpPr>
        <p:spPr>
          <a:xfrm>
            <a:off x="7322695" y="58571"/>
            <a:ext cx="2773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d/dx f(x)</a:t>
            </a:r>
            <a:r>
              <a:rPr lang="en-US" sz="1000" baseline="30000" dirty="0"/>
              <a:t>2</a:t>
            </a:r>
            <a:r>
              <a:rPr lang="en-US" sz="1000" dirty="0"/>
              <a:t> = 2f(x) d/dx f(x)</a:t>
            </a:r>
          </a:p>
        </p:txBody>
      </p:sp>
    </p:spTree>
    <p:extLst>
      <p:ext uri="{BB962C8B-B14F-4D97-AF65-F5344CB8AC3E}">
        <p14:creationId xmlns:p14="http://schemas.microsoft.com/office/powerpoint/2010/main" val="38067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perceptrons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7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previous slide is an example of batch learning that updates parameters after seeing the entire training dataset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Would only update the weights at the end of each iteration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Could use voting or averaging to decide how much to update the weights by, rather than t</a:t>
            </a:r>
            <a:r>
              <a:rPr lang="en-US" dirty="0"/>
              <a:t>h</a:t>
            </a:r>
            <a:r>
              <a:rPr lang="en" dirty="0"/>
              <a:t>e standard summing we just saw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have the option of stopping the training algorithm early (before reaching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max_iterations</a:t>
            </a:r>
            <a:r>
              <a:rPr lang="en" dirty="0"/>
              <a:t>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Convergence not guaranteed if data not linearly separable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It’s a good idea to scale/normalize your features in this case as well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Helps to find the right learning rate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L</a:t>
            </a:r>
            <a:r>
              <a:rPr lang="en" dirty="0"/>
              <a:t>eads to faster convergence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P</a:t>
            </a:r>
            <a:r>
              <a:rPr lang="en" dirty="0"/>
              <a:t>revents the weights from becoming too small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More in a minute</a:t>
            </a:r>
          </a:p>
          <a:p>
            <a:r>
              <a:rPr lang="en" dirty="0"/>
              <a:t>See notes from </a:t>
            </a:r>
            <a:r>
              <a:rPr lang="en-US" dirty="0">
                <a:hlinkClick r:id="rId3"/>
              </a:rPr>
              <a:t>https://sebastianraschka.com/Articles/2015_singlelayer_neurons.html</a:t>
            </a:r>
            <a:endParaRPr lang="en-US" dirty="0"/>
          </a:p>
          <a:p>
            <a:endParaRPr lang="en" dirty="0"/>
          </a:p>
          <a:p>
            <a:pPr lvl="1" indent="-342900"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training convergence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will converge if the perception classifies every sample correctly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found the right “split” (hyperplane) for your dataset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Assumes dataset is linearly separable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time depends on the margin between classes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 opposed to the number of samples, nor number of features</a:t>
            </a:r>
          </a:p>
          <a:p>
            <a:pPr lvl="1"/>
            <a:r>
              <a:rPr lang="en-US" dirty="0"/>
              <a:t>Converges quickly when the margin is wide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These models are sensitive to noise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May not converge if you can’t cleanly split your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such cases, set a max number of iterations, and/or a threshold of tolerance when to stop learning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A1548-B614-4AA9-B43A-9C37830A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851" y="2029499"/>
            <a:ext cx="2473855" cy="848179"/>
          </a:xfrm>
          <a:prstGeom prst="rect">
            <a:avLst/>
          </a:prstGeom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of scaling/normalizing inputs:</a:t>
            </a:r>
            <a:endParaRPr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73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dirty="0"/>
              <a:t>Let’s examine these binary activation functions: logistic regression</a:t>
            </a:r>
          </a:p>
          <a:p>
            <a:pPr marL="742950" lvl="1" indent="-285750"/>
            <a:r>
              <a:rPr lang="en-US" dirty="0"/>
              <a:t>Predicts between 0 and 1</a:t>
            </a:r>
          </a:p>
          <a:p>
            <a:pPr marL="285750" indent="-285750"/>
            <a:r>
              <a:rPr lang="en-US" dirty="0"/>
              <a:t>Uses log loss (we simplified earlier expression):</a:t>
            </a:r>
          </a:p>
          <a:p>
            <a:pPr marL="742950" lvl="1" indent="-285750"/>
            <a:r>
              <a:rPr lang="en-US" i="1" dirty="0"/>
              <a:t>y</a:t>
            </a:r>
            <a:r>
              <a:rPr lang="en-US" dirty="0"/>
              <a:t> is our target</a:t>
            </a:r>
          </a:p>
          <a:p>
            <a:pPr marL="742950" lvl="1" indent="-285750"/>
            <a:r>
              <a:rPr lang="en-US" i="1" dirty="0"/>
              <a:t>a</a:t>
            </a:r>
            <a:r>
              <a:rPr lang="en-US" dirty="0"/>
              <a:t> is what the model predicted</a:t>
            </a:r>
          </a:p>
          <a:p>
            <a:pPr marL="285750" indent="-285750"/>
            <a:r>
              <a:rPr lang="en-US" dirty="0"/>
              <a:t>Derivative of log loss (simplified)</a:t>
            </a:r>
          </a:p>
          <a:p>
            <a:pPr marL="742950" lvl="1" indent="-285750"/>
            <a:r>
              <a:rPr lang="en-US" dirty="0"/>
              <a:t>For every weight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, (a – y) will be the same</a:t>
            </a:r>
          </a:p>
          <a:p>
            <a:pPr marL="742950" lvl="1" indent="-285750"/>
            <a:r>
              <a:rPr lang="en-US" dirty="0"/>
              <a:t>Therefore, the differences between the gradients for each weight depend solely on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marL="742950" lvl="1" indent="-285750"/>
            <a:r>
              <a:rPr lang="en-US" dirty="0"/>
              <a:t>If all inputs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baseline="-25000" dirty="0"/>
              <a:t>  </a:t>
            </a:r>
            <a:r>
              <a:rPr lang="en-US" dirty="0"/>
              <a:t>have the same sign, all gradients will also have the same sign</a:t>
            </a:r>
          </a:p>
          <a:p>
            <a:pPr marL="742950" lvl="1" indent="-285750"/>
            <a:r>
              <a:rPr lang="en-US" dirty="0"/>
              <a:t>This will cause the model performance/loss to “jump around” a lot during training!</a:t>
            </a:r>
          </a:p>
          <a:p>
            <a:pPr marL="285750" indent="-285750"/>
            <a:r>
              <a:rPr lang="en-US" dirty="0"/>
              <a:t>If we normalize our inputs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(around 0) then their signs will vary (this is good)</a:t>
            </a:r>
          </a:p>
          <a:p>
            <a:pPr marL="285750" indent="-285750"/>
            <a:r>
              <a:rPr lang="en-US" dirty="0"/>
              <a:t>You can also see why scaling our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baseline="-25000" dirty="0"/>
              <a:t>  </a:t>
            </a:r>
            <a:r>
              <a:rPr lang="en-US" dirty="0"/>
              <a:t>would also be useful here also</a:t>
            </a:r>
            <a:endParaRPr baseline="-2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418E7-C79F-4127-A8D8-2D0087FE8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902" y="1718936"/>
            <a:ext cx="3406549" cy="420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73DA4-F8E6-414D-A969-EC6FDB3CBC54}"/>
              </a:ext>
            </a:extLst>
          </p:cNvPr>
          <p:cNvSpPr txBox="1"/>
          <p:nvPr/>
        </p:nvSpPr>
        <p:spPr>
          <a:xfrm>
            <a:off x="0" y="4872754"/>
            <a:ext cx="7232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Images from https://towardsdatascience.com/why-data-should-be-normalized-before-training-a-neural-network-c626b7f66c7d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2F4C7-5924-47DC-9368-1F8B168C7F01}"/>
              </a:ext>
            </a:extLst>
          </p:cNvPr>
          <p:cNvSpPr txBox="1"/>
          <p:nvPr/>
        </p:nvSpPr>
        <p:spPr>
          <a:xfrm>
            <a:off x="6350000" y="2364001"/>
            <a:ext cx="86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conceptually </a:t>
            </a:r>
          </a:p>
          <a:p>
            <a:pPr algn="ctr"/>
            <a:r>
              <a:rPr lang="en-US" sz="900" dirty="0"/>
              <a:t>same 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1FF38-B6F6-4C90-BB9B-5EB5B1FFA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903" y="2079579"/>
            <a:ext cx="2044569" cy="475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AAC22B-787C-4807-989E-9E1C77057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101" y="2503240"/>
            <a:ext cx="1549400" cy="374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D2E2CF-BAE5-49F9-9E9D-C61246F9543D}"/>
                  </a:ext>
                </a:extLst>
              </p:cNvPr>
              <p:cNvSpPr txBox="1"/>
              <p:nvPr/>
            </p:nvSpPr>
            <p:spPr>
              <a:xfrm>
                <a:off x="5205106" y="2432260"/>
                <a:ext cx="8667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D2E2CF-BAE5-49F9-9E9D-C61246F95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06" y="2432260"/>
                <a:ext cx="86672" cy="523220"/>
              </a:xfrm>
              <a:prstGeom prst="rect">
                <a:avLst/>
              </a:prstGeom>
              <a:blipFill>
                <a:blip r:embed="rId7"/>
                <a:stretch>
                  <a:fillRect l="-50000" r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D01EE6-A5F9-4C31-A26D-BE5B7E857042}"/>
                  </a:ext>
                </a:extLst>
              </p:cNvPr>
              <p:cNvSpPr txBox="1"/>
              <p:nvPr/>
            </p:nvSpPr>
            <p:spPr>
              <a:xfrm>
                <a:off x="4560573" y="2616068"/>
                <a:ext cx="8667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D01EE6-A5F9-4C31-A26D-BE5B7E857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73" y="2616068"/>
                <a:ext cx="86672" cy="523220"/>
              </a:xfrm>
              <a:prstGeom prst="rect">
                <a:avLst/>
              </a:prstGeom>
              <a:blipFill>
                <a:blip r:embed="rId8"/>
                <a:stretch>
                  <a:fillRect l="-42857" r="-1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1B8F86-89D7-4A3A-8A2E-67AB12CB179A}"/>
              </a:ext>
            </a:extLst>
          </p:cNvPr>
          <p:cNvCxnSpPr>
            <a:cxnSpLocks/>
          </p:cNvCxnSpPr>
          <p:nvPr/>
        </p:nvCxnSpPr>
        <p:spPr>
          <a:xfrm flipV="1">
            <a:off x="3730178" y="2432261"/>
            <a:ext cx="460822" cy="25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3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668" y="2187213"/>
            <a:ext cx="3766526" cy="196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 with perceptrons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876" y="1919650"/>
            <a:ext cx="3766526" cy="32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Perceptrons can implement certain logic gates: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OR: sum two inputs and check if output is positive or not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AND: sum two inputs and check if their sum exceeds a certain threshold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XOR: ???</a:t>
            </a:r>
            <a:endParaRPr dirty="0"/>
          </a:p>
        </p:txBody>
      </p:sp>
      <p:sp>
        <p:nvSpPr>
          <p:cNvPr id="153" name="Google Shape;153;p26"/>
          <p:cNvSpPr txBox="1"/>
          <p:nvPr/>
        </p:nvSpPr>
        <p:spPr>
          <a:xfrm>
            <a:off x="1312600" y="4251650"/>
            <a:ext cx="3221700" cy="831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requires more than one perceptron to implement: multi-layer perceptron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66460-DFB1-450F-9B3F-E1EFFF594313}"/>
              </a:ext>
            </a:extLst>
          </p:cNvPr>
          <p:cNvSpPr txBox="1"/>
          <p:nvPr/>
        </p:nvSpPr>
        <p:spPr>
          <a:xfrm>
            <a:off x="6066971" y="446807"/>
            <a:ext cx="2576286" cy="73866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recall </a:t>
            </a:r>
            <a:r>
              <a:rPr lang="en-US" dirty="0" err="1"/>
              <a:t>perceptrons</a:t>
            </a:r>
            <a:r>
              <a:rPr lang="en-US" dirty="0"/>
              <a:t> are like neurons, with an activation function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Multi-layer perceptrons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212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Mimicking our own brains, one can combine multiple perceptrons (neurons) into a chain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Has the shape of a net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handle much more complicated patterns in the data; extremely flexible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handle non-linear patterns in your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example at the right has a single hidden layer, but we can create arbitrarily deep models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Lots of hidden layers!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us to learn a combination of features</a:t>
            </a:r>
            <a:endParaRPr dirty="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800" y="1563275"/>
            <a:ext cx="4730401" cy="33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388" y="9525"/>
            <a:ext cx="5076825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activation functions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828500" cy="426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Sigmoid: useful if we care about activation probabilities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But suffers from problem on previous slides when inputs same sign</a:t>
            </a:r>
            <a:endParaRPr dirty="0"/>
          </a:p>
          <a:p>
            <a:pPr indent="-317500">
              <a:buSzPts val="1400"/>
              <a:buChar char="○"/>
            </a:pPr>
            <a:r>
              <a:rPr lang="en" dirty="0"/>
              <a:t>Use hyperbolic tangent instead</a:t>
            </a:r>
          </a:p>
          <a:p>
            <a:pPr lvl="1"/>
            <a:r>
              <a:rPr lang="en" dirty="0"/>
              <a:t>It is symmetric around the origin (inputs/outputs differ </a:t>
            </a:r>
            <a:r>
              <a:rPr lang="en-US" dirty="0"/>
              <a:t>in sign</a:t>
            </a:r>
            <a:r>
              <a:rPr lang="en" dirty="0"/>
              <a:t>)</a:t>
            </a:r>
          </a:p>
          <a:p>
            <a:pPr lvl="1"/>
            <a:r>
              <a:rPr lang="en-US" dirty="0"/>
              <a:t>Less likely to get trapped in local minima due to the derivatives being larger values near zero (in purple)</a:t>
            </a:r>
            <a:endParaRPr lang="en" dirty="0"/>
          </a:p>
          <a:p>
            <a:pPr indent="-317500">
              <a:buSzPts val="1400"/>
              <a:buChar char="○"/>
            </a:pPr>
            <a:endParaRPr lang="en" dirty="0"/>
          </a:p>
          <a:p>
            <a:pPr indent="-317500">
              <a:buSzPts val="1400"/>
              <a:buChar char="○"/>
            </a:pPr>
            <a:endParaRPr lang="en" dirty="0"/>
          </a:p>
          <a:p>
            <a:pPr indent="-317500">
              <a:buSzPts val="1400"/>
              <a:buChar char="○"/>
            </a:pPr>
            <a:endParaRPr lang="en" dirty="0"/>
          </a:p>
          <a:p>
            <a:pPr indent="-317500">
              <a:buSzPts val="1400"/>
              <a:buChar char="○"/>
            </a:pPr>
            <a:r>
              <a:rPr lang="en" dirty="0"/>
              <a:t>ReLu: most popular for deep learning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More on this later</a:t>
            </a:r>
            <a:endParaRPr dirty="0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975" y="1263752"/>
            <a:ext cx="1458625" cy="809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129975" y="4902100"/>
            <a:ext cx="490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https://sebastianraschka.com/Articles/2015_singlelayer_neurons.html</a:t>
            </a:r>
            <a:endParaRPr sz="900"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0625" y="3390193"/>
            <a:ext cx="1515976" cy="8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from last time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Understood how gradient descent can be used to learn model weights to train a linear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Discussed how gradient descent makes use of loss functions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gradient of t</a:t>
            </a:r>
            <a:r>
              <a:rPr lang="en-US" dirty="0"/>
              <a:t>h</a:t>
            </a:r>
            <a:r>
              <a:rPr lang="en" dirty="0"/>
              <a:t>e loss with respect to a weight lets us know how that weight needs to be updated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In which direction is the slope – positive or negative?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How steep is the slope – how much do we need to modify the weight by?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Often used with a step size multiplyer to facilitate finding the minimum loss more quickly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lecture we will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Discussed biological neurons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 artificial neurons and their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Perceptrons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 perceptrons as a unit of neural nets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 perceptron activation functions, and how they are trained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Illustrate decision-making with perceptrons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 neural nets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Illustrate how neural nets can be used for computer vision problems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 of binary classification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We’ve seen some functions that try to </a:t>
            </a:r>
            <a:r>
              <a:rPr lang="en-US" dirty="0"/>
              <a:t>generate a binary classification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Sigmoid function, for example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Switching gears to biology, we can think of this decision as an activation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Either the neuron fires, or it doesn’t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Let’s think about some examples from biology…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Researchers have been trying to emulate the human brain using a computer for decades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Long before modern deep learning (of the past ~5 years) took off in practical applications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neuron is not only the basic building block of the brain: it has also been used as a basic building block of artificial intelligence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are nowhere near creating an artificial human brain (in code) that learns like children and humans do :-)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biological neuron: an inspiration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neuron work?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Dendrites are electric inputs from other cells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cell body “collects” these inputs; when there is enough to activate the neuron, it fires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axon outputs the activation to other neurons nearby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Synapses, using neurotransmitters, control how much of that activation is or is not propagated to nearby neurons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100" y="1376363"/>
            <a:ext cx="428625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287825" y="4837125"/>
            <a:ext cx="602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Image from https://www.biolegend.com/en-gb/synaptic-function</a:t>
            </a:r>
            <a:endParaRPr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271" y="808525"/>
            <a:ext cx="4317900" cy="19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an artificial neuron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6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does a perceptron model a neuron?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Dendrites are electric inputs from other cells: INPUTS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Synapses, using neurotransmitters, control how much of that activation is or is not propagated to nearby neurons : WEIGHTS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cell body “collects” these inputs : DENDRITES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there is enough to activate the neuron, it fires : ACTIVATION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axon outputs the activation to other neurons nearby: OUTPUT</a:t>
            </a:r>
            <a:endParaRPr dirty="0"/>
          </a:p>
        </p:txBody>
      </p:sp>
      <p:sp>
        <p:nvSpPr>
          <p:cNvPr id="88" name="Google Shape;88;p18"/>
          <p:cNvSpPr txBox="1"/>
          <p:nvPr/>
        </p:nvSpPr>
        <p:spPr>
          <a:xfrm>
            <a:off x="0" y="4708164"/>
            <a:ext cx="6025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900" dirty="0"/>
              <a:t>Image from </a:t>
            </a:r>
            <a:r>
              <a:rPr lang="en" sz="900" dirty="0">
                <a:hlinkClick r:id="rId4"/>
              </a:rPr>
              <a:t>https://www.simplilearn.com/tutorials/deep-learning-tutorial/perceptron</a:t>
            </a:r>
            <a:r>
              <a:rPr lang="en" sz="900" dirty="0"/>
              <a:t>, </a:t>
            </a:r>
            <a:r>
              <a:rPr lang="en-US" sz="900" dirty="0"/>
              <a:t>Image from https://www.biolegend.com/en-gb/synaptic-function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pic>
        <p:nvPicPr>
          <p:cNvPr id="6" name="Google Shape;80;p17">
            <a:extLst>
              <a:ext uri="{FF2B5EF4-FFF2-40B4-BE49-F238E27FC236}">
                <a16:creationId xmlns:a16="http://schemas.microsoft.com/office/drawing/2014/main" id="{B7C6C112-5F6B-4CDC-A6EC-8CC0B09412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848" y="2928739"/>
            <a:ext cx="3894746" cy="19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perceptron: a building block of neural nets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962" y="2223500"/>
            <a:ext cx="3237250" cy="7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699" y="847675"/>
            <a:ext cx="843273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perceptron can be used as a binary classifier (if linearly separable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Outputs a boolean value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weighted inputs are summed and passed to an </a:t>
            </a:r>
            <a:r>
              <a:rPr lang="en" b="1" dirty="0"/>
              <a:t>activation function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example, the perceptron can fire when these weighted inputs are greater than 0 (or not fire otherwise) -- here firing means return a 0 or 1, or returning a 1 or -1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example, we could use a sigmoid function (like in Logistic Regression) to “convert” the weighted inputs into either a 0 or 1 (or a probability)</a:t>
            </a:r>
            <a:endParaRPr dirty="0"/>
          </a:p>
        </p:txBody>
      </p:sp>
      <p:sp>
        <p:nvSpPr>
          <p:cNvPr id="98" name="Google Shape;98;p19"/>
          <p:cNvSpPr txBox="1"/>
          <p:nvPr/>
        </p:nvSpPr>
        <p:spPr>
          <a:xfrm>
            <a:off x="102851" y="4763150"/>
            <a:ext cx="4584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Images from </a:t>
            </a:r>
            <a:r>
              <a:rPr lang="en" sz="900" dirty="0">
                <a:hlinkClick r:id="rId4"/>
              </a:rPr>
              <a:t>https://www.simplilearn.com/tutorials/deep-learning-tutorial/perceptron</a:t>
            </a:r>
            <a:r>
              <a:rPr lang="en" sz="900" dirty="0"/>
              <a:t>, </a:t>
            </a:r>
            <a:r>
              <a:rPr lang="en-US" sz="900" dirty="0">
                <a:hlinkClick r:id="rId5"/>
              </a:rPr>
              <a:t>https://sebastianraschka.com/Articles/2015_singlelayer_neurons.html</a:t>
            </a:r>
            <a:r>
              <a:rPr lang="en-US" sz="900" dirty="0"/>
              <a:t> </a:t>
            </a:r>
            <a:endParaRPr sz="900" dirty="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896" y="2398012"/>
            <a:ext cx="4714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1184" y="3621200"/>
            <a:ext cx="2227125" cy="11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9;p18">
            <a:extLst>
              <a:ext uri="{FF2B5EF4-FFF2-40B4-BE49-F238E27FC236}">
                <a16:creationId xmlns:a16="http://schemas.microsoft.com/office/drawing/2014/main" id="{19626C25-A05C-4F11-A21A-E169F473A87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5693" y="3464556"/>
            <a:ext cx="4208036" cy="15864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186C67-C763-444B-A26A-2B9B6E6351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235" y="3464556"/>
            <a:ext cx="1061471" cy="13770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Google Shape;105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22084"/>
                <a:ext cx="5515786" cy="436837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Learning rule is the same concept as a loss function; how do you know when, and by how much, to update weights during training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Option 1: All weights updated simultaneously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Assume target labels of -1 and 1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the step size (between 0 and 1)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Weights unchanged for a correct prediction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Weights pushed in the desirable direction for an incorrect prediction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Assumes the two classes are linearly separable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b="1" dirty="0"/>
                  <a:t>Output of prediction,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will either be a -1 or 1 (unit step function at right)</a:t>
                </a:r>
              </a:p>
              <a:p>
                <a:pPr lvl="2">
                  <a:buChar char="○"/>
                </a:pPr>
                <a:r>
                  <a:rPr lang="en-US" dirty="0"/>
                  <a:t>Uses a unit step function to calculate model performance (not differentiable) 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Example of online learning (as opposed to batch)</a:t>
                </a:r>
                <a:endParaRPr dirty="0"/>
              </a:p>
            </p:txBody>
          </p:sp>
        </mc:Choice>
        <mc:Fallback xmlns="">
          <p:sp>
            <p:nvSpPr>
              <p:cNvPr id="105" name="Google Shape;105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22084"/>
                <a:ext cx="5515786" cy="4368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rules for perceptrons</a:t>
            </a:r>
            <a:endParaRPr dirty="0"/>
          </a:p>
        </p:txBody>
      </p:sp>
      <p:sp>
        <p:nvSpPr>
          <p:cNvPr id="110" name="Google Shape;110;p20"/>
          <p:cNvSpPr txBox="1"/>
          <p:nvPr/>
        </p:nvSpPr>
        <p:spPr>
          <a:xfrm>
            <a:off x="4688640" y="12076"/>
            <a:ext cx="578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Images from https://sebastianraschka.com/Articles/2015_singlelayer_neurons.html</a:t>
            </a:r>
            <a:endParaRPr sz="900" dirty="0"/>
          </a:p>
        </p:txBody>
      </p:sp>
      <p:pic>
        <p:nvPicPr>
          <p:cNvPr id="11" name="Google Shape;108;p20">
            <a:extLst>
              <a:ext uri="{FF2B5EF4-FFF2-40B4-BE49-F238E27FC236}">
                <a16:creationId xmlns:a16="http://schemas.microsoft.com/office/drawing/2014/main" id="{43179F21-074B-4597-A43E-4EB7F24F16F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219" y="1619695"/>
            <a:ext cx="3577275" cy="3974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AC4A29-766E-4405-B8C3-BA3D3AE50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743" y="2497979"/>
            <a:ext cx="2039257" cy="2645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CB2B4C-D2F9-4233-A195-6EDCEFEED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8947" y="2299219"/>
            <a:ext cx="1837157" cy="138361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B77090-FD19-4928-9AD1-7BB1DCE81122}"/>
              </a:ext>
            </a:extLst>
          </p:cNvPr>
          <p:cNvCxnSpPr/>
          <p:nvPr/>
        </p:nvCxnSpPr>
        <p:spPr>
          <a:xfrm flipH="1">
            <a:off x="6335486" y="1017725"/>
            <a:ext cx="116114" cy="70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83C80E-14FC-4697-8DF9-8938654CDECC}"/>
              </a:ext>
            </a:extLst>
          </p:cNvPr>
          <p:cNvSpPr txBox="1"/>
          <p:nvPr/>
        </p:nvSpPr>
        <p:spPr>
          <a:xfrm>
            <a:off x="6001657" y="731375"/>
            <a:ext cx="147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size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5F79B94-B4E2-442F-9099-F904A27BF36C}"/>
              </a:ext>
            </a:extLst>
          </p:cNvPr>
          <p:cNvSpPr/>
          <p:nvPr/>
        </p:nvSpPr>
        <p:spPr>
          <a:xfrm rot="16200000">
            <a:off x="7320968" y="623306"/>
            <a:ext cx="307778" cy="1780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786A-A006-4768-B373-CE5D305F4120}"/>
              </a:ext>
            </a:extLst>
          </p:cNvPr>
          <p:cNvSpPr txBox="1"/>
          <p:nvPr/>
        </p:nvSpPr>
        <p:spPr>
          <a:xfrm>
            <a:off x="7215291" y="1077767"/>
            <a:ext cx="147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32F162-5C05-4E72-A8C4-4E349681C6D1}"/>
              </a:ext>
            </a:extLst>
          </p:cNvPr>
          <p:cNvCxnSpPr/>
          <p:nvPr/>
        </p:nvCxnSpPr>
        <p:spPr>
          <a:xfrm>
            <a:off x="5646057" y="633606"/>
            <a:ext cx="94343" cy="109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D4B66D-49D7-4060-8F85-4E7278004858}"/>
                  </a:ext>
                </a:extLst>
              </p:cNvPr>
              <p:cNvSpPr txBox="1"/>
              <p:nvPr/>
            </p:nvSpPr>
            <p:spPr>
              <a:xfrm>
                <a:off x="4855029" y="343343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change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D4B66D-49D7-4060-8F85-4E7278004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029" y="343343"/>
                <a:ext cx="1524000" cy="307777"/>
              </a:xfrm>
              <a:prstGeom prst="rect">
                <a:avLst/>
              </a:prstGeom>
              <a:blipFill>
                <a:blip r:embed="rId7"/>
                <a:stretch>
                  <a:fillRect l="-1200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a perceptron: example of Option 1 (prev slide)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train_samples</a:t>
            </a:r>
            <a:r>
              <a:rPr lang="en" dirty="0"/>
              <a:t> has a row for each sample, with its last column being the ground truth target</a:t>
            </a:r>
          </a:p>
          <a:p>
            <a:r>
              <a:rPr lang="en" dirty="0"/>
              <a:t>First weight is the bias</a:t>
            </a:r>
            <a:endParaRPr dirty="0"/>
          </a:p>
        </p:txBody>
      </p:sp>
      <p:sp>
        <p:nvSpPr>
          <p:cNvPr id="117" name="Google Shape;117;p21"/>
          <p:cNvSpPr txBox="1"/>
          <p:nvPr/>
        </p:nvSpPr>
        <p:spPr>
          <a:xfrm>
            <a:off x="225275" y="2500624"/>
            <a:ext cx="6777868" cy="19620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def train_weights(train_samples, step_size, max_iterations):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weights = [0.0 for i in range(len(</a:t>
            </a: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train_samples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[0]))]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for iteration in range(</a:t>
            </a: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max_iterations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	for row in </a:t>
            </a: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train_samples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	    prediction = activation(row, weights) #returns 0 or 1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	    score = row[-1] - prediction # row[-1] is target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	    weights[0] = weights[0] + </a:t>
            </a: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step_size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* score # update intercept/bias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	    for i in range(len(row)-1):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	        weights[i + 1] = weights[i + 1] + </a:t>
            </a: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step_size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* score * row[i]</a:t>
            </a:r>
            <a:endParaRPr sz="105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return weights # weights[0] is the intercept/bias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Google Shape;108;p20">
            <a:extLst>
              <a:ext uri="{FF2B5EF4-FFF2-40B4-BE49-F238E27FC236}">
                <a16:creationId xmlns:a16="http://schemas.microsoft.com/office/drawing/2014/main" id="{FBACE8E0-9146-4EF0-9A15-A08ED57B48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02" y="1685370"/>
            <a:ext cx="3577275" cy="3974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22BB2-F626-4F15-841C-12B18C279F82}"/>
              </a:ext>
            </a:extLst>
          </p:cNvPr>
          <p:cNvSpPr txBox="1"/>
          <p:nvPr/>
        </p:nvSpPr>
        <p:spPr>
          <a:xfrm>
            <a:off x="0" y="4912668"/>
            <a:ext cx="4862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Images from https://sebastianraschka.com/Articles/2015_singlelayer_neurons.html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3417A-0B02-486F-9E3D-827780D41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18" y="2590219"/>
            <a:ext cx="1945772" cy="1357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1797</Words>
  <Application>Microsoft Office PowerPoint</Application>
  <PresentationFormat>On-screen Show (16:9)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Courier New</vt:lpstr>
      <vt:lpstr>Simple Light</vt:lpstr>
      <vt:lpstr>Perceptrons, Neural Nets</vt:lpstr>
      <vt:lpstr>Review from last time</vt:lpstr>
      <vt:lpstr>In this lecture we will</vt:lpstr>
      <vt:lpstr>Review of binary classification</vt:lpstr>
      <vt:lpstr>The biological neuron: an inspiration</vt:lpstr>
      <vt:lpstr>The perceptron: an artificial neuron</vt:lpstr>
      <vt:lpstr>The perceptron: a building block of neural nets</vt:lpstr>
      <vt:lpstr>Learning rules for perceptrons</vt:lpstr>
      <vt:lpstr>Training a perceptron: example of Option 1 (prev slide)</vt:lpstr>
      <vt:lpstr>Learning rules for perceptrons</vt:lpstr>
      <vt:lpstr>Training perceptrons</vt:lpstr>
      <vt:lpstr>Perceptron training convergence</vt:lpstr>
      <vt:lpstr>Importance of scaling/normalizing inputs:</vt:lpstr>
      <vt:lpstr>Decision making with perceptrons</vt:lpstr>
      <vt:lpstr>Multi-layer perceptrons</vt:lpstr>
      <vt:lpstr>Possible activation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Perceptrons, Neural Nets</dc:title>
  <cp:lastModifiedBy>Dr_Kinga</cp:lastModifiedBy>
  <cp:revision>20</cp:revision>
  <cp:lastPrinted>2022-02-17T12:12:13Z</cp:lastPrinted>
  <dcterms:modified xsi:type="dcterms:W3CDTF">2022-02-17T14:25:56Z</dcterms:modified>
</cp:coreProperties>
</file>