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1" r:id="rId6"/>
    <p:sldId id="262" r:id="rId7"/>
    <p:sldId id="263" r:id="rId8"/>
    <p:sldId id="287" r:id="rId9"/>
    <p:sldId id="288" r:id="rId10"/>
    <p:sldId id="289" r:id="rId11"/>
    <p:sldId id="290" r:id="rId12"/>
    <p:sldId id="291" r:id="rId13"/>
    <p:sldId id="292" r:id="rId14"/>
    <p:sldId id="293" r:id="rId15"/>
    <p:sldId id="294" r:id="rId16"/>
    <p:sldId id="299" r:id="rId17"/>
    <p:sldId id="295" r:id="rId18"/>
    <p:sldId id="296" r:id="rId19"/>
    <p:sldId id="266" r:id="rId20"/>
    <p:sldId id="267" r:id="rId21"/>
    <p:sldId id="268" r:id="rId22"/>
    <p:sldId id="270" r:id="rId23"/>
    <p:sldId id="271" r:id="rId24"/>
    <p:sldId id="272" r:id="rId25"/>
    <p:sldId id="273" r:id="rId26"/>
    <p:sldId id="274" r:id="rId27"/>
    <p:sldId id="275" r:id="rId28"/>
    <p:sldId id="276" r:id="rId29"/>
    <p:sldId id="277" r:id="rId30"/>
    <p:sldId id="278" r:id="rId31"/>
    <p:sldId id="279" r:id="rId32"/>
    <p:sldId id="280" r:id="rId33"/>
    <p:sldId id="298" r:id="rId34"/>
    <p:sldId id="281"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5cdb9362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5cdb9362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5eb93bd7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5eb93bd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5eb93bd7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5eb93bd7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5eb93bd7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5eb93bd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5eb93bd7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5eb93bd7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5eb93bd7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5eb93bd7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See heuristic explanation: https://stats.stackexchange.com/questions/176794/how-does-rectilinear-activation-function-solve-the-vanishing-gradient-problem-in</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5eb93bd7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5eb93bd7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5eb93bd71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5eb93bd7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5eb93bd7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5eb93bd7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5eb93bd7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5eb93bd7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5cdb936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5cdb936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e5eb93bd7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e5eb93bd7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5eb93bd7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5eb93bd7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5eb93bd7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5eb93bd7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88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5eb93bd7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5eb93bd7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5eb93bd7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5eb93bd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5cdb936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5cdb936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5cdb9362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5cdb9362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5cdb9362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5cdb9362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5cdb9362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5cdb9362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5cdb9362f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5cdb9362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5cdb9362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5cdb9362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hyperlink" Target="http://proceedings.mlr.press/v15/glorot11a/glorot11a.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cikit-learn.org/stable/auto_examples/neural_networks/plot_mnist_filters.html#sphx-glr-auto-examples-neural-networks-plot-mnist-filters-p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edstem.org/us/courses/9239/discussion/709388"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edstem.org/us/courses/9239/discussion/709388"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Neural Nets: training, deep learning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 high level intuition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49831"/>
              </a:xfrm>
            </p:spPr>
            <p:txBody>
              <a:bodyPr>
                <a:normAutofit lnSpcReduction="10000"/>
              </a:bodyPr>
              <a:lstStyle/>
              <a:p>
                <a:r>
                  <a:rPr lang="en-US" dirty="0"/>
                  <a:t>Goal: calculate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endParaRPr lang="en-US" dirty="0"/>
              </a:p>
              <a:p>
                <a:pPr lvl="1"/>
                <a:r>
                  <a:rPr lang="en-US" dirty="0"/>
                  <a:t>The partial derivative of our cost/loss/error with respect to just that weight</a:t>
                </a:r>
              </a:p>
              <a:p>
                <a:pPr lvl="1"/>
                <a:r>
                  <a:rPr lang="en-US" dirty="0"/>
                  <a:t>Will tell us how to update that weight: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12</m:t>
                        </m:r>
                      </m:sub>
                      <m:sup>
                        <m:r>
                          <a:rPr lang="en-US" b="0" i="1" smtClean="0">
                            <a:latin typeface="Cambria Math" panose="02040503050406030204" pitchFamily="18" charset="0"/>
                          </a:rPr>
                          <m:t>𝐿</m:t>
                        </m:r>
                      </m:sup>
                    </m:sSub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𝜂</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0</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𝐿</m:t>
                            </m:r>
                          </m:sup>
                        </m:sSubSup>
                      </m:den>
                    </m:f>
                  </m:oMath>
                </a14:m>
                <a:endParaRPr lang="en-US" dirty="0"/>
              </a:p>
              <a:p>
                <a:r>
                  <a:rPr lang="en-US" dirty="0"/>
                  <a:t>We need to see who a change in weight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oMath>
                </a14:m>
                <a:r>
                  <a:rPr lang="en-US" dirty="0"/>
                  <a:t> propagates to in order to calculate the derivative above correctly</a:t>
                </a:r>
              </a:p>
              <a:p>
                <a:pPr lvl="1"/>
                <a:r>
                  <a:rPr lang="en-US" dirty="0"/>
                  <a:t>We do this propagation in reverse, because we know the cost/loss/error on our prediction</a:t>
                </a:r>
              </a:p>
            </p:txBody>
          </p:sp>
        </mc:Choice>
        <mc:Fallback xmlns="">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49831"/>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8873"/>
            <a:ext cx="4600575" cy="3486150"/>
          </a:xfrm>
          <a:prstGeom prst="rect">
            <a:avLst/>
          </a:prstGeom>
        </p:spPr>
      </p:pic>
      <p:sp>
        <p:nvSpPr>
          <p:cNvPr id="6" name="TextBox 5">
            <a:extLst>
              <a:ext uri="{FF2B5EF4-FFF2-40B4-BE49-F238E27FC236}">
                <a16:creationId xmlns:a16="http://schemas.microsoft.com/office/drawing/2014/main" id="{CD4833B1-3BAC-4A7E-935F-C569BBF3C038}"/>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p:spTree>
    <p:extLst>
      <p:ext uri="{BB962C8B-B14F-4D97-AF65-F5344CB8AC3E}">
        <p14:creationId xmlns:p14="http://schemas.microsoft.com/office/powerpoint/2010/main" val="287567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 low level  intuition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95935"/>
              </a:xfrm>
            </p:spPr>
            <p:txBody>
              <a:bodyPr>
                <a:normAutofit/>
              </a:bodyPr>
              <a:lstStyle/>
              <a:p>
                <a:r>
                  <a:rPr lang="en-US" dirty="0"/>
                  <a:t>Goal calculate: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endParaRPr lang="en-US" dirty="0"/>
              </a:p>
              <a:p>
                <a:r>
                  <a:rPr lang="en-US" dirty="0"/>
                  <a:t>Since </a:t>
                </a:r>
                <a14:m>
                  <m:oMath xmlns:m="http://schemas.openxmlformats.org/officeDocument/2006/math">
                    <m:sSub>
                      <m:sSubPr>
                        <m:ctrlPr>
                          <a:rPr lang="en-US" b="1" i="1" smtClean="0">
                            <a:solidFill>
                              <a:schemeClr val="accent5"/>
                            </a:solidFill>
                            <a:latin typeface="Cambria Math" panose="02040503050406030204" pitchFamily="18" charset="0"/>
                          </a:rPr>
                        </m:ctrlPr>
                      </m:sSubPr>
                      <m:e>
                        <m:r>
                          <a:rPr lang="en-US" b="1" i="1" smtClean="0">
                            <a:solidFill>
                              <a:schemeClr val="accent5"/>
                            </a:solidFill>
                            <a:latin typeface="Cambria Math" panose="02040503050406030204" pitchFamily="18" charset="0"/>
                          </a:rPr>
                          <m:t>𝑪</m:t>
                        </m:r>
                      </m:e>
                      <m:sub>
                        <m:r>
                          <a:rPr lang="en-US" b="1" i="1" smtClean="0">
                            <a:solidFill>
                              <a:schemeClr val="accent5"/>
                            </a:solidFill>
                            <a:latin typeface="Cambria Math" panose="02040503050406030204" pitchFamily="18" charset="0"/>
                          </a:rPr>
                          <m:t>𝟎</m:t>
                        </m:r>
                      </m:sub>
                    </m:sSub>
                  </m:oMath>
                </a14:m>
                <a:r>
                  <a:rPr lang="en-US" b="1" dirty="0">
                    <a:solidFill>
                      <a:schemeClr val="accent5"/>
                    </a:solidFill>
                  </a:rPr>
                  <a:t> depends on </a:t>
                </a:r>
                <a14:m>
                  <m:oMath xmlns:m="http://schemas.openxmlformats.org/officeDocument/2006/math">
                    <m:sSubSup>
                      <m:sSubSupPr>
                        <m:ctrlPr>
                          <a:rPr lang="en-US" b="1" i="1" smtClean="0">
                            <a:solidFill>
                              <a:schemeClr val="accent5"/>
                            </a:solidFill>
                            <a:latin typeface="Cambria Math" panose="02040503050406030204" pitchFamily="18" charset="0"/>
                          </a:rPr>
                        </m:ctrlPr>
                      </m:sSubSupPr>
                      <m:e>
                        <m:r>
                          <a:rPr lang="en-US" b="1" i="1" smtClean="0">
                            <a:solidFill>
                              <a:schemeClr val="accent5"/>
                            </a:solidFill>
                            <a:latin typeface="Cambria Math" panose="02040503050406030204" pitchFamily="18" charset="0"/>
                          </a:rPr>
                          <m:t>𝒂</m:t>
                        </m:r>
                      </m:e>
                      <m:sub>
                        <m:r>
                          <a:rPr lang="en-US" b="1" i="1" smtClean="0">
                            <a:solidFill>
                              <a:schemeClr val="accent5"/>
                            </a:solidFill>
                            <a:latin typeface="Cambria Math" panose="02040503050406030204" pitchFamily="18" charset="0"/>
                          </a:rPr>
                          <m:t>𝟏</m:t>
                        </m:r>
                      </m:sub>
                      <m:sup>
                        <m:r>
                          <a:rPr lang="en-US" b="1" i="1" smtClean="0">
                            <a:solidFill>
                              <a:schemeClr val="accent5"/>
                            </a:solidFill>
                            <a:latin typeface="Cambria Math" panose="02040503050406030204" pitchFamily="18" charset="0"/>
                          </a:rPr>
                          <m:t>𝑳</m:t>
                        </m:r>
                      </m:sup>
                    </m:sSubSup>
                    <m:r>
                      <a:rPr lang="en-US" b="1" i="1" smtClean="0">
                        <a:solidFill>
                          <a:schemeClr val="accent5"/>
                        </a:solidFill>
                        <a:latin typeface="Cambria Math" panose="02040503050406030204" pitchFamily="18" charset="0"/>
                      </a:rPr>
                      <m:t> </m:t>
                    </m:r>
                  </m:oMath>
                </a14:m>
                <a:r>
                  <a:rPr lang="en-US" b="1" dirty="0">
                    <a:solidFill>
                      <a:schemeClr val="accent5"/>
                    </a:solidFill>
                  </a:rPr>
                  <a:t>which depends on </a:t>
                </a:r>
                <a14:m>
                  <m:oMath xmlns:m="http://schemas.openxmlformats.org/officeDocument/2006/math">
                    <m:sSubSup>
                      <m:sSubSupPr>
                        <m:ctrlPr>
                          <a:rPr lang="en-US" b="1" i="1">
                            <a:solidFill>
                              <a:schemeClr val="accent5"/>
                            </a:solidFill>
                            <a:latin typeface="Cambria Math" panose="02040503050406030204" pitchFamily="18" charset="0"/>
                          </a:rPr>
                        </m:ctrlPr>
                      </m:sSubSupPr>
                      <m:e>
                        <m:r>
                          <a:rPr lang="en-US" b="1" i="1">
                            <a:solidFill>
                              <a:schemeClr val="accent5"/>
                            </a:solidFill>
                            <a:latin typeface="Cambria Math" panose="02040503050406030204" pitchFamily="18" charset="0"/>
                          </a:rPr>
                          <m:t>𝒛</m:t>
                        </m:r>
                      </m:e>
                      <m:sub>
                        <m:r>
                          <a:rPr lang="en-US" b="1" i="1">
                            <a:solidFill>
                              <a:schemeClr val="accent5"/>
                            </a:solidFill>
                            <a:latin typeface="Cambria Math" panose="02040503050406030204" pitchFamily="18" charset="0"/>
                          </a:rPr>
                          <m:t>𝟏</m:t>
                        </m:r>
                      </m:sub>
                      <m:sup>
                        <m:r>
                          <a:rPr lang="en-US" b="1" i="1">
                            <a:solidFill>
                              <a:schemeClr val="accent5"/>
                            </a:solidFill>
                            <a:latin typeface="Cambria Math" panose="02040503050406030204" pitchFamily="18" charset="0"/>
                          </a:rPr>
                          <m:t>𝑳</m:t>
                        </m:r>
                      </m:sup>
                    </m:sSubSup>
                  </m:oMath>
                </a14:m>
                <a:r>
                  <a:rPr lang="en-US" b="1" dirty="0">
                    <a:solidFill>
                      <a:schemeClr val="accent5"/>
                    </a:solidFill>
                  </a:rPr>
                  <a:t> which depends on </a:t>
                </a:r>
                <a14:m>
                  <m:oMath xmlns:m="http://schemas.openxmlformats.org/officeDocument/2006/math">
                    <m:sSubSup>
                      <m:sSubSupPr>
                        <m:ctrlPr>
                          <a:rPr lang="en-US" b="1" i="1">
                            <a:solidFill>
                              <a:schemeClr val="accent5"/>
                            </a:solidFill>
                            <a:latin typeface="Cambria Math" panose="02040503050406030204" pitchFamily="18" charset="0"/>
                          </a:rPr>
                        </m:ctrlPr>
                      </m:sSubSupPr>
                      <m:e>
                        <m:r>
                          <a:rPr lang="en-US" b="1" i="1">
                            <a:solidFill>
                              <a:schemeClr val="accent5"/>
                            </a:solidFill>
                            <a:latin typeface="Cambria Math" panose="02040503050406030204" pitchFamily="18" charset="0"/>
                          </a:rPr>
                          <m:t>𝒘</m:t>
                        </m:r>
                      </m:e>
                      <m:sub>
                        <m:r>
                          <a:rPr lang="en-US" b="1" i="1">
                            <a:solidFill>
                              <a:schemeClr val="accent5"/>
                            </a:solidFill>
                            <a:latin typeface="Cambria Math" panose="02040503050406030204" pitchFamily="18" charset="0"/>
                          </a:rPr>
                          <m:t>𝟏𝟐</m:t>
                        </m:r>
                      </m:sub>
                      <m:sup>
                        <m:r>
                          <a:rPr lang="en-US" b="1" i="1">
                            <a:solidFill>
                              <a:schemeClr val="accent5"/>
                            </a:solidFill>
                            <a:latin typeface="Cambria Math" panose="02040503050406030204" pitchFamily="18" charset="0"/>
                          </a:rPr>
                          <m:t>𝑳</m:t>
                        </m:r>
                      </m:sup>
                    </m:sSubSup>
                  </m:oMath>
                </a14:m>
                <a:r>
                  <a:rPr lang="en-US" dirty="0"/>
                  <a:t>, we can use the Chain Rule to calculate this as the product of the derivatives:</a:t>
                </a:r>
              </a:p>
              <a:p>
                <a:pPr marL="11430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r>
                  <a:rPr lang="en-US" dirty="0"/>
                  <a:t> </a:t>
                </a:r>
                <a14:m>
                  <m:oMath xmlns:m="http://schemas.openxmlformats.org/officeDocument/2006/math">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num>
                          <m:den>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dirty="0" smtClean="0">
                                <a:latin typeface="Cambria Math" panose="02040503050406030204" pitchFamily="18" charset="0"/>
                                <a:ea typeface="Cambria Math" panose="02040503050406030204" pitchFamily="18" charset="0"/>
                              </a:rPr>
                              <m:t>𝜕</m:t>
                            </m:r>
                            <m:sSubSup>
                              <m:sSubSupPr>
                                <m:ctrlPr>
                                  <a:rPr lang="en-US" b="0" i="1" dirty="0" smtClean="0">
                                    <a:latin typeface="Cambria Math" panose="02040503050406030204" pitchFamily="18" charset="0"/>
                                    <a:ea typeface="Cambria Math" panose="02040503050406030204" pitchFamily="18" charset="0"/>
                                  </a:rPr>
                                </m:ctrlPr>
                              </m:sSubSupPr>
                              <m:e>
                                <m:r>
                                  <a:rPr lang="en-US" b="0" i="1" dirty="0" smtClean="0">
                                    <a:latin typeface="Cambria Math" panose="02040503050406030204" pitchFamily="18" charset="0"/>
                                    <a:ea typeface="Cambria Math" panose="02040503050406030204" pitchFamily="18" charset="0"/>
                                  </a:rPr>
                                  <m:t>𝑤</m:t>
                                </m:r>
                              </m:e>
                              <m:sub>
                                <m:r>
                                  <a:rPr lang="en-US" b="0" i="1" dirty="0" smtClean="0">
                                    <a:latin typeface="Cambria Math" panose="02040503050406030204" pitchFamily="18" charset="0"/>
                                    <a:ea typeface="Cambria Math" panose="02040503050406030204" pitchFamily="18" charset="0"/>
                                  </a:rPr>
                                  <m:t>12</m:t>
                                </m:r>
                              </m:sub>
                              <m:sup>
                                <m:r>
                                  <a:rPr lang="en-US" b="0" i="1" dirty="0" smtClean="0">
                                    <a:latin typeface="Cambria Math" panose="02040503050406030204" pitchFamily="18" charset="0"/>
                                    <a:ea typeface="Cambria Math" panose="02040503050406030204" pitchFamily="18" charset="0"/>
                                  </a:rPr>
                                  <m:t>𝐿</m:t>
                                </m:r>
                              </m:sup>
                            </m:sSubSup>
                          </m:den>
                        </m:f>
                      </m:e>
                    </m:d>
                  </m:oMath>
                </a14:m>
                <a:endParaRPr lang="en-US" dirty="0"/>
              </a:p>
              <a:p>
                <a:r>
                  <a:rPr lang="en-US" dirty="0"/>
                  <a:t>And now we can just simplify each of those expressions</a:t>
                </a:r>
              </a:p>
            </p:txBody>
          </p:sp>
        </mc:Choice>
        <mc:Fallback xmlns="">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95935"/>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8873"/>
            <a:ext cx="4600575" cy="3486150"/>
          </a:xfrm>
          <a:prstGeom prst="rect">
            <a:avLst/>
          </a:prstGeom>
        </p:spPr>
      </p:pic>
      <p:sp>
        <p:nvSpPr>
          <p:cNvPr id="6" name="TextBox 5">
            <a:extLst>
              <a:ext uri="{FF2B5EF4-FFF2-40B4-BE49-F238E27FC236}">
                <a16:creationId xmlns:a16="http://schemas.microsoft.com/office/drawing/2014/main" id="{04C2676A-79EC-4E64-8BA3-9A31785B1E18}"/>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8FB338-B1E4-4591-A3AF-E7E98294CA2D}"/>
                  </a:ext>
                </a:extLst>
              </p:cNvPr>
              <p:cNvSpPr txBox="1"/>
              <p:nvPr/>
            </p:nvSpPr>
            <p:spPr>
              <a:xfrm>
                <a:off x="5447981" y="843239"/>
                <a:ext cx="3135086" cy="483722"/>
              </a:xfrm>
              <a:prstGeom prst="rect">
                <a:avLst/>
              </a:prstGeom>
              <a:noFill/>
            </p:spPr>
            <p:txBody>
              <a:bodyPr wrap="square" rtlCol="0">
                <a:spAutoFit/>
              </a:bodyPr>
              <a:lstStyle/>
              <a:p>
                <a14:m>
                  <m:oMath xmlns:m="http://schemas.openxmlformats.org/officeDocument/2006/math">
                    <m:sSubSup>
                      <m:sSubSupPr>
                        <m:ctrlPr>
                          <a:rPr lang="en-US" sz="2400" b="1" i="1" smtClean="0">
                            <a:solidFill>
                              <a:schemeClr val="accent5"/>
                            </a:solidFill>
                            <a:latin typeface="Cambria Math" panose="02040503050406030204" pitchFamily="18" charset="0"/>
                          </a:rPr>
                        </m:ctrlPr>
                      </m:sSubSupPr>
                      <m:e>
                        <m:r>
                          <a:rPr lang="en-US" sz="2400" b="1" i="1" smtClean="0">
                            <a:solidFill>
                              <a:schemeClr val="accent5"/>
                            </a:solidFill>
                            <a:latin typeface="Cambria Math" panose="02040503050406030204" pitchFamily="18" charset="0"/>
                          </a:rPr>
                          <m:t>𝒘</m:t>
                        </m:r>
                      </m:e>
                      <m:sub>
                        <m:r>
                          <a:rPr lang="en-US" sz="2400" b="1" i="1" smtClean="0">
                            <a:solidFill>
                              <a:schemeClr val="accent5"/>
                            </a:solidFill>
                            <a:latin typeface="Cambria Math" panose="02040503050406030204" pitchFamily="18" charset="0"/>
                          </a:rPr>
                          <m:t>𝟏𝟐</m:t>
                        </m:r>
                      </m:sub>
                      <m:sup>
                        <m:r>
                          <a:rPr lang="en-US" sz="2400" b="1" i="1" smtClean="0">
                            <a:solidFill>
                              <a:schemeClr val="accent5"/>
                            </a:solidFill>
                            <a:latin typeface="Cambria Math" panose="02040503050406030204" pitchFamily="18" charset="0"/>
                          </a:rPr>
                          <m:t>𝑳</m:t>
                        </m:r>
                      </m:sup>
                    </m:sSubSup>
                  </m:oMath>
                </a14:m>
                <a:r>
                  <a:rPr lang="en-US" sz="2400" b="1" dirty="0">
                    <a:solidFill>
                      <a:schemeClr val="accent5"/>
                    </a:solidFill>
                  </a:rPr>
                  <a:t> </a:t>
                </a:r>
                <a14:m>
                  <m:oMath xmlns:m="http://schemas.openxmlformats.org/officeDocument/2006/math">
                    <m:r>
                      <a:rPr lang="en-US" sz="2400" b="1" i="1" dirty="0" smtClean="0">
                        <a:solidFill>
                          <a:schemeClr val="accent5"/>
                        </a:solidFill>
                        <a:latin typeface="Cambria Math" panose="02040503050406030204" pitchFamily="18" charset="0"/>
                        <a:ea typeface="Cambria Math" panose="02040503050406030204" pitchFamily="18" charset="0"/>
                      </a:rPr>
                      <m:t>→ </m:t>
                    </m:r>
                    <m:sSubSup>
                      <m:sSubSupPr>
                        <m:ctrlPr>
                          <a:rPr lang="en-US" sz="2400" b="1" i="1" dirty="0" smtClean="0">
                            <a:solidFill>
                              <a:schemeClr val="accent5"/>
                            </a:solidFill>
                            <a:latin typeface="Cambria Math" panose="02040503050406030204" pitchFamily="18" charset="0"/>
                            <a:ea typeface="Cambria Math" panose="02040503050406030204" pitchFamily="18" charset="0"/>
                          </a:rPr>
                        </m:ctrlPr>
                      </m:sSubSupPr>
                      <m:e>
                        <m:r>
                          <a:rPr lang="en-US" sz="2400" b="1" i="1" dirty="0" smtClean="0">
                            <a:solidFill>
                              <a:schemeClr val="accent5"/>
                            </a:solidFill>
                            <a:latin typeface="Cambria Math" panose="02040503050406030204" pitchFamily="18" charset="0"/>
                            <a:ea typeface="Cambria Math" panose="02040503050406030204" pitchFamily="18" charset="0"/>
                          </a:rPr>
                          <m:t>𝒛</m:t>
                        </m:r>
                      </m:e>
                      <m:sub>
                        <m:r>
                          <a:rPr lang="en-US" sz="2400" b="1" i="1" dirty="0" smtClean="0">
                            <a:solidFill>
                              <a:schemeClr val="accent5"/>
                            </a:solidFill>
                            <a:latin typeface="Cambria Math" panose="02040503050406030204" pitchFamily="18" charset="0"/>
                            <a:ea typeface="Cambria Math" panose="02040503050406030204" pitchFamily="18" charset="0"/>
                          </a:rPr>
                          <m:t>𝟏</m:t>
                        </m:r>
                      </m:sub>
                      <m:sup>
                        <m:r>
                          <a:rPr lang="en-US" sz="2400" b="1" i="1" dirty="0" smtClean="0">
                            <a:solidFill>
                              <a:schemeClr val="accent5"/>
                            </a:solidFill>
                            <a:latin typeface="Cambria Math" panose="02040503050406030204" pitchFamily="18" charset="0"/>
                            <a:ea typeface="Cambria Math" panose="02040503050406030204" pitchFamily="18" charset="0"/>
                          </a:rPr>
                          <m:t>𝑳</m:t>
                        </m:r>
                      </m:sup>
                    </m:sSubSup>
                    <m:r>
                      <a:rPr lang="en-US" sz="2400" b="1" i="1" dirty="0">
                        <a:solidFill>
                          <a:schemeClr val="accent5"/>
                        </a:solidFill>
                        <a:latin typeface="Cambria Math" panose="02040503050406030204" pitchFamily="18" charset="0"/>
                        <a:ea typeface="Cambria Math" panose="02040503050406030204" pitchFamily="18" charset="0"/>
                      </a:rPr>
                      <m:t>→</m:t>
                    </m:r>
                  </m:oMath>
                </a14:m>
                <a:r>
                  <a:rPr lang="en-US" sz="2400" b="1" dirty="0">
                    <a:solidFill>
                      <a:schemeClr val="accent5"/>
                    </a:solidFill>
                  </a:rPr>
                  <a:t> </a:t>
                </a:r>
                <a14:m>
                  <m:oMath xmlns:m="http://schemas.openxmlformats.org/officeDocument/2006/math">
                    <m:sSubSup>
                      <m:sSubSupPr>
                        <m:ctrlPr>
                          <a:rPr lang="en-US" sz="2400" b="1" i="1" dirty="0" smtClean="0">
                            <a:solidFill>
                              <a:schemeClr val="accent5"/>
                            </a:solidFill>
                            <a:latin typeface="Cambria Math" panose="02040503050406030204" pitchFamily="18" charset="0"/>
                          </a:rPr>
                        </m:ctrlPr>
                      </m:sSubSupPr>
                      <m:e>
                        <m:r>
                          <a:rPr lang="en-US" sz="2400" b="1" i="1" dirty="0" smtClean="0">
                            <a:solidFill>
                              <a:schemeClr val="accent5"/>
                            </a:solidFill>
                            <a:latin typeface="Cambria Math" panose="02040503050406030204" pitchFamily="18" charset="0"/>
                          </a:rPr>
                          <m:t>𝒂</m:t>
                        </m:r>
                      </m:e>
                      <m:sub>
                        <m:r>
                          <a:rPr lang="en-US" sz="2400" b="1" i="1" dirty="0" smtClean="0">
                            <a:solidFill>
                              <a:schemeClr val="accent5"/>
                            </a:solidFill>
                            <a:latin typeface="Cambria Math" panose="02040503050406030204" pitchFamily="18" charset="0"/>
                          </a:rPr>
                          <m:t>𝟏</m:t>
                        </m:r>
                      </m:sub>
                      <m:sup>
                        <m:r>
                          <a:rPr lang="en-US" sz="2400" b="1" i="1" dirty="0" smtClean="0">
                            <a:solidFill>
                              <a:schemeClr val="accent5"/>
                            </a:solidFill>
                            <a:latin typeface="Cambria Math" panose="02040503050406030204" pitchFamily="18" charset="0"/>
                          </a:rPr>
                          <m:t>𝑳</m:t>
                        </m:r>
                      </m:sup>
                    </m:sSubSup>
                    <m:r>
                      <a:rPr lang="en-US" sz="2400" b="1" i="1" dirty="0">
                        <a:solidFill>
                          <a:schemeClr val="accent5"/>
                        </a:solidFill>
                        <a:latin typeface="Cambria Math" panose="02040503050406030204" pitchFamily="18" charset="0"/>
                        <a:ea typeface="Cambria Math" panose="02040503050406030204" pitchFamily="18" charset="0"/>
                      </a:rPr>
                      <m:t>→</m:t>
                    </m:r>
                  </m:oMath>
                </a14:m>
                <a:r>
                  <a:rPr lang="en-US" sz="2400" b="1" dirty="0">
                    <a:solidFill>
                      <a:schemeClr val="accent5"/>
                    </a:solidFill>
                  </a:rPr>
                  <a:t> </a:t>
                </a:r>
                <a14:m>
                  <m:oMath xmlns:m="http://schemas.openxmlformats.org/officeDocument/2006/math">
                    <m:sSub>
                      <m:sSubPr>
                        <m:ctrlPr>
                          <a:rPr lang="en-US" sz="2400" b="1" i="1" dirty="0" smtClean="0">
                            <a:solidFill>
                              <a:schemeClr val="accent5"/>
                            </a:solidFill>
                            <a:latin typeface="Cambria Math" panose="02040503050406030204" pitchFamily="18" charset="0"/>
                          </a:rPr>
                        </m:ctrlPr>
                      </m:sSubPr>
                      <m:e>
                        <m:r>
                          <a:rPr lang="en-US" sz="2400" b="1" i="1" dirty="0" smtClean="0">
                            <a:solidFill>
                              <a:schemeClr val="accent5"/>
                            </a:solidFill>
                            <a:latin typeface="Cambria Math" panose="02040503050406030204" pitchFamily="18" charset="0"/>
                          </a:rPr>
                          <m:t>𝑪</m:t>
                        </m:r>
                      </m:e>
                      <m:sub>
                        <m:r>
                          <a:rPr lang="en-US" sz="2400" b="1" i="1" dirty="0" smtClean="0">
                            <a:solidFill>
                              <a:schemeClr val="accent5"/>
                            </a:solidFill>
                            <a:latin typeface="Cambria Math" panose="02040503050406030204" pitchFamily="18" charset="0"/>
                          </a:rPr>
                          <m:t>𝟎</m:t>
                        </m:r>
                      </m:sub>
                    </m:sSub>
                  </m:oMath>
                </a14:m>
                <a:endParaRPr lang="en-US" sz="2400" b="1" dirty="0">
                  <a:solidFill>
                    <a:schemeClr val="accent5"/>
                  </a:solidFill>
                </a:endParaRPr>
              </a:p>
            </p:txBody>
          </p:sp>
        </mc:Choice>
        <mc:Fallback xmlns="">
          <p:sp>
            <p:nvSpPr>
              <p:cNvPr id="7" name="TextBox 6">
                <a:extLst>
                  <a:ext uri="{FF2B5EF4-FFF2-40B4-BE49-F238E27FC236}">
                    <a16:creationId xmlns:a16="http://schemas.microsoft.com/office/drawing/2014/main" id="{928FB338-B1E4-4591-A3AF-E7E98294CA2D}"/>
                  </a:ext>
                </a:extLst>
              </p:cNvPr>
              <p:cNvSpPr txBox="1">
                <a:spLocks noRot="1" noChangeAspect="1" noMove="1" noResize="1" noEditPoints="1" noAdjustHandles="1" noChangeArrowheads="1" noChangeShapeType="1" noTextEdit="1"/>
              </p:cNvSpPr>
              <p:nvPr/>
            </p:nvSpPr>
            <p:spPr>
              <a:xfrm>
                <a:off x="5447981" y="843239"/>
                <a:ext cx="3135086" cy="48372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100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95935"/>
              </a:xfrm>
            </p:spPr>
            <p:txBody>
              <a:bodyPr>
                <a:normAutofit/>
              </a:bodyPr>
              <a:lstStyle/>
              <a:p>
                <a:r>
                  <a:rPr lang="en-US" dirty="0"/>
                  <a:t>Goal: calculate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endParaRPr lang="en-US" dirty="0"/>
              </a:p>
              <a:p>
                <a:pPr marL="11430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r>
                  <a:rPr lang="en-US" dirty="0"/>
                  <a:t> </a:t>
                </a:r>
                <a14:m>
                  <m:oMath xmlns:m="http://schemas.openxmlformats.org/officeDocument/2006/math">
                    <m:r>
                      <a:rPr lang="en-US" b="0" i="1" dirty="0" smtClean="0">
                        <a:latin typeface="Cambria Math" panose="02040503050406030204" pitchFamily="18" charset="0"/>
                      </a:rPr>
                      <m:t>= </m:t>
                    </m:r>
                    <m:d>
                      <m:dPr>
                        <m:ctrlPr>
                          <a:rPr lang="en-US" b="1" i="1" dirty="0" smtClean="0">
                            <a:solidFill>
                              <a:schemeClr val="accent1">
                                <a:lumMod val="75000"/>
                              </a:schemeClr>
                            </a:solidFill>
                            <a:latin typeface="Cambria Math" panose="02040503050406030204" pitchFamily="18" charset="0"/>
                          </a:rPr>
                        </m:ctrlPr>
                      </m:dPr>
                      <m:e>
                        <m:f>
                          <m:fPr>
                            <m:ctrlPr>
                              <a:rPr lang="en-US" b="1" i="1" dirty="0" smtClean="0">
                                <a:solidFill>
                                  <a:schemeClr val="accent1">
                                    <a:lumMod val="75000"/>
                                  </a:schemeClr>
                                </a:solidFill>
                                <a:latin typeface="Cambria Math" panose="02040503050406030204" pitchFamily="18" charset="0"/>
                              </a:rPr>
                            </m:ctrlPr>
                          </m:fPr>
                          <m:num>
                            <m:sSub>
                              <m:sSubPr>
                                <m:ctrlPr>
                                  <a:rPr lang="en-US" b="1" i="1" dirty="0" smtClean="0">
                                    <a:solidFill>
                                      <a:schemeClr val="accent1">
                                        <a:lumMod val="75000"/>
                                      </a:schemeClr>
                                    </a:solidFill>
                                    <a:latin typeface="Cambria Math" panose="02040503050406030204" pitchFamily="18" charset="0"/>
                                  </a:rPr>
                                </m:ctrlPr>
                              </m:sSubPr>
                              <m:e>
                                <m:r>
                                  <a:rPr lang="en-US" b="1" i="1" dirty="0" smtClean="0">
                                    <a:solidFill>
                                      <a:schemeClr val="accent1">
                                        <a:lumMod val="75000"/>
                                      </a:schemeClr>
                                    </a:solidFill>
                                    <a:latin typeface="Cambria Math" panose="02040503050406030204" pitchFamily="18" charset="0"/>
                                    <a:ea typeface="Cambria Math" panose="02040503050406030204" pitchFamily="18" charset="0"/>
                                  </a:rPr>
                                  <m:t>𝝏</m:t>
                                </m:r>
                                <m:r>
                                  <a:rPr lang="en-US" b="1" i="1" dirty="0" smtClean="0">
                                    <a:solidFill>
                                      <a:schemeClr val="accent1">
                                        <a:lumMod val="75000"/>
                                      </a:schemeClr>
                                    </a:solidFill>
                                    <a:latin typeface="Cambria Math" panose="02040503050406030204" pitchFamily="18" charset="0"/>
                                  </a:rPr>
                                  <m:t>𝑪</m:t>
                                </m:r>
                              </m:e>
                              <m:sub>
                                <m:r>
                                  <a:rPr lang="en-US" b="1" i="1" dirty="0" smtClean="0">
                                    <a:solidFill>
                                      <a:schemeClr val="accent1">
                                        <a:lumMod val="75000"/>
                                      </a:schemeClr>
                                    </a:solidFill>
                                    <a:latin typeface="Cambria Math" panose="02040503050406030204" pitchFamily="18" charset="0"/>
                                  </a:rPr>
                                  <m:t>𝟎</m:t>
                                </m:r>
                              </m:sub>
                            </m:sSub>
                          </m:num>
                          <m:den>
                            <m:r>
                              <a:rPr lang="en-US" b="1"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smtClean="0">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𝑎</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dirty="0" smtClean="0">
                                <a:latin typeface="Cambria Math" panose="02040503050406030204" pitchFamily="18" charset="0"/>
                                <a:ea typeface="Cambria Math" panose="02040503050406030204" pitchFamily="18" charset="0"/>
                              </a:rPr>
                              <m:t>𝜕</m:t>
                            </m:r>
                            <m:sSubSup>
                              <m:sSubSupPr>
                                <m:ctrlPr>
                                  <a:rPr lang="en-US" b="0" i="1" dirty="0" smtClean="0">
                                    <a:latin typeface="Cambria Math" panose="02040503050406030204" pitchFamily="18" charset="0"/>
                                    <a:ea typeface="Cambria Math" panose="02040503050406030204" pitchFamily="18" charset="0"/>
                                  </a:rPr>
                                </m:ctrlPr>
                              </m:sSubSupPr>
                              <m:e>
                                <m:r>
                                  <a:rPr lang="en-US" b="0" i="1" dirty="0" smtClean="0">
                                    <a:latin typeface="Cambria Math" panose="02040503050406030204" pitchFamily="18" charset="0"/>
                                    <a:ea typeface="Cambria Math" panose="02040503050406030204" pitchFamily="18" charset="0"/>
                                  </a:rPr>
                                  <m:t>𝑤</m:t>
                                </m:r>
                              </m:e>
                              <m:sub>
                                <m:r>
                                  <a:rPr lang="en-US" b="0" i="1" dirty="0" smtClean="0">
                                    <a:latin typeface="Cambria Math" panose="02040503050406030204" pitchFamily="18" charset="0"/>
                                    <a:ea typeface="Cambria Math" panose="02040503050406030204" pitchFamily="18" charset="0"/>
                                  </a:rPr>
                                  <m:t>12</m:t>
                                </m:r>
                              </m:sub>
                              <m:sup>
                                <m:r>
                                  <a:rPr lang="en-US" b="0" i="1" dirty="0" smtClean="0">
                                    <a:latin typeface="Cambria Math" panose="02040503050406030204" pitchFamily="18" charset="0"/>
                                    <a:ea typeface="Cambria Math" panose="02040503050406030204" pitchFamily="18" charset="0"/>
                                  </a:rPr>
                                  <m:t>𝐿</m:t>
                                </m:r>
                              </m:sup>
                            </m:sSubSup>
                          </m:den>
                        </m:f>
                      </m:e>
                    </m:d>
                  </m:oMath>
                </a14:m>
                <a:endParaRPr lang="en-US" dirty="0"/>
              </a:p>
              <a:p>
                <a:pPr marL="114300" indent="0">
                  <a:buNone/>
                </a:pPr>
                <a:endParaRPr lang="en-US" dirty="0"/>
              </a:p>
              <a:p>
                <a:pPr marL="114300" indent="0">
                  <a:buNone/>
                </a:pPr>
                <a14:m>
                  <m:oMathPara xmlns:m="http://schemas.openxmlformats.org/officeDocument/2006/math">
                    <m:oMathParaPr>
                      <m:jc m:val="centerGroup"/>
                    </m:oMathParaPr>
                    <m:oMath xmlns:m="http://schemas.openxmlformats.org/officeDocument/2006/math">
                      <m:d>
                        <m:dPr>
                          <m:ctrlPr>
                            <a:rPr lang="en-US" b="1" i="1" dirty="0" smtClean="0">
                              <a:solidFill>
                                <a:schemeClr val="accent1">
                                  <a:lumMod val="75000"/>
                                </a:schemeClr>
                              </a:solidFill>
                              <a:latin typeface="Cambria Math" panose="02040503050406030204" pitchFamily="18" charset="0"/>
                            </a:rPr>
                          </m:ctrlPr>
                        </m:dPr>
                        <m:e>
                          <m:f>
                            <m:fPr>
                              <m:ctrlPr>
                                <a:rPr lang="en-US" b="1" i="1" dirty="0" smtClean="0">
                                  <a:solidFill>
                                    <a:schemeClr val="accent1">
                                      <a:lumMod val="75000"/>
                                    </a:schemeClr>
                                  </a:solidFill>
                                  <a:latin typeface="Cambria Math" panose="02040503050406030204" pitchFamily="18" charset="0"/>
                                </a:rPr>
                              </m:ctrlPr>
                            </m:fPr>
                            <m:num>
                              <m:sSub>
                                <m:sSubPr>
                                  <m:ctrlPr>
                                    <a:rPr lang="en-US" b="1" i="1" dirty="0" smtClean="0">
                                      <a:solidFill>
                                        <a:schemeClr val="accent1">
                                          <a:lumMod val="75000"/>
                                        </a:schemeClr>
                                      </a:solidFill>
                                      <a:latin typeface="Cambria Math" panose="02040503050406030204" pitchFamily="18" charset="0"/>
                                    </a:rPr>
                                  </m:ctrlPr>
                                </m:sSubPr>
                                <m:e>
                                  <m:r>
                                    <a:rPr lang="en-US" b="1" i="1" dirty="0" smtClean="0">
                                      <a:solidFill>
                                        <a:schemeClr val="accent1">
                                          <a:lumMod val="75000"/>
                                        </a:schemeClr>
                                      </a:solidFill>
                                      <a:latin typeface="Cambria Math" panose="02040503050406030204" pitchFamily="18" charset="0"/>
                                      <a:ea typeface="Cambria Math" panose="02040503050406030204" pitchFamily="18" charset="0"/>
                                    </a:rPr>
                                    <m:t>𝝏</m:t>
                                  </m:r>
                                  <m:r>
                                    <a:rPr lang="en-US" b="1" i="1" dirty="0" smtClean="0">
                                      <a:solidFill>
                                        <a:schemeClr val="accent1">
                                          <a:lumMod val="75000"/>
                                        </a:schemeClr>
                                      </a:solidFill>
                                      <a:latin typeface="Cambria Math" panose="02040503050406030204" pitchFamily="18" charset="0"/>
                                    </a:rPr>
                                    <m:t>𝑪</m:t>
                                  </m:r>
                                </m:e>
                                <m:sub>
                                  <m:r>
                                    <a:rPr lang="en-US" b="1" i="1" dirty="0" smtClean="0">
                                      <a:solidFill>
                                        <a:schemeClr val="accent1">
                                          <a:lumMod val="75000"/>
                                        </a:schemeClr>
                                      </a:solidFill>
                                      <a:latin typeface="Cambria Math" panose="02040503050406030204" pitchFamily="18" charset="0"/>
                                    </a:rPr>
                                    <m:t>𝟎</m:t>
                                  </m:r>
                                </m:sub>
                              </m:sSub>
                            </m:num>
                            <m:den>
                              <m:r>
                                <a:rPr lang="en-US" b="1"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𝑎</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den>
                          </m:f>
                        </m:e>
                      </m:d>
                      <m:r>
                        <a:rPr lang="en-US" b="0" i="0" dirty="0" smtClean="0">
                          <a:solidFill>
                            <a:schemeClr val="accent1">
                              <a:lumMod val="75000"/>
                            </a:schemeClr>
                          </a:solidFill>
                          <a:latin typeface="Cambria Math" panose="02040503050406030204" pitchFamily="18" charset="0"/>
                          <a:ea typeface="Cambria Math" panose="02040503050406030204" pitchFamily="18" charset="0"/>
                        </a:rPr>
                        <m:t>= </m:t>
                      </m:r>
                      <m:f>
                        <m:f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fPr>
                        <m:num>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num>
                        <m:den>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𝑎</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den>
                      </m:f>
                      <m:f>
                        <m:f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fPr>
                        <m:num>
                          <m:r>
                            <a:rPr lang="en-US" b="0" i="1" dirty="0" smtClean="0">
                              <a:solidFill>
                                <a:schemeClr val="accent1">
                                  <a:lumMod val="75000"/>
                                </a:schemeClr>
                              </a:solidFill>
                              <a:latin typeface="Cambria Math" panose="02040503050406030204" pitchFamily="18" charset="0"/>
                              <a:ea typeface="Cambria Math" panose="02040503050406030204" pitchFamily="18" charset="0"/>
                            </a:rPr>
                            <m:t>1</m:t>
                          </m:r>
                        </m:num>
                        <m:den>
                          <m:r>
                            <a:rPr lang="en-US" b="0" i="1" dirty="0" smtClean="0">
                              <a:solidFill>
                                <a:schemeClr val="accent1">
                                  <a:lumMod val="75000"/>
                                </a:schemeClr>
                              </a:solidFill>
                              <a:latin typeface="Cambria Math" panose="02040503050406030204" pitchFamily="18" charset="0"/>
                              <a:ea typeface="Cambria Math" panose="02040503050406030204" pitchFamily="18" charset="0"/>
                            </a:rPr>
                            <m:t>2</m:t>
                          </m:r>
                        </m:den>
                      </m:f>
                      <m:nary>
                        <m:naryPr>
                          <m:chr m:val="∑"/>
                          <m:supHide m:val="on"/>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naryPr>
                        <m:sub>
                          <m:r>
                            <m:rPr>
                              <m:brk m:alnAt="7"/>
                            </m:rPr>
                            <a:rPr lang="en-US" b="0" i="1" dirty="0" smtClean="0">
                              <a:solidFill>
                                <a:schemeClr val="accent1">
                                  <a:lumMod val="75000"/>
                                </a:schemeClr>
                              </a:solidFill>
                              <a:latin typeface="Cambria Math" panose="02040503050406030204" pitchFamily="18" charset="0"/>
                              <a:ea typeface="Cambria Math" panose="02040503050406030204" pitchFamily="18" charset="0"/>
                            </a:rPr>
                            <m:t>𝑛</m:t>
                          </m:r>
                          <m:r>
                            <a:rPr lang="en-US" b="0" i="1" dirty="0" smtClean="0">
                              <a:solidFill>
                                <a:schemeClr val="accent1">
                                  <a:lumMod val="75000"/>
                                </a:schemeClr>
                              </a:solidFill>
                              <a:latin typeface="Cambria Math" panose="02040503050406030204" pitchFamily="18" charset="0"/>
                              <a:ea typeface="Cambria Math" panose="02040503050406030204" pitchFamily="18" charset="0"/>
                            </a:rPr>
                            <m:t>=0..3</m:t>
                          </m:r>
                        </m:sub>
                        <m:sup/>
                        <m:e>
                          <m:d>
                            <m:d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dPr>
                            <m:e>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𝑎</m:t>
                                  </m:r>
                                </m:e>
                                <m:sub>
                                  <m:r>
                                    <a:rPr lang="en-US" b="0" i="1" smtClean="0">
                                      <a:solidFill>
                                        <a:schemeClr val="accent1">
                                          <a:lumMod val="75000"/>
                                        </a:schemeClr>
                                      </a:solidFill>
                                      <a:latin typeface="Cambria Math" panose="02040503050406030204" pitchFamily="18" charset="0"/>
                                    </a:rPr>
                                    <m:t>𝑛</m:t>
                                  </m:r>
                                </m:sub>
                                <m:sup>
                                  <m:r>
                                    <a:rPr lang="en-US" i="1">
                                      <a:solidFill>
                                        <a:schemeClr val="accent1">
                                          <a:lumMod val="75000"/>
                                        </a:schemeClr>
                                      </a:solidFill>
                                      <a:latin typeface="Cambria Math" panose="02040503050406030204" pitchFamily="18" charset="0"/>
                                    </a:rPr>
                                    <m:t>𝐿</m:t>
                                  </m:r>
                                </m:sup>
                              </m:sSubSup>
                              <m:r>
                                <a:rPr lang="en-US" b="0" i="1" dirty="0" smtClean="0">
                                  <a:solidFill>
                                    <a:schemeClr val="accent1">
                                      <a:lumMod val="75000"/>
                                    </a:schemeClr>
                                  </a:solidFill>
                                  <a:latin typeface="Cambria Math" panose="02040503050406030204" pitchFamily="18" charset="0"/>
                                  <a:ea typeface="Cambria Math" panose="02040503050406030204" pitchFamily="18" charset="0"/>
                                </a:rPr>
                                <m:t>− </m:t>
                              </m:r>
                              <m:sSub>
                                <m:sSub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sSubPr>
                                <m:e>
                                  <m:r>
                                    <a:rPr lang="en-US" b="0" i="1" dirty="0" smtClean="0">
                                      <a:solidFill>
                                        <a:schemeClr val="accent1">
                                          <a:lumMod val="75000"/>
                                        </a:schemeClr>
                                      </a:solidFill>
                                      <a:latin typeface="Cambria Math" panose="02040503050406030204" pitchFamily="18" charset="0"/>
                                      <a:ea typeface="Cambria Math" panose="02040503050406030204" pitchFamily="18" charset="0"/>
                                    </a:rPr>
                                    <m:t>𝑦</m:t>
                                  </m:r>
                                </m:e>
                                <m:sub>
                                  <m:r>
                                    <a:rPr lang="en-US" b="0" i="1" dirty="0" smtClean="0">
                                      <a:solidFill>
                                        <a:schemeClr val="accent1">
                                          <a:lumMod val="75000"/>
                                        </a:schemeClr>
                                      </a:solidFill>
                                      <a:latin typeface="Cambria Math" panose="02040503050406030204" pitchFamily="18" charset="0"/>
                                      <a:ea typeface="Cambria Math" panose="02040503050406030204" pitchFamily="18" charset="0"/>
                                    </a:rPr>
                                    <m:t>𝑛</m:t>
                                  </m:r>
                                </m:sub>
                              </m:sSub>
                            </m:e>
                          </m:d>
                          <m:r>
                            <a:rPr lang="en-US" b="0" i="1" baseline="30000" dirty="0" smtClean="0">
                              <a:solidFill>
                                <a:schemeClr val="accent1">
                                  <a:lumMod val="75000"/>
                                </a:schemeClr>
                              </a:solidFill>
                              <a:latin typeface="Cambria Math" panose="02040503050406030204" pitchFamily="18" charset="0"/>
                              <a:ea typeface="Cambria Math" panose="02040503050406030204" pitchFamily="18" charset="0"/>
                            </a:rPr>
                            <m:t>2</m:t>
                          </m:r>
                        </m:e>
                      </m:nary>
                    </m:oMath>
                  </m:oMathPara>
                </a14:m>
                <a:endParaRPr lang="en-US" dirty="0">
                  <a:solidFill>
                    <a:schemeClr val="accent1">
                      <a:lumMod val="75000"/>
                    </a:schemeClr>
                  </a:solidFill>
                </a:endParaRPr>
              </a:p>
              <a:p>
                <a:pPr marL="114300" indent="0">
                  <a:buNone/>
                </a:pPr>
                <a14:m>
                  <m:oMathPara xmlns:m="http://schemas.openxmlformats.org/officeDocument/2006/math">
                    <m:oMathParaPr>
                      <m:jc m:val="centerGroup"/>
                    </m:oMathParaPr>
                    <m:oMath xmlns:m="http://schemas.openxmlformats.org/officeDocument/2006/math">
                      <m:r>
                        <a:rPr lang="en-US" b="0" i="0"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𝑎</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r>
                        <a:rPr lang="en-US" b="0" i="1" dirty="0" smtClean="0">
                          <a:solidFill>
                            <a:schemeClr val="accent1">
                              <a:lumMod val="75000"/>
                            </a:schemeClr>
                          </a:solidFill>
                          <a:latin typeface="Cambria Math" panose="02040503050406030204" pitchFamily="18" charset="0"/>
                          <a:ea typeface="Cambria Math" panose="02040503050406030204" pitchFamily="18" charset="0"/>
                        </a:rPr>
                        <m:t>− </m:t>
                      </m:r>
                      <m:sSub>
                        <m:sSub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sSubPr>
                        <m:e>
                          <m:r>
                            <a:rPr lang="en-US" b="0" i="1" dirty="0" smtClean="0">
                              <a:solidFill>
                                <a:schemeClr val="accent1">
                                  <a:lumMod val="75000"/>
                                </a:schemeClr>
                              </a:solidFill>
                              <a:latin typeface="Cambria Math" panose="02040503050406030204" pitchFamily="18" charset="0"/>
                              <a:ea typeface="Cambria Math" panose="02040503050406030204" pitchFamily="18" charset="0"/>
                            </a:rPr>
                            <m:t>𝑦</m:t>
                          </m:r>
                        </m:e>
                        <m:sub>
                          <m:r>
                            <a:rPr lang="en-US" b="0" i="1" dirty="0" smtClean="0">
                              <a:solidFill>
                                <a:schemeClr val="accent1">
                                  <a:lumMod val="75000"/>
                                </a:schemeClr>
                              </a:solidFill>
                              <a:latin typeface="Cambria Math" panose="02040503050406030204" pitchFamily="18" charset="0"/>
                              <a:ea typeface="Cambria Math" panose="02040503050406030204" pitchFamily="18" charset="0"/>
                            </a:rPr>
                            <m:t>1</m:t>
                          </m:r>
                        </m:sub>
                      </m:sSub>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oMath>
                  </m:oMathPara>
                </a14:m>
                <a:endParaRPr lang="en-US" dirty="0">
                  <a:solidFill>
                    <a:schemeClr val="accent1">
                      <a:lumMod val="75000"/>
                    </a:schemeClr>
                  </a:solidFill>
                </a:endParaRPr>
              </a:p>
            </p:txBody>
          </p:sp>
        </mc:Choice>
        <mc:Fallback xmlns="">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95935"/>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8873"/>
            <a:ext cx="4600575" cy="3486150"/>
          </a:xfrm>
          <a:prstGeom prst="rect">
            <a:avLst/>
          </a:prstGeom>
        </p:spPr>
      </p:pic>
      <p:pic>
        <p:nvPicPr>
          <p:cNvPr id="6" name="Google Shape;106;p20">
            <a:extLst>
              <a:ext uri="{FF2B5EF4-FFF2-40B4-BE49-F238E27FC236}">
                <a16:creationId xmlns:a16="http://schemas.microsoft.com/office/drawing/2014/main" id="{8080A456-AC36-4D44-95D5-F790EC8BED43}"/>
              </a:ext>
            </a:extLst>
          </p:cNvPr>
          <p:cNvPicPr preferRelativeResize="0"/>
          <p:nvPr/>
        </p:nvPicPr>
        <p:blipFill>
          <a:blip r:embed="rId4">
            <a:alphaModFix/>
          </a:blip>
          <a:stretch>
            <a:fillRect/>
          </a:stretch>
        </p:blipFill>
        <p:spPr>
          <a:xfrm>
            <a:off x="5146435" y="457462"/>
            <a:ext cx="3209950" cy="487225"/>
          </a:xfrm>
          <a:prstGeom prst="rect">
            <a:avLst/>
          </a:prstGeom>
          <a:noFill/>
          <a:ln>
            <a:solidFill>
              <a:schemeClr val="bg2"/>
            </a:solidFill>
          </a:ln>
        </p:spPr>
      </p:pic>
      <p:cxnSp>
        <p:nvCxnSpPr>
          <p:cNvPr id="7" name="Straight Arrow Connector 6">
            <a:extLst>
              <a:ext uri="{FF2B5EF4-FFF2-40B4-BE49-F238E27FC236}">
                <a16:creationId xmlns:a16="http://schemas.microsoft.com/office/drawing/2014/main" id="{86599E3B-A599-4D99-882E-859984F3E455}"/>
              </a:ext>
            </a:extLst>
          </p:cNvPr>
          <p:cNvCxnSpPr/>
          <p:nvPr/>
        </p:nvCxnSpPr>
        <p:spPr>
          <a:xfrm>
            <a:off x="8598434" y="2881513"/>
            <a:ext cx="386954"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B857AD-5960-4187-8461-AD251323CC5D}"/>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p:cxnSp>
        <p:nvCxnSpPr>
          <p:cNvPr id="12" name="Straight Arrow Connector 11">
            <a:extLst>
              <a:ext uri="{FF2B5EF4-FFF2-40B4-BE49-F238E27FC236}">
                <a16:creationId xmlns:a16="http://schemas.microsoft.com/office/drawing/2014/main" id="{12A0021C-20BE-43D7-BA3C-BA81E47F8403}"/>
              </a:ext>
            </a:extLst>
          </p:cNvPr>
          <p:cNvCxnSpPr/>
          <p:nvPr/>
        </p:nvCxnSpPr>
        <p:spPr>
          <a:xfrm flipV="1">
            <a:off x="3173506" y="3296450"/>
            <a:ext cx="115260" cy="1137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397791-8149-433A-865D-3B10BFCF8315}"/>
              </a:ext>
            </a:extLst>
          </p:cNvPr>
          <p:cNvSpPr txBox="1"/>
          <p:nvPr/>
        </p:nvSpPr>
        <p:spPr>
          <a:xfrm>
            <a:off x="2151529" y="4502844"/>
            <a:ext cx="2120794" cy="523220"/>
          </a:xfrm>
          <a:prstGeom prst="rect">
            <a:avLst/>
          </a:prstGeom>
          <a:noFill/>
        </p:spPr>
        <p:txBody>
          <a:bodyPr wrap="square" rtlCol="0">
            <a:spAutoFit/>
          </a:bodyPr>
          <a:lstStyle/>
          <a:p>
            <a:pPr algn="ctr"/>
            <a:r>
              <a:rPr lang="en-US" dirty="0"/>
              <a:t>just an example of a loss function</a:t>
            </a:r>
          </a:p>
        </p:txBody>
      </p:sp>
      <p:cxnSp>
        <p:nvCxnSpPr>
          <p:cNvPr id="14" name="Straight Arrow Connector 13">
            <a:extLst>
              <a:ext uri="{FF2B5EF4-FFF2-40B4-BE49-F238E27FC236}">
                <a16:creationId xmlns:a16="http://schemas.microsoft.com/office/drawing/2014/main" id="{8F66C501-79F4-47B8-9F2F-335F137F1225}"/>
              </a:ext>
            </a:extLst>
          </p:cNvPr>
          <p:cNvCxnSpPr>
            <a:cxnSpLocks/>
          </p:cNvCxnSpPr>
          <p:nvPr/>
        </p:nvCxnSpPr>
        <p:spPr>
          <a:xfrm flipV="1">
            <a:off x="3325906" y="1017726"/>
            <a:ext cx="3574356" cy="341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08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95935"/>
              </a:xfrm>
            </p:spPr>
            <p:txBody>
              <a:bodyPr>
                <a:normAutofit/>
              </a:bodyPr>
              <a:lstStyle/>
              <a:p>
                <a:r>
                  <a:rPr lang="en-US" dirty="0"/>
                  <a:t>Goal: calculate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endParaRPr lang="en-US" dirty="0"/>
              </a:p>
              <a:p>
                <a:pPr marL="11430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r>
                  <a:rPr lang="en-US" dirty="0"/>
                  <a:t> </a:t>
                </a:r>
                <a14:m>
                  <m:oMath xmlns:m="http://schemas.openxmlformats.org/officeDocument/2006/math">
                    <m:r>
                      <a:rPr lang="en-US" b="0" i="1" dirty="0" smtClean="0">
                        <a:latin typeface="Cambria Math" panose="02040503050406030204" pitchFamily="18" charset="0"/>
                      </a:rPr>
                      <m:t>= </m:t>
                    </m:r>
                    <m:d>
                      <m:dPr>
                        <m:ctrlPr>
                          <a:rPr lang="en-US" i="1" dirty="0" smtClean="0">
                            <a:solidFill>
                              <a:schemeClr val="bg2"/>
                            </a:solidFill>
                            <a:latin typeface="Cambria Math" panose="02040503050406030204" pitchFamily="18" charset="0"/>
                          </a:rPr>
                        </m:ctrlPr>
                      </m:dPr>
                      <m:e>
                        <m:f>
                          <m:fPr>
                            <m:ctrlPr>
                              <a:rPr lang="en-US" i="1" dirty="0" smtClean="0">
                                <a:solidFill>
                                  <a:schemeClr val="bg2"/>
                                </a:solidFill>
                                <a:latin typeface="Cambria Math" panose="02040503050406030204" pitchFamily="18" charset="0"/>
                              </a:rPr>
                            </m:ctrlPr>
                          </m:fPr>
                          <m:num>
                            <m:sSub>
                              <m:sSubPr>
                                <m:ctrlPr>
                                  <a:rPr lang="en-US" i="1" dirty="0" smtClean="0">
                                    <a:solidFill>
                                      <a:schemeClr val="bg2"/>
                                    </a:solidFill>
                                    <a:latin typeface="Cambria Math" panose="02040503050406030204" pitchFamily="18" charset="0"/>
                                  </a:rPr>
                                </m:ctrlPr>
                              </m:sSubPr>
                              <m:e>
                                <m:r>
                                  <a:rPr lang="en-US" b="0" i="1" dirty="0" smtClean="0">
                                    <a:solidFill>
                                      <a:schemeClr val="bg2"/>
                                    </a:solidFill>
                                    <a:latin typeface="Cambria Math" panose="02040503050406030204" pitchFamily="18" charset="0"/>
                                    <a:ea typeface="Cambria Math" panose="02040503050406030204" pitchFamily="18" charset="0"/>
                                  </a:rPr>
                                  <m:t>𝜕</m:t>
                                </m:r>
                                <m:r>
                                  <a:rPr lang="en-US" b="0" i="1" dirty="0" smtClean="0">
                                    <a:solidFill>
                                      <a:schemeClr val="bg2"/>
                                    </a:solidFill>
                                    <a:latin typeface="Cambria Math" panose="02040503050406030204" pitchFamily="18" charset="0"/>
                                  </a:rPr>
                                  <m:t>𝐶</m:t>
                                </m:r>
                              </m:e>
                              <m:sub>
                                <m:r>
                                  <a:rPr lang="en-US" b="0" i="1" dirty="0" smtClean="0">
                                    <a:solidFill>
                                      <a:schemeClr val="bg2"/>
                                    </a:solidFill>
                                    <a:latin typeface="Cambria Math" panose="02040503050406030204" pitchFamily="18" charset="0"/>
                                  </a:rPr>
                                  <m:t>0</m:t>
                                </m:r>
                              </m:sub>
                            </m:sSub>
                          </m:num>
                          <m:den>
                            <m:r>
                              <a:rPr lang="en-US" b="0" i="1" dirty="0" smtClean="0">
                                <a:solidFill>
                                  <a:schemeClr val="bg2"/>
                                </a:solidFill>
                                <a:latin typeface="Cambria Math" panose="02040503050406030204" pitchFamily="18" charset="0"/>
                                <a:ea typeface="Cambria Math" panose="02040503050406030204" pitchFamily="18" charset="0"/>
                              </a:rPr>
                              <m:t>𝜕</m:t>
                            </m:r>
                            <m:sSub>
                              <m:sSubPr>
                                <m:ctrlPr>
                                  <a:rPr lang="en-US" i="1" dirty="0" smtClean="0">
                                    <a:solidFill>
                                      <a:schemeClr val="bg2"/>
                                    </a:solidFill>
                                    <a:latin typeface="Cambria Math" panose="02040503050406030204" pitchFamily="18" charset="0"/>
                                    <a:ea typeface="Cambria Math" panose="02040503050406030204" pitchFamily="18" charset="0"/>
                                  </a:rPr>
                                </m:ctrlPr>
                              </m:sSubPr>
                              <m:e>
                                <m:r>
                                  <a:rPr lang="en-US" b="0" i="1" dirty="0" smtClean="0">
                                    <a:solidFill>
                                      <a:schemeClr val="bg2"/>
                                    </a:solidFill>
                                    <a:latin typeface="Cambria Math" panose="02040503050406030204" pitchFamily="18" charset="0"/>
                                    <a:ea typeface="Cambria Math" panose="02040503050406030204" pitchFamily="18" charset="0"/>
                                  </a:rPr>
                                  <m:t>𝑎</m:t>
                                </m:r>
                              </m:e>
                              <m:sub>
                                <m:r>
                                  <a:rPr lang="en-US" b="0" i="1" dirty="0" smtClean="0">
                                    <a:solidFill>
                                      <a:schemeClr val="bg2"/>
                                    </a:solidFill>
                                    <a:latin typeface="Cambria Math" panose="02040503050406030204" pitchFamily="18" charset="0"/>
                                    <a:ea typeface="Cambria Math" panose="02040503050406030204" pitchFamily="18" charset="0"/>
                                  </a:rPr>
                                  <m:t>1</m:t>
                                </m:r>
                              </m:sub>
                            </m:sSub>
                          </m:den>
                        </m:f>
                      </m:e>
                    </m:d>
                    <m:d>
                      <m:dPr>
                        <m:ctrlPr>
                          <a:rPr lang="en-US" b="1" i="1" dirty="0" smtClean="0">
                            <a:solidFill>
                              <a:schemeClr val="accent1">
                                <a:lumMod val="75000"/>
                              </a:schemeClr>
                            </a:solidFill>
                            <a:latin typeface="Cambria Math" panose="02040503050406030204" pitchFamily="18" charset="0"/>
                          </a:rPr>
                        </m:ctrlPr>
                      </m:dPr>
                      <m:e>
                        <m:f>
                          <m:fPr>
                            <m:ctrlPr>
                              <a:rPr lang="en-US" b="1" i="1" dirty="0" smtClean="0">
                                <a:solidFill>
                                  <a:schemeClr val="accent1">
                                    <a:lumMod val="75000"/>
                                  </a:schemeClr>
                                </a:solidFill>
                                <a:latin typeface="Cambria Math" panose="02040503050406030204" pitchFamily="18" charset="0"/>
                              </a:rPr>
                            </m:ctrlPr>
                          </m:fPr>
                          <m:num>
                            <m:r>
                              <a:rPr lang="en-US" b="1"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𝑎</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num>
                          <m:den>
                            <m:r>
                              <a:rPr lang="en-US" b="1"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𝑧</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dirty="0" smtClean="0">
                                <a:latin typeface="Cambria Math" panose="02040503050406030204" pitchFamily="18" charset="0"/>
                                <a:ea typeface="Cambria Math" panose="02040503050406030204" pitchFamily="18" charset="0"/>
                              </a:rPr>
                              <m:t>𝜕</m:t>
                            </m:r>
                            <m:sSubSup>
                              <m:sSubSupPr>
                                <m:ctrlPr>
                                  <a:rPr lang="en-US" b="0" i="1" dirty="0" smtClean="0">
                                    <a:latin typeface="Cambria Math" panose="02040503050406030204" pitchFamily="18" charset="0"/>
                                    <a:ea typeface="Cambria Math" panose="02040503050406030204" pitchFamily="18" charset="0"/>
                                  </a:rPr>
                                </m:ctrlPr>
                              </m:sSubSupPr>
                              <m:e>
                                <m:r>
                                  <a:rPr lang="en-US" b="0" i="1" dirty="0" smtClean="0">
                                    <a:latin typeface="Cambria Math" panose="02040503050406030204" pitchFamily="18" charset="0"/>
                                    <a:ea typeface="Cambria Math" panose="02040503050406030204" pitchFamily="18" charset="0"/>
                                  </a:rPr>
                                  <m:t>𝑤</m:t>
                                </m:r>
                              </m:e>
                              <m:sub>
                                <m:r>
                                  <a:rPr lang="en-US" b="0" i="1" dirty="0" smtClean="0">
                                    <a:latin typeface="Cambria Math" panose="02040503050406030204" pitchFamily="18" charset="0"/>
                                    <a:ea typeface="Cambria Math" panose="02040503050406030204" pitchFamily="18" charset="0"/>
                                  </a:rPr>
                                  <m:t>12</m:t>
                                </m:r>
                              </m:sub>
                              <m:sup>
                                <m:r>
                                  <a:rPr lang="en-US" b="0" i="1" dirty="0" smtClean="0">
                                    <a:latin typeface="Cambria Math" panose="02040503050406030204" pitchFamily="18" charset="0"/>
                                    <a:ea typeface="Cambria Math" panose="02040503050406030204" pitchFamily="18" charset="0"/>
                                  </a:rPr>
                                  <m:t>𝐿</m:t>
                                </m:r>
                              </m:sup>
                            </m:sSubSup>
                          </m:den>
                        </m:f>
                      </m:e>
                    </m:d>
                  </m:oMath>
                </a14:m>
                <a:endParaRPr lang="en-US" dirty="0"/>
              </a:p>
              <a:p>
                <a:pPr marL="114300" indent="0">
                  <a:buNone/>
                </a:pPr>
                <a:endParaRPr lang="en-US" dirty="0"/>
              </a:p>
              <a:p>
                <a:pPr marL="114300" indent="0">
                  <a:buNone/>
                </a:pPr>
                <a14:m>
                  <m:oMathPara xmlns:m="http://schemas.openxmlformats.org/officeDocument/2006/math">
                    <m:oMathParaPr>
                      <m:jc m:val="centerGroup"/>
                    </m:oMathParaPr>
                    <m:oMath xmlns:m="http://schemas.openxmlformats.org/officeDocument/2006/math">
                      <m:d>
                        <m:dPr>
                          <m:ctrlPr>
                            <a:rPr lang="en-US" b="1" i="1" dirty="0" smtClean="0">
                              <a:solidFill>
                                <a:schemeClr val="accent1">
                                  <a:lumMod val="75000"/>
                                </a:schemeClr>
                              </a:solidFill>
                              <a:latin typeface="Cambria Math" panose="02040503050406030204" pitchFamily="18" charset="0"/>
                            </a:rPr>
                          </m:ctrlPr>
                        </m:dPr>
                        <m:e>
                          <m:f>
                            <m:fPr>
                              <m:ctrlPr>
                                <a:rPr lang="en-US" b="1" i="1" dirty="0">
                                  <a:solidFill>
                                    <a:schemeClr val="accent1">
                                      <a:lumMod val="75000"/>
                                    </a:schemeClr>
                                  </a:solidFill>
                                  <a:latin typeface="Cambria Math" panose="02040503050406030204" pitchFamily="18" charset="0"/>
                                </a:rPr>
                              </m:ctrlPr>
                            </m:fPr>
                            <m:num>
                              <m:r>
                                <a:rPr lang="en-US" b="1" i="1" dirty="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𝑎</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num>
                            <m:den>
                              <m:r>
                                <a:rPr lang="en-US" b="1" i="1" dirty="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𝑧</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den>
                          </m:f>
                        </m:e>
                      </m:d>
                      <m:r>
                        <a:rPr lang="en-US" b="0" i="0" dirty="0" smtClean="0">
                          <a:solidFill>
                            <a:schemeClr val="accent1">
                              <a:lumMod val="75000"/>
                            </a:schemeClr>
                          </a:solidFill>
                          <a:latin typeface="Cambria Math" panose="02040503050406030204" pitchFamily="18" charset="0"/>
                          <a:ea typeface="Cambria Math" panose="02040503050406030204" pitchFamily="18" charset="0"/>
                        </a:rPr>
                        <m:t>= </m:t>
                      </m:r>
                      <m:f>
                        <m:f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fPr>
                        <m:num>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num>
                        <m:den>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𝑧</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den>
                      </m:f>
                      <m:r>
                        <a:rPr lang="en-US" b="0" i="1" dirty="0" smtClean="0">
                          <a:solidFill>
                            <a:schemeClr val="accent1">
                              <a:lumMod val="75000"/>
                            </a:schemeClr>
                          </a:solidFill>
                          <a:latin typeface="Cambria Math" panose="02040503050406030204" pitchFamily="18" charset="0"/>
                          <a:ea typeface="Cambria Math" panose="02040503050406030204" pitchFamily="18" charset="0"/>
                        </a:rPr>
                        <m:t>𝑔</m:t>
                      </m:r>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𝑧</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oMath>
                  </m:oMathPara>
                </a14:m>
                <a:endParaRPr lang="en-US" dirty="0">
                  <a:solidFill>
                    <a:schemeClr val="accent1">
                      <a:lumMod val="75000"/>
                    </a:schemeClr>
                  </a:solidFill>
                </a:endParaRPr>
              </a:p>
              <a:p>
                <a:pPr marL="114300" indent="0">
                  <a:buNone/>
                </a:pPr>
                <a:endParaRPr lang="en-US" dirty="0"/>
              </a:p>
              <a:p>
                <a:pPr marL="114300" indent="0">
                  <a:buNone/>
                </a:pPr>
                <a:r>
                  <a:rPr lang="en-US" dirty="0"/>
                  <a:t>That is, this expression is taking the derivative of the activation function for weighted sum of inputs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oMath>
                </a14:m>
                <a:endParaRPr lang="en-US" dirty="0"/>
              </a:p>
            </p:txBody>
          </p:sp>
        </mc:Choice>
        <mc:Fallback xmlns="">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95935"/>
              </a:xfrm>
              <a:blipFill>
                <a:blip r:embed="rId2"/>
                <a:stretch>
                  <a:fillRect r="-189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7366"/>
            <a:ext cx="4600575" cy="3486150"/>
          </a:xfrm>
          <a:prstGeom prst="rect">
            <a:avLst/>
          </a:prstGeom>
        </p:spPr>
      </p:pic>
      <p:sp>
        <p:nvSpPr>
          <p:cNvPr id="8" name="Oval 7">
            <a:extLst>
              <a:ext uri="{FF2B5EF4-FFF2-40B4-BE49-F238E27FC236}">
                <a16:creationId xmlns:a16="http://schemas.microsoft.com/office/drawing/2014/main" id="{E7352E13-9DE4-440A-A31C-33FE26D5C478}"/>
              </a:ext>
            </a:extLst>
          </p:cNvPr>
          <p:cNvSpPr/>
          <p:nvPr/>
        </p:nvSpPr>
        <p:spPr>
          <a:xfrm flipH="1">
            <a:off x="8145074" y="2678497"/>
            <a:ext cx="161366" cy="406576"/>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DCB6ED-C5ED-43A0-A389-C6F2B623E91C}"/>
                  </a:ext>
                </a:extLst>
              </p:cNvPr>
              <p:cNvSpPr txBox="1"/>
              <p:nvPr/>
            </p:nvSpPr>
            <p:spPr>
              <a:xfrm>
                <a:off x="2297526" y="4503966"/>
                <a:ext cx="2512679" cy="6395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e>
                      </m:nary>
                    </m:oMath>
                  </m:oMathPara>
                </a14:m>
                <a:endParaRPr lang="en-US" dirty="0"/>
              </a:p>
            </p:txBody>
          </p:sp>
        </mc:Choice>
        <mc:Fallback xmlns="">
          <p:sp>
            <p:nvSpPr>
              <p:cNvPr id="9" name="TextBox 8">
                <a:extLst>
                  <a:ext uri="{FF2B5EF4-FFF2-40B4-BE49-F238E27FC236}">
                    <a16:creationId xmlns:a16="http://schemas.microsoft.com/office/drawing/2014/main" id="{4EDCB6ED-C5ED-43A0-A389-C6F2B623E91C}"/>
                  </a:ext>
                </a:extLst>
              </p:cNvPr>
              <p:cNvSpPr txBox="1">
                <a:spLocks noRot="1" noChangeAspect="1" noMove="1" noResize="1" noEditPoints="1" noAdjustHandles="1" noChangeArrowheads="1" noChangeShapeType="1" noTextEdit="1"/>
              </p:cNvSpPr>
              <p:nvPr/>
            </p:nvSpPr>
            <p:spPr>
              <a:xfrm>
                <a:off x="2297526" y="4503966"/>
                <a:ext cx="2512679" cy="639534"/>
              </a:xfrm>
              <a:prstGeom prst="rect">
                <a:avLst/>
              </a:prstGeom>
              <a:blipFill>
                <a:blip r:embed="rId4"/>
                <a:stretch>
                  <a:fillRect t="-111429" r="-5583" b="-156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6C33C1-F8F3-455E-9D2D-7BFEE987AE27}"/>
                  </a:ext>
                </a:extLst>
              </p:cNvPr>
              <p:cNvSpPr txBox="1"/>
              <p:nvPr/>
            </p:nvSpPr>
            <p:spPr>
              <a:xfrm>
                <a:off x="4748732" y="268941"/>
                <a:ext cx="3957277" cy="738664"/>
              </a:xfrm>
              <a:prstGeom prst="rect">
                <a:avLst/>
              </a:prstGeom>
              <a:noFill/>
            </p:spPr>
            <p:txBody>
              <a:bodyPr wrap="square" rtlCol="0">
                <a:spAutoFit/>
              </a:bodyPr>
              <a:lstStyle/>
              <a:p>
                <a:pPr algn="ctr"/>
                <a:r>
                  <a:rPr lang="en-US" dirty="0"/>
                  <a:t>What this derivative looks like depends on your activation function (just treat the expression </a:t>
                </a:r>
                <a14:m>
                  <m:oMath xmlns:m="http://schemas.openxmlformats.org/officeDocument/2006/math">
                    <m:r>
                      <a:rPr lang="en-US" b="0" i="1" smtClean="0">
                        <a:latin typeface="Cambria Math" panose="02040503050406030204" pitchFamily="18" charset="0"/>
                      </a:rPr>
                      <m:t>𝑧</m:t>
                    </m:r>
                  </m:oMath>
                </a14:m>
                <a:r>
                  <a:rPr lang="en-US" dirty="0"/>
                  <a:t> as you would </a:t>
                </a:r>
                <a14:m>
                  <m:oMath xmlns:m="http://schemas.openxmlformats.org/officeDocument/2006/math">
                    <m:r>
                      <a:rPr lang="en-US" b="0" i="1" smtClean="0">
                        <a:latin typeface="Cambria Math" panose="02040503050406030204" pitchFamily="18" charset="0"/>
                      </a:rPr>
                      <m:t>𝑥</m:t>
                    </m:r>
                  </m:oMath>
                </a14:m>
                <a:r>
                  <a:rPr lang="en-US" dirty="0"/>
                  <a:t> when taking a derivative)</a:t>
                </a:r>
              </a:p>
            </p:txBody>
          </p:sp>
        </mc:Choice>
        <mc:Fallback xmlns="">
          <p:sp>
            <p:nvSpPr>
              <p:cNvPr id="10" name="TextBox 9">
                <a:extLst>
                  <a:ext uri="{FF2B5EF4-FFF2-40B4-BE49-F238E27FC236}">
                    <a16:creationId xmlns:a16="http://schemas.microsoft.com/office/drawing/2014/main" id="{2E6C33C1-F8F3-455E-9D2D-7BFEE987AE27}"/>
                  </a:ext>
                </a:extLst>
              </p:cNvPr>
              <p:cNvSpPr txBox="1">
                <a:spLocks noRot="1" noChangeAspect="1" noMove="1" noResize="1" noEditPoints="1" noAdjustHandles="1" noChangeArrowheads="1" noChangeShapeType="1" noTextEdit="1"/>
              </p:cNvSpPr>
              <p:nvPr/>
            </p:nvSpPr>
            <p:spPr>
              <a:xfrm>
                <a:off x="4748732" y="268941"/>
                <a:ext cx="3957277" cy="738664"/>
              </a:xfrm>
              <a:prstGeom prst="rect">
                <a:avLst/>
              </a:prstGeom>
              <a:blipFill>
                <a:blip r:embed="rId5"/>
                <a:stretch>
                  <a:fillRect t="-1653" r="-770" b="-826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7DF9CE9-6A4B-4278-88C8-C22461D4D75F}"/>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p:cxnSp>
        <p:nvCxnSpPr>
          <p:cNvPr id="11" name="Straight Arrow Connector 10">
            <a:extLst>
              <a:ext uri="{FF2B5EF4-FFF2-40B4-BE49-F238E27FC236}">
                <a16:creationId xmlns:a16="http://schemas.microsoft.com/office/drawing/2014/main" id="{AF81C652-701B-4DC9-BCAD-1488DA6B4FB9}"/>
              </a:ext>
            </a:extLst>
          </p:cNvPr>
          <p:cNvCxnSpPr>
            <a:cxnSpLocks/>
            <a:stCxn id="13" idx="3"/>
          </p:cNvCxnSpPr>
          <p:nvPr/>
        </p:nvCxnSpPr>
        <p:spPr>
          <a:xfrm flipV="1">
            <a:off x="2007455" y="4823732"/>
            <a:ext cx="8709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DA9793-0BE5-44BB-98D1-F5A97D2C45EE}"/>
              </a:ext>
            </a:extLst>
          </p:cNvPr>
          <p:cNvSpPr txBox="1"/>
          <p:nvPr/>
        </p:nvSpPr>
        <p:spPr>
          <a:xfrm>
            <a:off x="500311" y="4669844"/>
            <a:ext cx="1507144" cy="307777"/>
          </a:xfrm>
          <a:prstGeom prst="rect">
            <a:avLst/>
          </a:prstGeom>
          <a:noFill/>
        </p:spPr>
        <p:txBody>
          <a:bodyPr wrap="square" rtlCol="0">
            <a:spAutoFit/>
          </a:bodyPr>
          <a:lstStyle/>
          <a:p>
            <a:r>
              <a:rPr lang="en-US" dirty="0"/>
              <a:t>NOT the margin!</a:t>
            </a:r>
          </a:p>
        </p:txBody>
      </p:sp>
    </p:spTree>
    <p:extLst>
      <p:ext uri="{BB962C8B-B14F-4D97-AF65-F5344CB8AC3E}">
        <p14:creationId xmlns:p14="http://schemas.microsoft.com/office/powerpoint/2010/main" val="204771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95935"/>
              </a:xfrm>
            </p:spPr>
            <p:txBody>
              <a:bodyPr>
                <a:normAutofit/>
              </a:bodyPr>
              <a:lstStyle/>
              <a:p>
                <a:r>
                  <a:rPr lang="en-US" dirty="0"/>
                  <a:t>Goal: calculate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endParaRPr lang="en-US" dirty="0"/>
              </a:p>
              <a:p>
                <a:pPr marL="11430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r>
                  <a:rPr lang="en-US" dirty="0"/>
                  <a:t> </a:t>
                </a:r>
                <a14:m>
                  <m:oMath xmlns:m="http://schemas.openxmlformats.org/officeDocument/2006/math">
                    <m:r>
                      <a:rPr lang="en-US" b="0" i="1" dirty="0" smtClean="0">
                        <a:latin typeface="Cambria Math" panose="02040503050406030204" pitchFamily="18" charset="0"/>
                      </a:rPr>
                      <m:t>= </m:t>
                    </m:r>
                    <m:d>
                      <m:dPr>
                        <m:ctrlPr>
                          <a:rPr lang="en-US" i="1" dirty="0" smtClean="0">
                            <a:solidFill>
                              <a:schemeClr val="bg2"/>
                            </a:solidFill>
                            <a:latin typeface="Cambria Math" panose="02040503050406030204" pitchFamily="18" charset="0"/>
                          </a:rPr>
                        </m:ctrlPr>
                      </m:dPr>
                      <m:e>
                        <m:f>
                          <m:fPr>
                            <m:ctrlPr>
                              <a:rPr lang="en-US" i="1" dirty="0" smtClean="0">
                                <a:solidFill>
                                  <a:schemeClr val="bg2"/>
                                </a:solidFill>
                                <a:latin typeface="Cambria Math" panose="02040503050406030204" pitchFamily="18" charset="0"/>
                              </a:rPr>
                            </m:ctrlPr>
                          </m:fPr>
                          <m:num>
                            <m:sSub>
                              <m:sSubPr>
                                <m:ctrlPr>
                                  <a:rPr lang="en-US" i="1" dirty="0" smtClean="0">
                                    <a:solidFill>
                                      <a:schemeClr val="bg2"/>
                                    </a:solidFill>
                                    <a:latin typeface="Cambria Math" panose="02040503050406030204" pitchFamily="18" charset="0"/>
                                  </a:rPr>
                                </m:ctrlPr>
                              </m:sSubPr>
                              <m:e>
                                <m:r>
                                  <a:rPr lang="en-US" b="0" i="1" dirty="0" smtClean="0">
                                    <a:solidFill>
                                      <a:schemeClr val="bg2"/>
                                    </a:solidFill>
                                    <a:latin typeface="Cambria Math" panose="02040503050406030204" pitchFamily="18" charset="0"/>
                                    <a:ea typeface="Cambria Math" panose="02040503050406030204" pitchFamily="18" charset="0"/>
                                  </a:rPr>
                                  <m:t>𝜕</m:t>
                                </m:r>
                                <m:r>
                                  <a:rPr lang="en-US" b="0" i="1" dirty="0" smtClean="0">
                                    <a:solidFill>
                                      <a:schemeClr val="bg2"/>
                                    </a:solidFill>
                                    <a:latin typeface="Cambria Math" panose="02040503050406030204" pitchFamily="18" charset="0"/>
                                  </a:rPr>
                                  <m:t>𝐶</m:t>
                                </m:r>
                              </m:e>
                              <m:sub>
                                <m:r>
                                  <a:rPr lang="en-US" b="0" i="1" dirty="0" smtClean="0">
                                    <a:solidFill>
                                      <a:schemeClr val="bg2"/>
                                    </a:solidFill>
                                    <a:latin typeface="Cambria Math" panose="02040503050406030204" pitchFamily="18" charset="0"/>
                                  </a:rPr>
                                  <m:t>0</m:t>
                                </m:r>
                              </m:sub>
                            </m:sSub>
                          </m:num>
                          <m:den>
                            <m:r>
                              <a:rPr lang="en-US" b="0" i="1" dirty="0" smtClean="0">
                                <a:solidFill>
                                  <a:schemeClr val="bg2"/>
                                </a:solidFill>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den>
                        </m:f>
                      </m:e>
                    </m:d>
                    <m:d>
                      <m:dPr>
                        <m:ctrlPr>
                          <a:rPr lang="en-US" i="1" dirty="0" smtClean="0">
                            <a:solidFill>
                              <a:schemeClr val="bg2"/>
                            </a:solidFill>
                            <a:latin typeface="Cambria Math" panose="02040503050406030204" pitchFamily="18" charset="0"/>
                          </a:rPr>
                        </m:ctrlPr>
                      </m:dPr>
                      <m:e>
                        <m:f>
                          <m:fPr>
                            <m:ctrlPr>
                              <a:rPr lang="en-US" i="1" dirty="0" smtClean="0">
                                <a:solidFill>
                                  <a:schemeClr val="bg2"/>
                                </a:solidFill>
                                <a:latin typeface="Cambria Math" panose="02040503050406030204" pitchFamily="18" charset="0"/>
                              </a:rPr>
                            </m:ctrlPr>
                          </m:fPr>
                          <m:num>
                            <m:r>
                              <a:rPr lang="en-US" b="0" i="1" dirty="0" smtClean="0">
                                <a:solidFill>
                                  <a:schemeClr val="bg2"/>
                                </a:solidFill>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dirty="0" smtClean="0">
                                <a:solidFill>
                                  <a:schemeClr val="bg2"/>
                                </a:solidFill>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den>
                        </m:f>
                      </m:e>
                    </m:d>
                    <m:d>
                      <m:dPr>
                        <m:ctrlPr>
                          <a:rPr lang="en-US" b="1" i="1" dirty="0" smtClean="0">
                            <a:solidFill>
                              <a:schemeClr val="accent1">
                                <a:lumMod val="75000"/>
                              </a:schemeClr>
                            </a:solidFill>
                            <a:latin typeface="Cambria Math" panose="02040503050406030204" pitchFamily="18" charset="0"/>
                          </a:rPr>
                        </m:ctrlPr>
                      </m:dPr>
                      <m:e>
                        <m:f>
                          <m:fPr>
                            <m:ctrlPr>
                              <a:rPr lang="en-US" b="1" i="1" dirty="0" smtClean="0">
                                <a:solidFill>
                                  <a:schemeClr val="accent1">
                                    <a:lumMod val="75000"/>
                                  </a:schemeClr>
                                </a:solidFill>
                                <a:latin typeface="Cambria Math" panose="02040503050406030204" pitchFamily="18" charset="0"/>
                              </a:rPr>
                            </m:ctrlPr>
                          </m:fPr>
                          <m:num>
                            <m:r>
                              <a:rPr lang="en-US" b="1"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𝑧</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num>
                          <m:den>
                            <m:r>
                              <a:rPr lang="en-US" b="1"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b="1" i="1" dirty="0" smtClean="0">
                                    <a:solidFill>
                                      <a:schemeClr val="accent1">
                                        <a:lumMod val="75000"/>
                                      </a:schemeClr>
                                    </a:solidFill>
                                    <a:latin typeface="Cambria Math" panose="02040503050406030204" pitchFamily="18" charset="0"/>
                                    <a:ea typeface="Cambria Math" panose="02040503050406030204" pitchFamily="18" charset="0"/>
                                  </a:rPr>
                                </m:ctrlPr>
                              </m:sSubSupPr>
                              <m:e>
                                <m:r>
                                  <a:rPr lang="en-US" b="1" i="1" dirty="0" smtClean="0">
                                    <a:solidFill>
                                      <a:schemeClr val="accent1">
                                        <a:lumMod val="75000"/>
                                      </a:schemeClr>
                                    </a:solidFill>
                                    <a:latin typeface="Cambria Math" panose="02040503050406030204" pitchFamily="18" charset="0"/>
                                    <a:ea typeface="Cambria Math" panose="02040503050406030204" pitchFamily="18" charset="0"/>
                                  </a:rPr>
                                  <m:t>𝒘</m:t>
                                </m:r>
                              </m:e>
                              <m:sub>
                                <m:r>
                                  <a:rPr lang="en-US" b="1" i="1" dirty="0" smtClean="0">
                                    <a:solidFill>
                                      <a:schemeClr val="accent1">
                                        <a:lumMod val="75000"/>
                                      </a:schemeClr>
                                    </a:solidFill>
                                    <a:latin typeface="Cambria Math" panose="02040503050406030204" pitchFamily="18" charset="0"/>
                                    <a:ea typeface="Cambria Math" panose="02040503050406030204" pitchFamily="18" charset="0"/>
                                  </a:rPr>
                                  <m:t>𝟏𝟐</m:t>
                                </m:r>
                              </m:sub>
                              <m:sup>
                                <m:r>
                                  <a:rPr lang="en-US" b="1" i="1" dirty="0" smtClean="0">
                                    <a:solidFill>
                                      <a:schemeClr val="accent1">
                                        <a:lumMod val="75000"/>
                                      </a:schemeClr>
                                    </a:solidFill>
                                    <a:latin typeface="Cambria Math" panose="02040503050406030204" pitchFamily="18" charset="0"/>
                                    <a:ea typeface="Cambria Math" panose="02040503050406030204" pitchFamily="18" charset="0"/>
                                  </a:rPr>
                                  <m:t>𝑳</m:t>
                                </m:r>
                              </m:sup>
                            </m:sSubSup>
                          </m:den>
                        </m:f>
                      </m:e>
                    </m:d>
                  </m:oMath>
                </a14:m>
                <a:endParaRPr lang="en-US" b="1" dirty="0"/>
              </a:p>
              <a:p>
                <a:pPr marL="114300" indent="0">
                  <a:buNone/>
                </a:pPr>
                <a:endParaRPr lang="en-US" dirty="0"/>
              </a:p>
              <a:p>
                <a:pPr marL="114300" indent="0">
                  <a:buNone/>
                </a:pPr>
                <a14:m>
                  <m:oMathPara xmlns:m="http://schemas.openxmlformats.org/officeDocument/2006/math">
                    <m:oMathParaPr>
                      <m:jc m:val="centerGroup"/>
                    </m:oMathParaPr>
                    <m:oMath xmlns:m="http://schemas.openxmlformats.org/officeDocument/2006/math">
                      <m:d>
                        <m:dPr>
                          <m:ctrlPr>
                            <a:rPr lang="en-US" b="1" i="1" dirty="0" smtClean="0">
                              <a:solidFill>
                                <a:schemeClr val="accent1">
                                  <a:lumMod val="75000"/>
                                </a:schemeClr>
                              </a:solidFill>
                              <a:latin typeface="Cambria Math" panose="02040503050406030204" pitchFamily="18" charset="0"/>
                            </a:rPr>
                          </m:ctrlPr>
                        </m:dPr>
                        <m:e>
                          <m:f>
                            <m:fPr>
                              <m:ctrlPr>
                                <a:rPr lang="en-US" b="1" i="1" dirty="0">
                                  <a:solidFill>
                                    <a:schemeClr val="accent1">
                                      <a:lumMod val="75000"/>
                                    </a:schemeClr>
                                  </a:solidFill>
                                  <a:latin typeface="Cambria Math" panose="02040503050406030204" pitchFamily="18" charset="0"/>
                                </a:rPr>
                              </m:ctrlPr>
                            </m:fPr>
                            <m:num>
                              <m:r>
                                <a:rPr lang="en-US" b="1" i="1" dirty="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𝑧</m:t>
                                  </m:r>
                                </m:e>
                                <m:sub>
                                  <m:r>
                                    <a:rPr lang="en-US" i="1">
                                      <a:solidFill>
                                        <a:schemeClr val="accent1">
                                          <a:lumMod val="75000"/>
                                        </a:schemeClr>
                                      </a:solidFill>
                                      <a:latin typeface="Cambria Math" panose="02040503050406030204" pitchFamily="18" charset="0"/>
                                    </a:rPr>
                                    <m:t>1</m:t>
                                  </m:r>
                                </m:sub>
                                <m:sup>
                                  <m:r>
                                    <a:rPr lang="en-US" i="1">
                                      <a:solidFill>
                                        <a:schemeClr val="accent1">
                                          <a:lumMod val="75000"/>
                                        </a:schemeClr>
                                      </a:solidFill>
                                      <a:latin typeface="Cambria Math" panose="02040503050406030204" pitchFamily="18" charset="0"/>
                                    </a:rPr>
                                    <m:t>𝐿</m:t>
                                  </m:r>
                                </m:sup>
                              </m:sSubSup>
                            </m:num>
                            <m:den>
                              <m:r>
                                <a:rPr lang="en-US" b="1" i="1" dirty="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b="1" i="1" dirty="0">
                                      <a:solidFill>
                                        <a:schemeClr val="accent1">
                                          <a:lumMod val="75000"/>
                                        </a:schemeClr>
                                      </a:solidFill>
                                      <a:latin typeface="Cambria Math" panose="02040503050406030204" pitchFamily="18" charset="0"/>
                                      <a:ea typeface="Cambria Math" panose="02040503050406030204" pitchFamily="18" charset="0"/>
                                    </a:rPr>
                                  </m:ctrlPr>
                                </m:sSubSupPr>
                                <m:e>
                                  <m:r>
                                    <a:rPr lang="en-US" b="1" i="1" dirty="0">
                                      <a:solidFill>
                                        <a:schemeClr val="accent1">
                                          <a:lumMod val="75000"/>
                                        </a:schemeClr>
                                      </a:solidFill>
                                      <a:latin typeface="Cambria Math" panose="02040503050406030204" pitchFamily="18" charset="0"/>
                                      <a:ea typeface="Cambria Math" panose="02040503050406030204" pitchFamily="18" charset="0"/>
                                    </a:rPr>
                                    <m:t>𝒘</m:t>
                                  </m:r>
                                </m:e>
                                <m:sub>
                                  <m:r>
                                    <a:rPr lang="en-US" b="1" i="1" dirty="0">
                                      <a:solidFill>
                                        <a:schemeClr val="accent1">
                                          <a:lumMod val="75000"/>
                                        </a:schemeClr>
                                      </a:solidFill>
                                      <a:latin typeface="Cambria Math" panose="02040503050406030204" pitchFamily="18" charset="0"/>
                                      <a:ea typeface="Cambria Math" panose="02040503050406030204" pitchFamily="18" charset="0"/>
                                    </a:rPr>
                                    <m:t>𝟏𝟐</m:t>
                                  </m:r>
                                </m:sub>
                                <m:sup>
                                  <m:r>
                                    <a:rPr lang="en-US" b="1" i="1" dirty="0">
                                      <a:solidFill>
                                        <a:schemeClr val="accent1">
                                          <a:lumMod val="75000"/>
                                        </a:schemeClr>
                                      </a:solidFill>
                                      <a:latin typeface="Cambria Math" panose="02040503050406030204" pitchFamily="18" charset="0"/>
                                      <a:ea typeface="Cambria Math" panose="02040503050406030204" pitchFamily="18" charset="0"/>
                                    </a:rPr>
                                    <m:t>𝑳</m:t>
                                  </m:r>
                                </m:sup>
                              </m:sSubSup>
                            </m:den>
                          </m:f>
                        </m:e>
                      </m:d>
                      <m:r>
                        <a:rPr lang="en-US" b="0" i="0" dirty="0" smtClean="0">
                          <a:solidFill>
                            <a:schemeClr val="accent1">
                              <a:lumMod val="75000"/>
                            </a:schemeClr>
                          </a:solidFill>
                          <a:latin typeface="Cambria Math" panose="02040503050406030204" pitchFamily="18" charset="0"/>
                          <a:ea typeface="Cambria Math" panose="02040503050406030204" pitchFamily="18" charset="0"/>
                        </a:rPr>
                        <m:t>= </m:t>
                      </m:r>
                      <m:f>
                        <m:f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fPr>
                        <m:num>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num>
                        <m:den>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smtClean="0">
                                  <a:solidFill>
                                    <a:schemeClr val="accent1">
                                      <a:lumMod val="75000"/>
                                    </a:schemeClr>
                                  </a:solidFill>
                                  <a:latin typeface="Cambria Math" panose="02040503050406030204" pitchFamily="18" charset="0"/>
                                  <a:ea typeface="Cambria Math" panose="02040503050406030204" pitchFamily="18" charset="0"/>
                                </a:rPr>
                              </m:ctrlPr>
                            </m:sSubSupPr>
                            <m:e>
                              <m:r>
                                <a:rPr lang="en-US" i="1">
                                  <a:solidFill>
                                    <a:schemeClr val="accent1">
                                      <a:lumMod val="75000"/>
                                    </a:schemeClr>
                                  </a:solidFill>
                                  <a:latin typeface="Cambria Math" panose="02040503050406030204" pitchFamily="18" charset="0"/>
                                  <a:ea typeface="Cambria Math" panose="02040503050406030204" pitchFamily="18" charset="0"/>
                                </a:rPr>
                                <m:t>𝑤</m:t>
                              </m:r>
                            </m:e>
                            <m:sub>
                              <m:r>
                                <a:rPr lang="en-US" i="1">
                                  <a:solidFill>
                                    <a:schemeClr val="accent1">
                                      <a:lumMod val="75000"/>
                                    </a:schemeClr>
                                  </a:solidFill>
                                  <a:latin typeface="Cambria Math" panose="02040503050406030204" pitchFamily="18" charset="0"/>
                                  <a:ea typeface="Cambria Math" panose="02040503050406030204" pitchFamily="18" charset="0"/>
                                </a:rPr>
                                <m:t>12</m:t>
                              </m:r>
                            </m:sub>
                            <m:sup>
                              <m:r>
                                <a:rPr lang="en-US" i="1">
                                  <a:solidFill>
                                    <a:schemeClr val="accent1">
                                      <a:lumMod val="75000"/>
                                    </a:schemeClr>
                                  </a:solidFill>
                                  <a:latin typeface="Cambria Math" panose="02040503050406030204" pitchFamily="18" charset="0"/>
                                  <a:ea typeface="Cambria Math" panose="02040503050406030204" pitchFamily="18" charset="0"/>
                                </a:rPr>
                                <m:t>𝐿</m:t>
                              </m:r>
                            </m:sup>
                          </m:sSubSup>
                        </m:den>
                      </m:f>
                      <m:nary>
                        <m:naryPr>
                          <m:chr m:val="∑"/>
                          <m:supHide m:val="on"/>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naryPr>
                        <m:sub>
                          <m:r>
                            <m:rPr>
                              <m:brk m:alnAt="7"/>
                            </m:rPr>
                            <a:rPr lang="en-US" b="0" i="1" dirty="0" smtClean="0">
                              <a:solidFill>
                                <a:schemeClr val="accent1">
                                  <a:lumMod val="75000"/>
                                </a:schemeClr>
                              </a:solidFill>
                              <a:latin typeface="Cambria Math" panose="02040503050406030204" pitchFamily="18" charset="0"/>
                              <a:ea typeface="Cambria Math" panose="02040503050406030204" pitchFamily="18" charset="0"/>
                            </a:rPr>
                            <m:t>𝑘</m:t>
                          </m:r>
                        </m:sub>
                        <m:sup/>
                        <m:e>
                          <m:sSub>
                            <m:sSub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sSubPr>
                            <m:e>
                              <m:r>
                                <a:rPr lang="en-US" b="0" i="1" dirty="0" smtClean="0">
                                  <a:solidFill>
                                    <a:schemeClr val="accent1">
                                      <a:lumMod val="75000"/>
                                    </a:schemeClr>
                                  </a:solidFill>
                                  <a:latin typeface="Cambria Math" panose="02040503050406030204" pitchFamily="18" charset="0"/>
                                  <a:ea typeface="Cambria Math" panose="02040503050406030204" pitchFamily="18" charset="0"/>
                                </a:rPr>
                                <m:t>𝑤</m:t>
                              </m:r>
                            </m:e>
                            <m:sub>
                              <m:r>
                                <a:rPr lang="en-US" b="0" i="1" dirty="0" smtClean="0">
                                  <a:solidFill>
                                    <a:schemeClr val="accent1">
                                      <a:lumMod val="75000"/>
                                    </a:schemeClr>
                                  </a:solidFill>
                                  <a:latin typeface="Cambria Math" panose="02040503050406030204" pitchFamily="18" charset="0"/>
                                  <a:ea typeface="Cambria Math" panose="02040503050406030204" pitchFamily="18" charset="0"/>
                                </a:rPr>
                                <m:t>1</m:t>
                              </m:r>
                              <m:r>
                                <a:rPr lang="en-US" b="0" i="1" dirty="0" smtClean="0">
                                  <a:solidFill>
                                    <a:schemeClr val="accent1">
                                      <a:lumMod val="75000"/>
                                    </a:schemeClr>
                                  </a:solidFill>
                                  <a:latin typeface="Cambria Math" panose="02040503050406030204" pitchFamily="18" charset="0"/>
                                  <a:ea typeface="Cambria Math" panose="02040503050406030204" pitchFamily="18" charset="0"/>
                                </a:rPr>
                                <m:t>𝑘</m:t>
                              </m:r>
                            </m:sub>
                          </m:sSub>
                          <m:sSubSup>
                            <m:sSubSupPr>
                              <m:ctrlPr>
                                <a:rPr lang="en-US" b="0" i="1" dirty="0" smtClean="0">
                                  <a:solidFill>
                                    <a:schemeClr val="accent1">
                                      <a:lumMod val="75000"/>
                                    </a:schemeClr>
                                  </a:solidFill>
                                  <a:latin typeface="Cambria Math" panose="02040503050406030204" pitchFamily="18" charset="0"/>
                                  <a:ea typeface="Cambria Math" panose="02040503050406030204" pitchFamily="18" charset="0"/>
                                </a:rPr>
                              </m:ctrlPr>
                            </m:sSubSupPr>
                            <m:e>
                              <m:r>
                                <a:rPr lang="en-US" b="0" i="1" dirty="0" smtClean="0">
                                  <a:solidFill>
                                    <a:schemeClr val="accent1">
                                      <a:lumMod val="75000"/>
                                    </a:schemeClr>
                                  </a:solidFill>
                                  <a:latin typeface="Cambria Math" panose="02040503050406030204" pitchFamily="18" charset="0"/>
                                  <a:ea typeface="Cambria Math" panose="02040503050406030204" pitchFamily="18" charset="0"/>
                                </a:rPr>
                                <m:t>𝑎</m:t>
                              </m:r>
                            </m:e>
                            <m:sub>
                              <m:r>
                                <a:rPr lang="en-US" b="0" i="1" dirty="0" smtClean="0">
                                  <a:solidFill>
                                    <a:schemeClr val="accent1">
                                      <a:lumMod val="75000"/>
                                    </a:schemeClr>
                                  </a:solidFill>
                                  <a:latin typeface="Cambria Math" panose="02040503050406030204" pitchFamily="18" charset="0"/>
                                  <a:ea typeface="Cambria Math" panose="02040503050406030204" pitchFamily="18" charset="0"/>
                                </a:rPr>
                                <m:t>𝑘</m:t>
                              </m:r>
                            </m:sub>
                            <m:sup>
                              <m:r>
                                <a:rPr lang="en-US" b="0" i="1" dirty="0" smtClean="0">
                                  <a:solidFill>
                                    <a:schemeClr val="accent1">
                                      <a:lumMod val="75000"/>
                                    </a:schemeClr>
                                  </a:solidFill>
                                  <a:latin typeface="Cambria Math" panose="02040503050406030204" pitchFamily="18" charset="0"/>
                                  <a:ea typeface="Cambria Math" panose="02040503050406030204" pitchFamily="18" charset="0"/>
                                </a:rPr>
                                <m:t>𝐿</m:t>
                              </m:r>
                              <m:r>
                                <a:rPr lang="en-US" b="0" i="1" dirty="0" smtClean="0">
                                  <a:solidFill>
                                    <a:schemeClr val="accent1">
                                      <a:lumMod val="75000"/>
                                    </a:schemeClr>
                                  </a:solidFill>
                                  <a:latin typeface="Cambria Math" panose="02040503050406030204" pitchFamily="18" charset="0"/>
                                  <a:ea typeface="Cambria Math" panose="02040503050406030204" pitchFamily="18" charset="0"/>
                                </a:rPr>
                                <m:t>−1</m:t>
                              </m:r>
                            </m:sup>
                          </m:sSubSup>
                        </m:e>
                      </m:nary>
                    </m:oMath>
                  </m:oMathPara>
                </a14:m>
                <a:endParaRPr lang="en-US" b="0" dirty="0">
                  <a:solidFill>
                    <a:schemeClr val="accent1">
                      <a:lumMod val="75000"/>
                    </a:schemeClr>
                  </a:solidFill>
                  <a:ea typeface="Cambria Math" panose="02040503050406030204" pitchFamily="18" charset="0"/>
                </a:endParaRPr>
              </a:p>
              <a:p>
                <a:pPr marL="114300" indent="0">
                  <a:buNone/>
                </a:pPr>
                <a14:m>
                  <m:oMathPara xmlns:m="http://schemas.openxmlformats.org/officeDocument/2006/math">
                    <m:oMathParaPr>
                      <m:jc m:val="centerGroup"/>
                    </m:oMathParaPr>
                    <m:oMath xmlns:m="http://schemas.openxmlformats.org/officeDocument/2006/math">
                      <m:r>
                        <a:rPr lang="en-US" b="0" i="1" smtClean="0">
                          <a:solidFill>
                            <a:schemeClr val="accent1">
                              <a:lumMod val="75000"/>
                            </a:schemeClr>
                          </a:solidFill>
                          <a:latin typeface="Cambria Math" panose="02040503050406030204" pitchFamily="18" charset="0"/>
                        </a:rPr>
                        <m:t>=</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𝐿</m:t>
                          </m:r>
                          <m:r>
                            <a:rPr lang="en-US" b="0" i="1" smtClean="0">
                              <a:solidFill>
                                <a:schemeClr val="accent1">
                                  <a:lumMod val="75000"/>
                                </a:schemeClr>
                              </a:solidFill>
                              <a:latin typeface="Cambria Math" panose="02040503050406030204" pitchFamily="18" charset="0"/>
                            </a:rPr>
                            <m:t>−1</m:t>
                          </m:r>
                        </m:sup>
                      </m:sSubSup>
                    </m:oMath>
                  </m:oMathPara>
                </a14:m>
                <a:endParaRPr lang="en-US" dirty="0">
                  <a:solidFill>
                    <a:schemeClr val="accent1">
                      <a:lumMod val="75000"/>
                    </a:schemeClr>
                  </a:solidFill>
                </a:endParaRPr>
              </a:p>
              <a:p>
                <a:pPr marL="114300" indent="0">
                  <a:buNone/>
                </a:pPr>
                <a:r>
                  <a:rPr lang="en-US" dirty="0">
                    <a:solidFill>
                      <a:schemeClr val="bg2"/>
                    </a:solidFill>
                  </a:rPr>
                  <a:t>We are only looking at weights that feed into node1 here on the first line</a:t>
                </a:r>
              </a:p>
              <a:p>
                <a:pPr marL="114300" indent="0">
                  <a:buNone/>
                </a:pPr>
                <a:endParaRPr lang="en-US" dirty="0"/>
              </a:p>
            </p:txBody>
          </p:sp>
        </mc:Choice>
        <mc:Fallback xmlns="">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95935"/>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8873"/>
            <a:ext cx="4600575" cy="3486150"/>
          </a:xfrm>
          <a:prstGeom prst="rect">
            <a:avLst/>
          </a:prstGeom>
        </p:spPr>
      </p:pic>
      <p:cxnSp>
        <p:nvCxnSpPr>
          <p:cNvPr id="7" name="Straight Arrow Connector 6">
            <a:extLst>
              <a:ext uri="{FF2B5EF4-FFF2-40B4-BE49-F238E27FC236}">
                <a16:creationId xmlns:a16="http://schemas.microsoft.com/office/drawing/2014/main" id="{DA51427F-7498-442A-B1D0-CA9AAB35A96D}"/>
              </a:ext>
            </a:extLst>
          </p:cNvPr>
          <p:cNvCxnSpPr>
            <a:cxnSpLocks/>
          </p:cNvCxnSpPr>
          <p:nvPr/>
        </p:nvCxnSpPr>
        <p:spPr>
          <a:xfrm>
            <a:off x="7392040" y="2889197"/>
            <a:ext cx="852928"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79DC70-BCBE-4F18-95C0-E7FA0E3FEB90}"/>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p:spTree>
    <p:extLst>
      <p:ext uri="{BB962C8B-B14F-4D97-AF65-F5344CB8AC3E}">
        <p14:creationId xmlns:p14="http://schemas.microsoft.com/office/powerpoint/2010/main" val="51695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95935"/>
              </a:xfrm>
            </p:spPr>
            <p:txBody>
              <a:bodyPr>
                <a:normAutofit/>
              </a:bodyPr>
              <a:lstStyle/>
              <a:p>
                <a:r>
                  <a:rPr lang="en-US" dirty="0"/>
                  <a:t>Goal: calculate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endParaRPr lang="en-US" b="1" dirty="0"/>
              </a:p>
              <a:p>
                <a:r>
                  <a:rPr lang="en-US" dirty="0"/>
                  <a:t>We just saw how we can compute the partial derivative of the loss for a single weight</a:t>
                </a:r>
              </a:p>
              <a:p>
                <a:r>
                  <a:rPr lang="en-US" dirty="0"/>
                  <a:t>Recall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12</m:t>
                        </m:r>
                      </m:sub>
                      <m:sup>
                        <m:r>
                          <a:rPr lang="en-US" b="0" i="1" smtClean="0">
                            <a:latin typeface="Cambria Math" panose="02040503050406030204" pitchFamily="18" charset="0"/>
                          </a:rPr>
                          <m:t>𝐿</m:t>
                        </m:r>
                      </m:sup>
                    </m:sSub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𝜂</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0</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𝐿</m:t>
                            </m:r>
                          </m:sup>
                        </m:sSubSup>
                      </m:den>
                    </m:f>
                  </m:oMath>
                </a14:m>
                <a:endParaRPr lang="en-US" dirty="0"/>
              </a:p>
              <a:p>
                <a:r>
                  <a:rPr lang="en-US" dirty="0"/>
                  <a:t>You can apply this to all weights by working backwards from the end (next slide)</a:t>
                </a:r>
              </a:p>
            </p:txBody>
          </p:sp>
        </mc:Choice>
        <mc:Fallback xmlns="">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95935"/>
              </a:xfrm>
              <a:blipFill>
                <a:blip r:embed="rId2"/>
                <a:stretch>
                  <a:fillRect r="-146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8873"/>
            <a:ext cx="4600575" cy="3486150"/>
          </a:xfrm>
          <a:prstGeom prst="rect">
            <a:avLst/>
          </a:prstGeom>
        </p:spPr>
      </p:pic>
      <p:sp>
        <p:nvSpPr>
          <p:cNvPr id="8" name="TextBox 7">
            <a:extLst>
              <a:ext uri="{FF2B5EF4-FFF2-40B4-BE49-F238E27FC236}">
                <a16:creationId xmlns:a16="http://schemas.microsoft.com/office/drawing/2014/main" id="{491AA7E6-9699-481F-AA63-C032540ADED6}"/>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p:sp>
        <p:nvSpPr>
          <p:cNvPr id="4" name="TextBox 3">
            <a:extLst>
              <a:ext uri="{FF2B5EF4-FFF2-40B4-BE49-F238E27FC236}">
                <a16:creationId xmlns:a16="http://schemas.microsoft.com/office/drawing/2014/main" id="{7604C52D-BBA9-45EE-A5D5-7BFFE2E1D1A3}"/>
              </a:ext>
            </a:extLst>
          </p:cNvPr>
          <p:cNvSpPr txBox="1"/>
          <p:nvPr/>
        </p:nvSpPr>
        <p:spPr>
          <a:xfrm>
            <a:off x="2922391" y="1403776"/>
            <a:ext cx="1075764" cy="307777"/>
          </a:xfrm>
          <a:prstGeom prst="rect">
            <a:avLst/>
          </a:prstGeom>
          <a:noFill/>
        </p:spPr>
        <p:txBody>
          <a:bodyPr wrap="square" rtlCol="0">
            <a:spAutoFit/>
          </a:bodyPr>
          <a:lstStyle/>
          <a:p>
            <a:r>
              <a:rPr lang="en-US" b="1" i="1" dirty="0">
                <a:solidFill>
                  <a:schemeClr val="accent5"/>
                </a:solidFill>
              </a:rPr>
              <a:t>done!</a:t>
            </a:r>
          </a:p>
        </p:txBody>
      </p:sp>
    </p:spTree>
    <p:extLst>
      <p:ext uri="{BB962C8B-B14F-4D97-AF65-F5344CB8AC3E}">
        <p14:creationId xmlns:p14="http://schemas.microsoft.com/office/powerpoint/2010/main" val="423572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141-4685-4D63-B242-B20291A0C84C}"/>
              </a:ext>
            </a:extLst>
          </p:cNvPr>
          <p:cNvSpPr>
            <a:spLocks noGrp="1"/>
          </p:cNvSpPr>
          <p:nvPr>
            <p:ph type="title"/>
          </p:nvPr>
        </p:nvSpPr>
        <p:spPr/>
        <p:txBody>
          <a:bodyPr>
            <a:normAutofit fontScale="90000"/>
          </a:bodyPr>
          <a:lstStyle/>
          <a:p>
            <a:r>
              <a:rPr lang="en-US" dirty="0"/>
              <a:t>Let’s pause and review!</a:t>
            </a:r>
          </a:p>
        </p:txBody>
      </p:sp>
      <p:sp>
        <p:nvSpPr>
          <p:cNvPr id="3" name="Text Placeholder 2">
            <a:extLst>
              <a:ext uri="{FF2B5EF4-FFF2-40B4-BE49-F238E27FC236}">
                <a16:creationId xmlns:a16="http://schemas.microsoft.com/office/drawing/2014/main" id="{F433EB7D-A4B2-4B14-917C-635A836E384D}"/>
              </a:ext>
            </a:extLst>
          </p:cNvPr>
          <p:cNvSpPr>
            <a:spLocks noGrp="1"/>
          </p:cNvSpPr>
          <p:nvPr>
            <p:ph type="body" idx="1"/>
          </p:nvPr>
        </p:nvSpPr>
        <p:spPr/>
        <p:txBody>
          <a:bodyPr/>
          <a:lstStyle/>
          <a:p>
            <a:r>
              <a:rPr lang="en-US" dirty="0"/>
              <a:t>What is the point of all this?</a:t>
            </a:r>
          </a:p>
          <a:p>
            <a:pPr lvl="1"/>
            <a:r>
              <a:rPr lang="en-US" dirty="0"/>
              <a:t>Know how much to update a single weight</a:t>
            </a:r>
          </a:p>
          <a:p>
            <a:pPr lvl="1"/>
            <a:r>
              <a:rPr lang="en-US" dirty="0"/>
              <a:t>You’d do this for all weights…</a:t>
            </a:r>
          </a:p>
          <a:p>
            <a:r>
              <a:rPr lang="en-US" dirty="0"/>
              <a:t>What else do we need to know?</a:t>
            </a:r>
          </a:p>
          <a:p>
            <a:pPr lvl="1"/>
            <a:r>
              <a:rPr lang="en-US" dirty="0"/>
              <a:t>How about a weight in the middle layer?</a:t>
            </a:r>
          </a:p>
          <a:p>
            <a:pPr lvl="1"/>
            <a:r>
              <a:rPr lang="en-US" dirty="0"/>
              <a:t>We’ll see this next class</a:t>
            </a:r>
          </a:p>
          <a:p>
            <a:pPr marL="596900" lvl="1" indent="0">
              <a:buNone/>
            </a:pPr>
            <a:endParaRPr lang="en-US" dirty="0"/>
          </a:p>
          <a:p>
            <a:pPr marL="596900" lvl="1" indent="0">
              <a:buNone/>
            </a:pPr>
            <a:endParaRPr lang="en-US" dirty="0"/>
          </a:p>
          <a:p>
            <a:r>
              <a:rPr lang="en-US" dirty="0"/>
              <a:t>Let’s go back to the in-class exercise on slide 3</a:t>
            </a:r>
          </a:p>
        </p:txBody>
      </p:sp>
      <p:pic>
        <p:nvPicPr>
          <p:cNvPr id="4" name="Google Shape;103;p20">
            <a:extLst>
              <a:ext uri="{FF2B5EF4-FFF2-40B4-BE49-F238E27FC236}">
                <a16:creationId xmlns:a16="http://schemas.microsoft.com/office/drawing/2014/main" id="{A15122DD-A50C-4379-9DEF-CC894BC1C0D6}"/>
              </a:ext>
            </a:extLst>
          </p:cNvPr>
          <p:cNvPicPr preferRelativeResize="0"/>
          <p:nvPr/>
        </p:nvPicPr>
        <p:blipFill>
          <a:blip r:embed="rId2">
            <a:alphaModFix/>
          </a:blip>
          <a:stretch>
            <a:fillRect/>
          </a:stretch>
        </p:blipFill>
        <p:spPr>
          <a:xfrm>
            <a:off x="4837267" y="659958"/>
            <a:ext cx="3995033" cy="2500851"/>
          </a:xfrm>
          <a:prstGeom prst="rect">
            <a:avLst/>
          </a:prstGeom>
          <a:noFill/>
          <a:ln>
            <a:noFill/>
          </a:ln>
        </p:spPr>
      </p:pic>
      <p:sp>
        <p:nvSpPr>
          <p:cNvPr id="5" name="Google Shape;102;p20">
            <a:extLst>
              <a:ext uri="{FF2B5EF4-FFF2-40B4-BE49-F238E27FC236}">
                <a16:creationId xmlns:a16="http://schemas.microsoft.com/office/drawing/2014/main" id="{1A8B9A5B-8520-4C46-9EAA-6DE1ACCCFD1A}"/>
              </a:ext>
            </a:extLst>
          </p:cNvPr>
          <p:cNvSpPr txBox="1"/>
          <p:nvPr/>
        </p:nvSpPr>
        <p:spPr>
          <a:xfrm>
            <a:off x="1754725" y="4307925"/>
            <a:ext cx="576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Video from: https://www.youtube.com/watch?v=Ilg3gGewQ5U</a:t>
            </a:r>
            <a:endParaRPr dirty="0"/>
          </a:p>
        </p:txBody>
      </p:sp>
    </p:spTree>
    <p:extLst>
      <p:ext uri="{BB962C8B-B14F-4D97-AF65-F5344CB8AC3E}">
        <p14:creationId xmlns:p14="http://schemas.microsoft.com/office/powerpoint/2010/main" val="66012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95935"/>
              </a:xfrm>
            </p:spPr>
            <p:txBody>
              <a:bodyPr>
                <a:normAutofit fontScale="92500"/>
              </a:bodyPr>
              <a:lstStyle/>
              <a:p>
                <a:r>
                  <a:rPr lang="en-US" dirty="0"/>
                  <a:t>Goal: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3</m:t>
                            </m:r>
                          </m:sub>
                          <m:sup>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sup>
                        </m:sSubSup>
                      </m:den>
                    </m:f>
                  </m:oMath>
                </a14:m>
                <a:r>
                  <a:rPr lang="en-US" dirty="0"/>
                  <a:t> (a weight into L-1)</a:t>
                </a:r>
              </a:p>
              <a:p>
                <a:pPr marL="11430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3</m:t>
                            </m:r>
                          </m:sub>
                          <m:sup>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sup>
                        </m:sSubSup>
                      </m:den>
                    </m:f>
                  </m:oMath>
                </a14:m>
                <a:r>
                  <a:rPr lang="en-US" dirty="0"/>
                  <a:t> </a:t>
                </a:r>
                <a14:m>
                  <m:oMath xmlns:m="http://schemas.openxmlformats.org/officeDocument/2006/math">
                    <m:r>
                      <a:rPr lang="en-US" b="0" i="1" dirty="0" smtClean="0">
                        <a:latin typeface="Cambria Math" panose="02040503050406030204" pitchFamily="18" charset="0"/>
                      </a:rPr>
                      <m:t>= </m:t>
                    </m:r>
                    <m:d>
                      <m:dPr>
                        <m:ctrlPr>
                          <a:rPr lang="en-US" b="0" i="1" dirty="0" smtClean="0">
                            <a:solidFill>
                              <a:schemeClr val="accent1">
                                <a:lumMod val="75000"/>
                              </a:schemeClr>
                            </a:solidFill>
                            <a:latin typeface="Cambria Math" panose="02040503050406030204" pitchFamily="18" charset="0"/>
                          </a:rPr>
                        </m:ctrlPr>
                      </m:dPr>
                      <m:e>
                        <m:f>
                          <m:fPr>
                            <m:ctrlPr>
                              <a:rPr lang="en-US" b="0" i="1" dirty="0" smtClean="0">
                                <a:solidFill>
                                  <a:schemeClr val="accent1">
                                    <a:lumMod val="75000"/>
                                  </a:schemeClr>
                                </a:solidFill>
                                <a:latin typeface="Cambria Math" panose="02040503050406030204" pitchFamily="18" charset="0"/>
                              </a:rPr>
                            </m:ctrlPr>
                          </m:fPr>
                          <m:num>
                            <m:sSub>
                              <m:sSubPr>
                                <m:ctrlPr>
                                  <a:rPr lang="en-US" b="0" i="1" dirty="0" smtClean="0">
                                    <a:solidFill>
                                      <a:schemeClr val="accent1">
                                        <a:lumMod val="75000"/>
                                      </a:schemeClr>
                                    </a:solidFill>
                                    <a:latin typeface="Cambria Math" panose="02040503050406030204" pitchFamily="18" charset="0"/>
                                  </a:rPr>
                                </m:ctrlPr>
                              </m:sSubPr>
                              <m:e>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r>
                                  <a:rPr lang="en-US" b="0" i="1" dirty="0" smtClean="0">
                                    <a:solidFill>
                                      <a:schemeClr val="accent1">
                                        <a:lumMod val="75000"/>
                                      </a:schemeClr>
                                    </a:solidFill>
                                    <a:latin typeface="Cambria Math" panose="02040503050406030204" pitchFamily="18" charset="0"/>
                                  </a:rPr>
                                  <m:t>𝐶</m:t>
                                </m:r>
                              </m:e>
                              <m:sub>
                                <m:r>
                                  <a:rPr lang="en-US" b="0" i="1" dirty="0" smtClean="0">
                                    <a:solidFill>
                                      <a:schemeClr val="accent1">
                                        <a:lumMod val="75000"/>
                                      </a:schemeClr>
                                    </a:solidFill>
                                    <a:latin typeface="Cambria Math" panose="02040503050406030204" pitchFamily="18" charset="0"/>
                                  </a:rPr>
                                  <m:t>0</m:t>
                                </m:r>
                              </m:sub>
                            </m:sSub>
                          </m:num>
                          <m:den>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𝑎</m:t>
                                </m:r>
                              </m:e>
                              <m:sub>
                                <m:r>
                                  <a:rPr lang="en-US" b="0" i="1" smtClean="0">
                                    <a:solidFill>
                                      <a:schemeClr val="accent1">
                                        <a:lumMod val="75000"/>
                                      </a:schemeClr>
                                    </a:solidFill>
                                    <a:latin typeface="Cambria Math" panose="02040503050406030204" pitchFamily="18" charset="0"/>
                                  </a:rPr>
                                  <m:t>2</m:t>
                                </m:r>
                              </m:sub>
                              <m:sup>
                                <m:r>
                                  <a:rPr lang="en-US" i="1">
                                    <a:solidFill>
                                      <a:schemeClr val="accent1">
                                        <a:lumMod val="75000"/>
                                      </a:schemeClr>
                                    </a:solidFill>
                                    <a:latin typeface="Cambria Math" panose="02040503050406030204" pitchFamily="18" charset="0"/>
                                  </a:rPr>
                                  <m:t>𝐿</m:t>
                                </m:r>
                                <m:r>
                                  <a:rPr lang="en-US" b="0" i="1" smtClean="0">
                                    <a:solidFill>
                                      <a:schemeClr val="accent1">
                                        <a:lumMod val="75000"/>
                                      </a:schemeClr>
                                    </a:solidFill>
                                    <a:latin typeface="Cambria Math" panose="02040503050406030204" pitchFamily="18" charset="0"/>
                                  </a:rPr>
                                  <m:t>−1</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2</m:t>
                                </m:r>
                              </m:sub>
                              <m:sup>
                                <m:r>
                                  <a:rPr lang="en-US" i="1">
                                    <a:latin typeface="Cambria Math" panose="02040503050406030204" pitchFamily="18" charset="0"/>
                                  </a:rPr>
                                  <m:t>𝐿</m:t>
                                </m:r>
                                <m:r>
                                  <a:rPr lang="en-US" i="1">
                                    <a:latin typeface="Cambria Math" panose="02040503050406030204" pitchFamily="18" charset="0"/>
                                  </a:rPr>
                                  <m:t>−1</m:t>
                                </m:r>
                              </m:sup>
                            </m:sSubSup>
                          </m:num>
                          <m:den>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2</m:t>
                                </m:r>
                              </m:sub>
                              <m:sup>
                                <m:r>
                                  <a:rPr lang="en-US" i="1">
                                    <a:latin typeface="Cambria Math" panose="02040503050406030204" pitchFamily="18" charset="0"/>
                                  </a:rPr>
                                  <m:t>𝐿</m:t>
                                </m:r>
                                <m:r>
                                  <a:rPr lang="en-US" b="0" i="1" smtClean="0">
                                    <a:latin typeface="Cambria Math" panose="02040503050406030204" pitchFamily="18" charset="0"/>
                                  </a:rPr>
                                  <m:t>−1</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2</m:t>
                                </m:r>
                              </m:sub>
                              <m:sup>
                                <m:r>
                                  <a:rPr lang="en-US" i="1">
                                    <a:latin typeface="Cambria Math" panose="02040503050406030204" pitchFamily="18" charset="0"/>
                                  </a:rPr>
                                  <m:t>𝐿</m:t>
                                </m:r>
                                <m:r>
                                  <a:rPr lang="en-US" i="1">
                                    <a:latin typeface="Cambria Math" panose="02040503050406030204" pitchFamily="18" charset="0"/>
                                  </a:rPr>
                                  <m:t>−1</m:t>
                                </m:r>
                              </m:sup>
                            </m:sSubSup>
                          </m:num>
                          <m:den>
                            <m:r>
                              <a:rPr lang="en-US" b="0" i="1" dirty="0" smtClean="0">
                                <a:latin typeface="Cambria Math" panose="02040503050406030204" pitchFamily="18" charset="0"/>
                                <a:ea typeface="Cambria Math" panose="02040503050406030204" pitchFamily="18" charset="0"/>
                              </a:rPr>
                              <m:t>𝜕</m:t>
                            </m:r>
                            <m:sSubSup>
                              <m:sSubSupPr>
                                <m:ctrlPr>
                                  <a:rPr lang="en-US" b="0" i="1" dirty="0" smtClean="0">
                                    <a:latin typeface="Cambria Math" panose="02040503050406030204" pitchFamily="18" charset="0"/>
                                    <a:ea typeface="Cambria Math" panose="02040503050406030204" pitchFamily="18" charset="0"/>
                                  </a:rPr>
                                </m:ctrlPr>
                              </m:sSubSupPr>
                              <m:e>
                                <m:r>
                                  <a:rPr lang="en-US" b="0" i="1" dirty="0" smtClean="0">
                                    <a:latin typeface="Cambria Math" panose="02040503050406030204" pitchFamily="18" charset="0"/>
                                    <a:ea typeface="Cambria Math" panose="02040503050406030204" pitchFamily="18" charset="0"/>
                                  </a:rPr>
                                  <m:t>𝑤</m:t>
                                </m:r>
                              </m:e>
                              <m:sub>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3</m:t>
                                </m:r>
                              </m:sub>
                              <m:sup>
                                <m:r>
                                  <a:rPr lang="en-US" b="0" i="1" dirty="0" smtClean="0">
                                    <a:latin typeface="Cambria Math" panose="02040503050406030204" pitchFamily="18" charset="0"/>
                                    <a:ea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−1</m:t>
                                </m:r>
                              </m:sup>
                            </m:sSubSup>
                          </m:den>
                        </m:f>
                      </m:e>
                    </m:d>
                  </m:oMath>
                </a14:m>
                <a:endParaRPr lang="en-US" dirty="0"/>
              </a:p>
              <a:p>
                <a:r>
                  <a:rPr lang="en-US" dirty="0"/>
                  <a:t>Last two terms can be calculated the same as before</a:t>
                </a:r>
              </a:p>
              <a:p>
                <a:r>
                  <a:rPr lang="en-US" dirty="0"/>
                  <a:t>First term (in blue) needs more work</a:t>
                </a:r>
              </a:p>
              <a:p>
                <a:pPr lvl="1"/>
                <a14:m>
                  <m:oMath xmlns:m="http://schemas.openxmlformats.org/officeDocument/2006/math">
                    <m:r>
                      <a:rPr lang="en-US" b="0" i="1" smtClean="0">
                        <a:latin typeface="Cambria Math" panose="02040503050406030204" pitchFamily="18" charset="0"/>
                      </a:rPr>
                      <m:t>𝑗</m:t>
                    </m:r>
                  </m:oMath>
                </a14:m>
                <a:r>
                  <a:rPr lang="en-US" dirty="0"/>
                  <a:t> represents each node in layer L</a:t>
                </a:r>
              </a:p>
              <a:p>
                <a:pPr lvl="1"/>
                <a:r>
                  <a:rPr lang="en-US" dirty="0"/>
                  <a:t>Loss with respect to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2</m:t>
                        </m:r>
                      </m:sub>
                      <m:sup>
                        <m:r>
                          <a:rPr lang="en-US" b="0" i="1" smtClean="0">
                            <a:latin typeface="Cambria Math" panose="02040503050406030204" pitchFamily="18" charset="0"/>
                          </a:rPr>
                          <m:t>𝐿</m:t>
                        </m:r>
                        <m:r>
                          <a:rPr lang="en-US" b="0" i="1" smtClean="0">
                            <a:latin typeface="Cambria Math" panose="02040503050406030204" pitchFamily="18" charset="0"/>
                          </a:rPr>
                          <m:t>−1</m:t>
                        </m:r>
                      </m:sup>
                    </m:sSubSup>
                  </m:oMath>
                </a14:m>
                <a:r>
                  <a:rPr lang="en-US" dirty="0"/>
                  <a:t> depends on the loss of all four yellow nodes in layer L</a:t>
                </a:r>
              </a:p>
              <a:p>
                <a:pPr marL="114300" indent="0">
                  <a:buNone/>
                </a:pPr>
                <a14:m>
                  <m:oMathPara xmlns:m="http://schemas.openxmlformats.org/officeDocument/2006/math">
                    <m:oMathParaPr>
                      <m:jc m:val="centerGroup"/>
                    </m:oMathParaPr>
                    <m:oMath xmlns:m="http://schemas.openxmlformats.org/officeDocument/2006/math">
                      <m:d>
                        <m:dPr>
                          <m:ctrlPr>
                            <a:rPr lang="en-US" b="0" i="1" dirty="0" smtClean="0">
                              <a:solidFill>
                                <a:schemeClr val="accent1">
                                  <a:lumMod val="75000"/>
                                </a:schemeClr>
                              </a:solidFill>
                              <a:latin typeface="Cambria Math" panose="02040503050406030204" pitchFamily="18" charset="0"/>
                            </a:rPr>
                          </m:ctrlPr>
                        </m:dPr>
                        <m:e>
                          <m:f>
                            <m:fPr>
                              <m:ctrlPr>
                                <a:rPr lang="en-US" b="0" i="1" dirty="0" smtClean="0">
                                  <a:solidFill>
                                    <a:schemeClr val="accent1">
                                      <a:lumMod val="75000"/>
                                    </a:schemeClr>
                                  </a:solidFill>
                                  <a:latin typeface="Cambria Math" panose="02040503050406030204" pitchFamily="18" charset="0"/>
                                </a:rPr>
                              </m:ctrlPr>
                            </m:fPr>
                            <m:num>
                              <m:sSub>
                                <m:sSubPr>
                                  <m:ctrlPr>
                                    <a:rPr lang="en-US" b="0" i="1" dirty="0" smtClean="0">
                                      <a:solidFill>
                                        <a:schemeClr val="accent1">
                                          <a:lumMod val="75000"/>
                                        </a:schemeClr>
                                      </a:solidFill>
                                      <a:latin typeface="Cambria Math" panose="02040503050406030204" pitchFamily="18" charset="0"/>
                                    </a:rPr>
                                  </m:ctrlPr>
                                </m:sSubPr>
                                <m:e>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r>
                                    <a:rPr lang="en-US" b="0" i="1" dirty="0" smtClean="0">
                                      <a:solidFill>
                                        <a:schemeClr val="accent1">
                                          <a:lumMod val="75000"/>
                                        </a:schemeClr>
                                      </a:solidFill>
                                      <a:latin typeface="Cambria Math" panose="02040503050406030204" pitchFamily="18" charset="0"/>
                                    </a:rPr>
                                    <m:t>𝐶</m:t>
                                  </m:r>
                                </m:e>
                                <m:sub>
                                  <m:r>
                                    <a:rPr lang="en-US" b="0" i="1" dirty="0" smtClean="0">
                                      <a:solidFill>
                                        <a:schemeClr val="accent1">
                                          <a:lumMod val="75000"/>
                                        </a:schemeClr>
                                      </a:solidFill>
                                      <a:latin typeface="Cambria Math" panose="02040503050406030204" pitchFamily="18" charset="0"/>
                                    </a:rPr>
                                    <m:t>0</m:t>
                                  </m:r>
                                </m:sub>
                              </m:sSub>
                            </m:num>
                            <m:den>
                              <m:r>
                                <a:rPr lang="en-US" b="0" i="1" dirty="0" smtClean="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𝑎</m:t>
                                  </m:r>
                                </m:e>
                                <m:sub>
                                  <m:r>
                                    <a:rPr lang="en-US" b="0" i="1" smtClean="0">
                                      <a:solidFill>
                                        <a:schemeClr val="accent1">
                                          <a:lumMod val="75000"/>
                                        </a:schemeClr>
                                      </a:solidFill>
                                      <a:latin typeface="Cambria Math" panose="02040503050406030204" pitchFamily="18" charset="0"/>
                                    </a:rPr>
                                    <m:t>2</m:t>
                                  </m:r>
                                </m:sub>
                                <m:sup>
                                  <m:r>
                                    <a:rPr lang="en-US" i="1">
                                      <a:solidFill>
                                        <a:schemeClr val="accent1">
                                          <a:lumMod val="75000"/>
                                        </a:schemeClr>
                                      </a:solidFill>
                                      <a:latin typeface="Cambria Math" panose="02040503050406030204" pitchFamily="18" charset="0"/>
                                    </a:rPr>
                                    <m:t>𝐿</m:t>
                                  </m:r>
                                  <m:r>
                                    <a:rPr lang="en-US" b="0" i="1" smtClean="0">
                                      <a:solidFill>
                                        <a:schemeClr val="accent1">
                                          <a:lumMod val="75000"/>
                                        </a:schemeClr>
                                      </a:solidFill>
                                      <a:latin typeface="Cambria Math" panose="02040503050406030204" pitchFamily="18" charset="0"/>
                                    </a:rPr>
                                    <m:t>−1</m:t>
                                  </m:r>
                                </m:sup>
                              </m:sSubSup>
                            </m:den>
                          </m:f>
                        </m:e>
                      </m:d>
                      <m:r>
                        <a:rPr lang="en-US" b="0" i="1" smtClean="0">
                          <a:solidFill>
                            <a:schemeClr val="accent1">
                              <a:lumMod val="75000"/>
                            </a:schemeClr>
                          </a:solidFill>
                          <a:latin typeface="Cambria Math" panose="02040503050406030204" pitchFamily="18" charset="0"/>
                        </a:rPr>
                        <m:t>= </m:t>
                      </m:r>
                      <m:nary>
                        <m:naryPr>
                          <m:chr m:val="∑"/>
                          <m:ctrlPr>
                            <a:rPr lang="en-US" b="0" i="1" smtClean="0">
                              <a:solidFill>
                                <a:schemeClr val="accent1">
                                  <a:lumMod val="75000"/>
                                </a:schemeClr>
                              </a:solidFill>
                              <a:latin typeface="Cambria Math" panose="02040503050406030204" pitchFamily="18" charset="0"/>
                            </a:rPr>
                          </m:ctrlPr>
                        </m:naryPr>
                        <m:sub>
                          <m:r>
                            <m:rPr>
                              <m:brk m:alnAt="23"/>
                            </m:rPr>
                            <a:rPr lang="en-US" b="0" i="1" smtClean="0">
                              <a:solidFill>
                                <a:schemeClr val="accent1">
                                  <a:lumMod val="75000"/>
                                </a:schemeClr>
                              </a:solidFill>
                              <a:latin typeface="Cambria Math" panose="02040503050406030204" pitchFamily="18" charset="0"/>
                            </a:rPr>
                            <m:t>𝑗</m:t>
                          </m:r>
                          <m:r>
                            <a:rPr lang="en-US" b="0" i="1" smtClean="0">
                              <a:solidFill>
                                <a:schemeClr val="accent1">
                                  <a:lumMod val="75000"/>
                                </a:schemeClr>
                              </a:solidFill>
                              <a:latin typeface="Cambria Math" panose="02040503050406030204" pitchFamily="18" charset="0"/>
                            </a:rPr>
                            <m:t>=0</m:t>
                          </m:r>
                        </m:sub>
                        <m:sup>
                          <m:r>
                            <a:rPr lang="en-US" b="0" i="1" smtClean="0">
                              <a:solidFill>
                                <a:srgbClr val="7030A0"/>
                              </a:solidFill>
                              <a:latin typeface="Cambria Math" panose="02040503050406030204" pitchFamily="18" charset="0"/>
                            </a:rPr>
                            <m:t>3</m:t>
                          </m:r>
                        </m:sup>
                        <m:e>
                          <m:d>
                            <m:dPr>
                              <m:ctrlPr>
                                <a:rPr lang="en-US" b="0" i="1" smtClean="0">
                                  <a:solidFill>
                                    <a:schemeClr val="accent1">
                                      <a:lumMod val="75000"/>
                                    </a:schemeClr>
                                  </a:solidFill>
                                  <a:latin typeface="Cambria Math" panose="02040503050406030204" pitchFamily="18" charset="0"/>
                                </a:rPr>
                              </m:ctrlPr>
                            </m:dPr>
                            <m:e>
                              <m:f>
                                <m:fPr>
                                  <m:ctrlPr>
                                    <a:rPr lang="en-US" b="0" i="1" smtClean="0">
                                      <a:solidFill>
                                        <a:srgbClr val="7030A0"/>
                                      </a:solidFill>
                                      <a:latin typeface="Cambria Math" panose="02040503050406030204" pitchFamily="18" charset="0"/>
                                    </a:rPr>
                                  </m:ctrlPr>
                                </m:fPr>
                                <m:num>
                                  <m:sSub>
                                    <m:sSubPr>
                                      <m:ctrlPr>
                                        <a:rPr lang="en-US" i="1" dirty="0">
                                          <a:solidFill>
                                            <a:srgbClr val="7030A0"/>
                                          </a:solidFill>
                                          <a:latin typeface="Cambria Math" panose="02040503050406030204" pitchFamily="18" charset="0"/>
                                        </a:rPr>
                                      </m:ctrlPr>
                                    </m:sSubPr>
                                    <m:e>
                                      <m:r>
                                        <a:rPr lang="en-US" i="1" dirty="0">
                                          <a:solidFill>
                                            <a:srgbClr val="7030A0"/>
                                          </a:solidFill>
                                          <a:latin typeface="Cambria Math" panose="02040503050406030204" pitchFamily="18" charset="0"/>
                                          <a:ea typeface="Cambria Math" panose="02040503050406030204" pitchFamily="18" charset="0"/>
                                        </a:rPr>
                                        <m:t>𝜕</m:t>
                                      </m:r>
                                      <m:r>
                                        <a:rPr lang="en-US" i="1" dirty="0">
                                          <a:solidFill>
                                            <a:srgbClr val="7030A0"/>
                                          </a:solidFill>
                                          <a:latin typeface="Cambria Math" panose="02040503050406030204" pitchFamily="18" charset="0"/>
                                        </a:rPr>
                                        <m:t>𝐶</m:t>
                                      </m:r>
                                    </m:e>
                                    <m:sub>
                                      <m:r>
                                        <a:rPr lang="en-US" i="1" dirty="0">
                                          <a:solidFill>
                                            <a:srgbClr val="7030A0"/>
                                          </a:solidFill>
                                          <a:latin typeface="Cambria Math" panose="02040503050406030204" pitchFamily="18" charset="0"/>
                                        </a:rPr>
                                        <m:t>0</m:t>
                                      </m:r>
                                    </m:sub>
                                  </m:sSub>
                                </m:num>
                                <m:den>
                                  <m:r>
                                    <a:rPr lang="en-US" i="1" dirty="0">
                                      <a:solidFill>
                                        <a:srgbClr val="7030A0"/>
                                      </a:solidFill>
                                      <a:latin typeface="Cambria Math" panose="02040503050406030204" pitchFamily="18" charset="0"/>
                                      <a:ea typeface="Cambria Math" panose="02040503050406030204" pitchFamily="18" charset="0"/>
                                    </a:rPr>
                                    <m:t>𝜕</m:t>
                                  </m:r>
                                  <m:sSubSup>
                                    <m:sSubSupPr>
                                      <m:ctrlPr>
                                        <a:rPr lang="en-US" i="1">
                                          <a:solidFill>
                                            <a:srgbClr val="7030A0"/>
                                          </a:solidFill>
                                          <a:latin typeface="Cambria Math" panose="02040503050406030204" pitchFamily="18" charset="0"/>
                                        </a:rPr>
                                      </m:ctrlPr>
                                    </m:sSubSupPr>
                                    <m:e>
                                      <m:r>
                                        <a:rPr lang="en-US" i="1">
                                          <a:solidFill>
                                            <a:srgbClr val="7030A0"/>
                                          </a:solidFill>
                                          <a:latin typeface="Cambria Math" panose="02040503050406030204" pitchFamily="18" charset="0"/>
                                        </a:rPr>
                                        <m:t>𝑎</m:t>
                                      </m:r>
                                    </m:e>
                                    <m:sub>
                                      <m:r>
                                        <a:rPr lang="en-US" b="0" i="1" smtClean="0">
                                          <a:solidFill>
                                            <a:srgbClr val="7030A0"/>
                                          </a:solidFill>
                                          <a:latin typeface="Cambria Math" panose="02040503050406030204" pitchFamily="18" charset="0"/>
                                        </a:rPr>
                                        <m:t>𝑗</m:t>
                                      </m:r>
                                    </m:sub>
                                    <m:sup>
                                      <m:r>
                                        <a:rPr lang="en-US" i="1">
                                          <a:solidFill>
                                            <a:srgbClr val="7030A0"/>
                                          </a:solidFill>
                                          <a:latin typeface="Cambria Math" panose="02040503050406030204" pitchFamily="18" charset="0"/>
                                        </a:rPr>
                                        <m:t>𝐿</m:t>
                                      </m:r>
                                    </m:sup>
                                  </m:sSubSup>
                                </m:den>
                              </m:f>
                            </m:e>
                          </m:d>
                        </m:e>
                      </m:nary>
                      <m:d>
                        <m:dPr>
                          <m:ctrlPr>
                            <a:rPr lang="en-US" b="0" i="1" smtClean="0">
                              <a:solidFill>
                                <a:schemeClr val="accent1">
                                  <a:lumMod val="75000"/>
                                </a:schemeClr>
                              </a:solidFill>
                              <a:latin typeface="Cambria Math" panose="02040503050406030204" pitchFamily="18" charset="0"/>
                            </a:rPr>
                          </m:ctrlPr>
                        </m:dPr>
                        <m:e>
                          <m:f>
                            <m:fPr>
                              <m:ctrlPr>
                                <a:rPr lang="en-US" b="0" i="1" smtClean="0">
                                  <a:solidFill>
                                    <a:schemeClr val="accent1">
                                      <a:lumMod val="75000"/>
                                    </a:schemeClr>
                                  </a:solidFill>
                                  <a:latin typeface="Cambria Math" panose="02040503050406030204" pitchFamily="18" charset="0"/>
                                </a:rPr>
                              </m:ctrlPr>
                            </m:fPr>
                            <m:num>
                              <m:r>
                                <a:rPr lang="en-US" i="1" dirty="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i="1">
                                      <a:solidFill>
                                        <a:schemeClr val="accent1">
                                          <a:lumMod val="75000"/>
                                        </a:schemeClr>
                                      </a:solidFill>
                                      <a:latin typeface="Cambria Math" panose="02040503050406030204" pitchFamily="18" charset="0"/>
                                    </a:rPr>
                                    <m:t>𝑎</m:t>
                                  </m:r>
                                </m:e>
                                <m:sub>
                                  <m:r>
                                    <a:rPr lang="en-US" b="0" i="1" smtClean="0">
                                      <a:solidFill>
                                        <a:schemeClr val="accent1">
                                          <a:lumMod val="75000"/>
                                        </a:schemeClr>
                                      </a:solidFill>
                                      <a:latin typeface="Cambria Math" panose="02040503050406030204" pitchFamily="18" charset="0"/>
                                    </a:rPr>
                                    <m:t>𝑗</m:t>
                                  </m:r>
                                </m:sub>
                                <m:sup>
                                  <m:r>
                                    <a:rPr lang="en-US" i="1">
                                      <a:solidFill>
                                        <a:schemeClr val="accent1">
                                          <a:lumMod val="75000"/>
                                        </a:schemeClr>
                                      </a:solidFill>
                                      <a:latin typeface="Cambria Math" panose="02040503050406030204" pitchFamily="18" charset="0"/>
                                    </a:rPr>
                                    <m:t>𝐿</m:t>
                                  </m:r>
                                </m:sup>
                              </m:sSubSup>
                            </m:num>
                            <m:den>
                              <m:r>
                                <a:rPr lang="en-US" i="1" dirty="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i="1">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𝑧</m:t>
                                  </m:r>
                                </m:e>
                                <m:sub>
                                  <m:r>
                                    <a:rPr lang="en-US" b="0" i="1" smtClean="0">
                                      <a:solidFill>
                                        <a:schemeClr val="accent1">
                                          <a:lumMod val="75000"/>
                                        </a:schemeClr>
                                      </a:solidFill>
                                      <a:latin typeface="Cambria Math" panose="02040503050406030204" pitchFamily="18" charset="0"/>
                                    </a:rPr>
                                    <m:t>𝑗</m:t>
                                  </m:r>
                                </m:sub>
                                <m:sup>
                                  <m:r>
                                    <a:rPr lang="en-US" i="1">
                                      <a:solidFill>
                                        <a:schemeClr val="accent1">
                                          <a:lumMod val="75000"/>
                                        </a:schemeClr>
                                      </a:solidFill>
                                      <a:latin typeface="Cambria Math" panose="02040503050406030204" pitchFamily="18" charset="0"/>
                                    </a:rPr>
                                    <m:t>𝐿</m:t>
                                  </m:r>
                                </m:sup>
                              </m:sSubSup>
                            </m:den>
                          </m:f>
                        </m:e>
                      </m:d>
                      <m:d>
                        <m:dPr>
                          <m:ctrlPr>
                            <a:rPr lang="en-US" b="1" i="1" smtClean="0">
                              <a:solidFill>
                                <a:schemeClr val="accent1">
                                  <a:lumMod val="75000"/>
                                </a:schemeClr>
                              </a:solidFill>
                              <a:latin typeface="Cambria Math" panose="02040503050406030204" pitchFamily="18" charset="0"/>
                            </a:rPr>
                          </m:ctrlPr>
                        </m:dPr>
                        <m:e>
                          <m:f>
                            <m:fPr>
                              <m:ctrlPr>
                                <a:rPr lang="en-US" b="1" i="1" smtClean="0">
                                  <a:solidFill>
                                    <a:schemeClr val="accent1">
                                      <a:lumMod val="75000"/>
                                    </a:schemeClr>
                                  </a:solidFill>
                                  <a:latin typeface="Cambria Math" panose="02040503050406030204" pitchFamily="18" charset="0"/>
                                </a:rPr>
                              </m:ctrlPr>
                            </m:fPr>
                            <m:num>
                              <m:r>
                                <a:rPr lang="en-US" b="1" i="1" dirty="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b="1" i="1">
                                      <a:solidFill>
                                        <a:schemeClr val="accent1">
                                          <a:lumMod val="75000"/>
                                        </a:schemeClr>
                                      </a:solidFill>
                                      <a:latin typeface="Cambria Math" panose="02040503050406030204" pitchFamily="18" charset="0"/>
                                    </a:rPr>
                                  </m:ctrlPr>
                                </m:sSubSupPr>
                                <m:e>
                                  <m:r>
                                    <a:rPr lang="en-US" b="1" i="1" smtClean="0">
                                      <a:solidFill>
                                        <a:schemeClr val="accent1">
                                          <a:lumMod val="75000"/>
                                        </a:schemeClr>
                                      </a:solidFill>
                                      <a:latin typeface="Cambria Math" panose="02040503050406030204" pitchFamily="18" charset="0"/>
                                    </a:rPr>
                                    <m:t>𝒛</m:t>
                                  </m:r>
                                </m:e>
                                <m:sub>
                                  <m:r>
                                    <a:rPr lang="en-US" b="1" i="1" smtClean="0">
                                      <a:solidFill>
                                        <a:schemeClr val="accent1">
                                          <a:lumMod val="75000"/>
                                        </a:schemeClr>
                                      </a:solidFill>
                                      <a:latin typeface="Cambria Math" panose="02040503050406030204" pitchFamily="18" charset="0"/>
                                    </a:rPr>
                                    <m:t>𝒋</m:t>
                                  </m:r>
                                </m:sub>
                                <m:sup>
                                  <m:r>
                                    <a:rPr lang="en-US" b="1" i="1">
                                      <a:solidFill>
                                        <a:schemeClr val="accent1">
                                          <a:lumMod val="75000"/>
                                        </a:schemeClr>
                                      </a:solidFill>
                                      <a:latin typeface="Cambria Math" panose="02040503050406030204" pitchFamily="18" charset="0"/>
                                    </a:rPr>
                                    <m:t>𝑳</m:t>
                                  </m:r>
                                </m:sup>
                              </m:sSubSup>
                            </m:num>
                            <m:den>
                              <m:r>
                                <a:rPr lang="en-US" b="1" i="1" dirty="0">
                                  <a:solidFill>
                                    <a:schemeClr val="accent1">
                                      <a:lumMod val="75000"/>
                                    </a:schemeClr>
                                  </a:solidFill>
                                  <a:latin typeface="Cambria Math" panose="02040503050406030204" pitchFamily="18" charset="0"/>
                                  <a:ea typeface="Cambria Math" panose="02040503050406030204" pitchFamily="18" charset="0"/>
                                </a:rPr>
                                <m:t>𝝏</m:t>
                              </m:r>
                              <m:sSubSup>
                                <m:sSubSupPr>
                                  <m:ctrlPr>
                                    <a:rPr lang="en-US" b="1" i="1">
                                      <a:solidFill>
                                        <a:schemeClr val="accent1">
                                          <a:lumMod val="75000"/>
                                        </a:schemeClr>
                                      </a:solidFill>
                                      <a:latin typeface="Cambria Math" panose="02040503050406030204" pitchFamily="18" charset="0"/>
                                    </a:rPr>
                                  </m:ctrlPr>
                                </m:sSubSupPr>
                                <m:e>
                                  <m:r>
                                    <a:rPr lang="en-US" b="1" i="1">
                                      <a:solidFill>
                                        <a:schemeClr val="accent1">
                                          <a:lumMod val="75000"/>
                                        </a:schemeClr>
                                      </a:solidFill>
                                      <a:latin typeface="Cambria Math" panose="02040503050406030204" pitchFamily="18" charset="0"/>
                                    </a:rPr>
                                    <m:t>𝒂</m:t>
                                  </m:r>
                                </m:e>
                                <m:sub>
                                  <m:r>
                                    <a:rPr lang="en-US" b="1" i="1">
                                      <a:solidFill>
                                        <a:schemeClr val="accent1">
                                          <a:lumMod val="75000"/>
                                        </a:schemeClr>
                                      </a:solidFill>
                                      <a:latin typeface="Cambria Math" panose="02040503050406030204" pitchFamily="18" charset="0"/>
                                    </a:rPr>
                                    <m:t>𝟐</m:t>
                                  </m:r>
                                </m:sub>
                                <m:sup>
                                  <m:r>
                                    <a:rPr lang="en-US" b="1" i="1">
                                      <a:solidFill>
                                        <a:schemeClr val="accent1">
                                          <a:lumMod val="75000"/>
                                        </a:schemeClr>
                                      </a:solidFill>
                                      <a:latin typeface="Cambria Math" panose="02040503050406030204" pitchFamily="18" charset="0"/>
                                    </a:rPr>
                                    <m:t>𝑳</m:t>
                                  </m:r>
                                  <m:r>
                                    <a:rPr lang="en-US" b="1" i="1">
                                      <a:solidFill>
                                        <a:schemeClr val="accent1">
                                          <a:lumMod val="75000"/>
                                        </a:schemeClr>
                                      </a:solidFill>
                                      <a:latin typeface="Cambria Math" panose="02040503050406030204" pitchFamily="18" charset="0"/>
                                    </a:rPr>
                                    <m:t>−</m:t>
                                  </m:r>
                                  <m:r>
                                    <a:rPr lang="en-US" b="1" i="1">
                                      <a:solidFill>
                                        <a:schemeClr val="accent1">
                                          <a:lumMod val="75000"/>
                                        </a:schemeClr>
                                      </a:solidFill>
                                      <a:latin typeface="Cambria Math" panose="02040503050406030204" pitchFamily="18" charset="0"/>
                                    </a:rPr>
                                    <m:t>𝟏</m:t>
                                  </m:r>
                                </m:sup>
                              </m:sSubSup>
                            </m:den>
                          </m:f>
                        </m:e>
                      </m:d>
                    </m:oMath>
                  </m:oMathPara>
                </a14:m>
                <a:endParaRPr lang="en-US" b="1" dirty="0"/>
              </a:p>
            </p:txBody>
          </p:sp>
        </mc:Choice>
        <mc:Fallback>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95935"/>
              </a:xfrm>
              <a:blipFill>
                <a:blip r:embed="rId2"/>
                <a:stretch>
                  <a:fillRect r="-189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8873"/>
            <a:ext cx="4600575" cy="3486150"/>
          </a:xfrm>
          <a:prstGeom prst="rect">
            <a:avLst/>
          </a:prstGeom>
        </p:spPr>
      </p:pic>
      <p:cxnSp>
        <p:nvCxnSpPr>
          <p:cNvPr id="8" name="Straight Arrow Connector 7">
            <a:extLst>
              <a:ext uri="{FF2B5EF4-FFF2-40B4-BE49-F238E27FC236}">
                <a16:creationId xmlns:a16="http://schemas.microsoft.com/office/drawing/2014/main" id="{19269123-60ED-439A-AAED-CDDE90C1F257}"/>
              </a:ext>
            </a:extLst>
          </p:cNvPr>
          <p:cNvCxnSpPr/>
          <p:nvPr/>
        </p:nvCxnSpPr>
        <p:spPr>
          <a:xfrm>
            <a:off x="6239435" y="2858461"/>
            <a:ext cx="79914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6DC69BB-813D-4EDA-B269-17914413D80C}"/>
                  </a:ext>
                </a:extLst>
              </p:cNvPr>
              <p:cNvSpPr txBox="1"/>
              <p:nvPr/>
            </p:nvSpPr>
            <p:spPr>
              <a:xfrm>
                <a:off x="6147227" y="2138682"/>
                <a:ext cx="783771" cy="6165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solidFill>
                                <a:srgbClr val="FF0000"/>
                              </a:solidFill>
                              <a:latin typeface="Cambria Math" panose="02040503050406030204" pitchFamily="18" charset="0"/>
                            </a:rPr>
                          </m:ctrlPr>
                        </m:sSubSupPr>
                        <m:e>
                          <m:r>
                            <a:rPr lang="en-US" sz="3200" b="1" i="1" smtClean="0">
                              <a:solidFill>
                                <a:srgbClr val="FF0000"/>
                              </a:solidFill>
                              <a:latin typeface="Cambria Math" panose="02040503050406030204" pitchFamily="18" charset="0"/>
                            </a:rPr>
                            <m:t>𝒘</m:t>
                          </m:r>
                        </m:e>
                        <m:sub>
                          <m:r>
                            <a:rPr lang="en-US" sz="3200" b="1" i="1" smtClean="0">
                              <a:solidFill>
                                <a:srgbClr val="FF0000"/>
                              </a:solidFill>
                              <a:latin typeface="Cambria Math" panose="02040503050406030204" pitchFamily="18" charset="0"/>
                            </a:rPr>
                            <m:t>𝟐𝟑</m:t>
                          </m:r>
                        </m:sub>
                        <m:sup>
                          <m:r>
                            <a:rPr lang="en-US" sz="3200" b="1" i="1" smtClean="0">
                              <a:solidFill>
                                <a:srgbClr val="FF0000"/>
                              </a:solidFill>
                              <a:latin typeface="Cambria Math" panose="02040503050406030204" pitchFamily="18" charset="0"/>
                            </a:rPr>
                            <m:t>𝑳</m:t>
                          </m:r>
                          <m:r>
                            <a:rPr lang="en-US" sz="3200" b="1" i="1" smtClean="0">
                              <a:solidFill>
                                <a:srgbClr val="FF0000"/>
                              </a:solidFill>
                              <a:latin typeface="Cambria Math" panose="02040503050406030204" pitchFamily="18" charset="0"/>
                            </a:rPr>
                            <m:t>−</m:t>
                          </m:r>
                          <m:r>
                            <a:rPr lang="en-US" sz="3200" b="1" i="1" smtClean="0">
                              <a:solidFill>
                                <a:srgbClr val="FF0000"/>
                              </a:solidFill>
                              <a:latin typeface="Cambria Math" panose="02040503050406030204" pitchFamily="18" charset="0"/>
                            </a:rPr>
                            <m:t>𝟏</m:t>
                          </m:r>
                        </m:sup>
                      </m:sSubSup>
                    </m:oMath>
                  </m:oMathPara>
                </a14:m>
                <a:endParaRPr lang="en-US" sz="3200" b="1" dirty="0">
                  <a:solidFill>
                    <a:srgbClr val="FF0000"/>
                  </a:solidFill>
                </a:endParaRPr>
              </a:p>
            </p:txBody>
          </p:sp>
        </mc:Choice>
        <mc:Fallback>
          <p:sp>
            <p:nvSpPr>
              <p:cNvPr id="9" name="TextBox 8">
                <a:extLst>
                  <a:ext uri="{FF2B5EF4-FFF2-40B4-BE49-F238E27FC236}">
                    <a16:creationId xmlns:a16="http://schemas.microsoft.com/office/drawing/2014/main" id="{B6DC69BB-813D-4EDA-B269-17914413D80C}"/>
                  </a:ext>
                </a:extLst>
              </p:cNvPr>
              <p:cNvSpPr txBox="1">
                <a:spLocks noRot="1" noChangeAspect="1" noMove="1" noResize="1" noEditPoints="1" noAdjustHandles="1" noChangeArrowheads="1" noChangeShapeType="1" noTextEdit="1"/>
              </p:cNvSpPr>
              <p:nvPr/>
            </p:nvSpPr>
            <p:spPr>
              <a:xfrm>
                <a:off x="6147227" y="2138682"/>
                <a:ext cx="783771" cy="616579"/>
              </a:xfrm>
              <a:prstGeom prst="rect">
                <a:avLst/>
              </a:prstGeom>
              <a:blipFill>
                <a:blip r:embed="rId4"/>
                <a:stretch>
                  <a:fillRect r="-2325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59B5C883-32F7-4C06-AA38-BF8BEAA4E281}"/>
              </a:ext>
            </a:extLst>
          </p:cNvPr>
          <p:cNvSpPr/>
          <p:nvPr/>
        </p:nvSpPr>
        <p:spPr>
          <a:xfrm rot="5400000">
            <a:off x="3638113" y="4456705"/>
            <a:ext cx="146547" cy="630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B161D7-2F64-4EB2-8C75-1B22BECF4A63}"/>
                  </a:ext>
                </a:extLst>
              </p:cNvPr>
              <p:cNvSpPr txBox="1"/>
              <p:nvPr/>
            </p:nvSpPr>
            <p:spPr>
              <a:xfrm>
                <a:off x="3027509" y="4837339"/>
                <a:ext cx="1459967" cy="343877"/>
              </a:xfrm>
              <a:prstGeom prst="rect">
                <a:avLst/>
              </a:prstGeom>
              <a:noFill/>
            </p:spPr>
            <p:txBody>
              <a:bodyPr wrap="square" rtlCol="0">
                <a:spAutoFit/>
              </a:bodyPr>
              <a:lstStyle/>
              <a:p>
                <a:r>
                  <a:rPr lang="en-US" dirty="0"/>
                  <a:t>simplifies to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m:t>
                        </m:r>
                        <m:r>
                          <a:rPr lang="en-US" b="0" i="1" smtClean="0">
                            <a:latin typeface="Cambria Math" panose="02040503050406030204" pitchFamily="18" charset="0"/>
                          </a:rPr>
                          <m:t>2</m:t>
                        </m:r>
                      </m:sub>
                      <m:sup>
                        <m:r>
                          <a:rPr lang="en-US" b="0" i="1" smtClean="0">
                            <a:latin typeface="Cambria Math" panose="02040503050406030204" pitchFamily="18" charset="0"/>
                          </a:rPr>
                          <m:t>𝐿</m:t>
                        </m:r>
                      </m:sup>
                    </m:sSubSup>
                  </m:oMath>
                </a14:m>
                <a:endParaRPr lang="en-US" dirty="0"/>
              </a:p>
            </p:txBody>
          </p:sp>
        </mc:Choice>
        <mc:Fallback xmlns="">
          <p:sp>
            <p:nvSpPr>
              <p:cNvPr id="11" name="TextBox 10">
                <a:extLst>
                  <a:ext uri="{FF2B5EF4-FFF2-40B4-BE49-F238E27FC236}">
                    <a16:creationId xmlns:a16="http://schemas.microsoft.com/office/drawing/2014/main" id="{7CB161D7-2F64-4EB2-8C75-1B22BECF4A63}"/>
                  </a:ext>
                </a:extLst>
              </p:cNvPr>
              <p:cNvSpPr txBox="1">
                <a:spLocks noRot="1" noChangeAspect="1" noMove="1" noResize="1" noEditPoints="1" noAdjustHandles="1" noChangeArrowheads="1" noChangeShapeType="1" noTextEdit="1"/>
              </p:cNvSpPr>
              <p:nvPr/>
            </p:nvSpPr>
            <p:spPr>
              <a:xfrm>
                <a:off x="3027509" y="4837339"/>
                <a:ext cx="1459967" cy="343877"/>
              </a:xfrm>
              <a:prstGeom prst="rect">
                <a:avLst/>
              </a:prstGeom>
              <a:blipFill>
                <a:blip r:embed="rId5"/>
                <a:stretch>
                  <a:fillRect l="-1255" b="-10714"/>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EE3D4C00-B1C1-43AB-AC5B-A7ADAA3C2FDA}"/>
              </a:ext>
            </a:extLst>
          </p:cNvPr>
          <p:cNvSpPr/>
          <p:nvPr/>
        </p:nvSpPr>
        <p:spPr>
          <a:xfrm rot="5400000">
            <a:off x="2546028" y="4280924"/>
            <a:ext cx="207467" cy="10425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EF4DBE0-4AD3-4355-86C1-914C844C4E0F}"/>
              </a:ext>
            </a:extLst>
          </p:cNvPr>
          <p:cNvSpPr txBox="1"/>
          <p:nvPr/>
        </p:nvSpPr>
        <p:spPr>
          <a:xfrm>
            <a:off x="1347475" y="4853203"/>
            <a:ext cx="2018131" cy="261610"/>
          </a:xfrm>
          <a:prstGeom prst="rect">
            <a:avLst/>
          </a:prstGeom>
          <a:noFill/>
        </p:spPr>
        <p:txBody>
          <a:bodyPr wrap="square" rtlCol="0">
            <a:spAutoFit/>
          </a:bodyPr>
          <a:lstStyle/>
          <a:p>
            <a:r>
              <a:rPr lang="en-US" sz="1100" dirty="0"/>
              <a:t>Just saw how to calculate</a:t>
            </a:r>
          </a:p>
        </p:txBody>
      </p:sp>
      <p:sp>
        <p:nvSpPr>
          <p:cNvPr id="14" name="TextBox 13">
            <a:extLst>
              <a:ext uri="{FF2B5EF4-FFF2-40B4-BE49-F238E27FC236}">
                <a16:creationId xmlns:a16="http://schemas.microsoft.com/office/drawing/2014/main" id="{F7CBBB2D-0A6E-437C-B712-07CE2B635D33}"/>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5E3AA06-DD54-4C28-8F22-F996B5CF711C}"/>
                  </a:ext>
                </a:extLst>
              </p:cNvPr>
              <p:cNvSpPr txBox="1"/>
              <p:nvPr/>
            </p:nvSpPr>
            <p:spPr>
              <a:xfrm>
                <a:off x="5194408" y="445025"/>
                <a:ext cx="2251422" cy="474297"/>
              </a:xfrm>
              <a:prstGeom prst="rect">
                <a:avLst/>
              </a:prstGeom>
              <a:noFill/>
            </p:spPr>
            <p:txBody>
              <a:bodyPr wrap="square" rtlCol="0">
                <a:spAutoFit/>
              </a:bodyPr>
              <a:lstStyle/>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0</m:t>
                            </m:r>
                          </m:sub>
                        </m:sSub>
                      </m:num>
                      <m:den>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𝐿</m:t>
                            </m:r>
                          </m:sup>
                        </m:sSubSup>
                      </m:den>
                    </m:f>
                  </m:oMath>
                </a14:m>
                <a:r>
                  <a:rPr lang="en-US" dirty="0"/>
                  <a:t> </a:t>
                </a:r>
                <a14:m>
                  <m:oMath xmlns:m="http://schemas.openxmlformats.org/officeDocument/2006/math">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num>
                          <m:den>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den>
                        </m:f>
                      </m:e>
                    </m:d>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num>
                          <m:den>
                            <m:r>
                              <a:rPr lang="en-US" b="0" i="1" dirty="0" smtClean="0">
                                <a:latin typeface="Cambria Math" panose="02040503050406030204" pitchFamily="18" charset="0"/>
                                <a:ea typeface="Cambria Math" panose="02040503050406030204" pitchFamily="18" charset="0"/>
                              </a:rPr>
                              <m:t>𝜕</m:t>
                            </m:r>
                            <m:sSubSup>
                              <m:sSubSupPr>
                                <m:ctrlPr>
                                  <a:rPr lang="en-US" b="0" i="1" dirty="0" smtClean="0">
                                    <a:latin typeface="Cambria Math" panose="02040503050406030204" pitchFamily="18" charset="0"/>
                                    <a:ea typeface="Cambria Math" panose="02040503050406030204" pitchFamily="18" charset="0"/>
                                  </a:rPr>
                                </m:ctrlPr>
                              </m:sSubSupPr>
                              <m:e>
                                <m:r>
                                  <a:rPr lang="en-US" b="0" i="1" dirty="0" smtClean="0">
                                    <a:latin typeface="Cambria Math" panose="02040503050406030204" pitchFamily="18" charset="0"/>
                                    <a:ea typeface="Cambria Math" panose="02040503050406030204" pitchFamily="18" charset="0"/>
                                  </a:rPr>
                                  <m:t>𝑤</m:t>
                                </m:r>
                              </m:e>
                              <m:sub>
                                <m:r>
                                  <a:rPr lang="en-US" b="0" i="1" dirty="0" smtClean="0">
                                    <a:latin typeface="Cambria Math" panose="02040503050406030204" pitchFamily="18" charset="0"/>
                                    <a:ea typeface="Cambria Math" panose="02040503050406030204" pitchFamily="18" charset="0"/>
                                  </a:rPr>
                                  <m:t>12</m:t>
                                </m:r>
                              </m:sub>
                              <m:sup>
                                <m:r>
                                  <a:rPr lang="en-US" b="0" i="1" dirty="0" smtClean="0">
                                    <a:latin typeface="Cambria Math" panose="02040503050406030204" pitchFamily="18" charset="0"/>
                                    <a:ea typeface="Cambria Math" panose="02040503050406030204" pitchFamily="18" charset="0"/>
                                  </a:rPr>
                                  <m:t>𝐿</m:t>
                                </m:r>
                              </m:sup>
                            </m:sSubSup>
                          </m:den>
                        </m:f>
                      </m:e>
                    </m:d>
                  </m:oMath>
                </a14:m>
                <a:endParaRPr lang="en-US" dirty="0"/>
              </a:p>
            </p:txBody>
          </p:sp>
        </mc:Choice>
        <mc:Fallback xmlns="">
          <p:sp>
            <p:nvSpPr>
              <p:cNvPr id="17" name="TextBox 16">
                <a:extLst>
                  <a:ext uri="{FF2B5EF4-FFF2-40B4-BE49-F238E27FC236}">
                    <a16:creationId xmlns:a16="http://schemas.microsoft.com/office/drawing/2014/main" id="{45E3AA06-DD54-4C28-8F22-F996B5CF711C}"/>
                  </a:ext>
                </a:extLst>
              </p:cNvPr>
              <p:cNvSpPr txBox="1">
                <a:spLocks noRot="1" noChangeAspect="1" noMove="1" noResize="1" noEditPoints="1" noAdjustHandles="1" noChangeArrowheads="1" noChangeShapeType="1" noTextEdit="1"/>
              </p:cNvSpPr>
              <p:nvPr/>
            </p:nvSpPr>
            <p:spPr>
              <a:xfrm>
                <a:off x="5194408" y="445025"/>
                <a:ext cx="2251422" cy="474297"/>
              </a:xfrm>
              <a:prstGeom prst="rect">
                <a:avLst/>
              </a:prstGeom>
              <a:blipFill>
                <a:blip r:embed="rId6"/>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D1BB461-81AF-4CBA-8D3B-9907C788E31F}"/>
              </a:ext>
            </a:extLst>
          </p:cNvPr>
          <p:cNvCxnSpPr>
            <a:cxnSpLocks/>
          </p:cNvCxnSpPr>
          <p:nvPr/>
        </p:nvCxnSpPr>
        <p:spPr>
          <a:xfrm flipH="1" flipV="1">
            <a:off x="7275443" y="731520"/>
            <a:ext cx="580446" cy="28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F77793D-79C6-415E-9C40-023E2A963696}"/>
              </a:ext>
            </a:extLst>
          </p:cNvPr>
          <p:cNvSpPr txBox="1"/>
          <p:nvPr/>
        </p:nvSpPr>
        <p:spPr>
          <a:xfrm>
            <a:off x="7661779" y="731375"/>
            <a:ext cx="954571" cy="553998"/>
          </a:xfrm>
          <a:prstGeom prst="rect">
            <a:avLst/>
          </a:prstGeom>
          <a:noFill/>
        </p:spPr>
        <p:txBody>
          <a:bodyPr wrap="square" rtlCol="0">
            <a:spAutoFit/>
          </a:bodyPr>
          <a:lstStyle/>
          <a:p>
            <a:pPr algn="ctr"/>
            <a:r>
              <a:rPr lang="en-US" sz="1000" dirty="0"/>
              <a:t>formula from previous slides</a:t>
            </a:r>
          </a:p>
        </p:txBody>
      </p:sp>
      <p:sp>
        <p:nvSpPr>
          <p:cNvPr id="4" name="TextBox 3">
            <a:extLst>
              <a:ext uri="{FF2B5EF4-FFF2-40B4-BE49-F238E27FC236}">
                <a16:creationId xmlns:a16="http://schemas.microsoft.com/office/drawing/2014/main" id="{D3C74F2C-7F73-4BBC-A0C3-D99B0CB02D75}"/>
              </a:ext>
            </a:extLst>
          </p:cNvPr>
          <p:cNvSpPr txBox="1"/>
          <p:nvPr/>
        </p:nvSpPr>
        <p:spPr>
          <a:xfrm>
            <a:off x="5901907" y="2667462"/>
            <a:ext cx="373711" cy="400110"/>
          </a:xfrm>
          <a:prstGeom prst="rect">
            <a:avLst/>
          </a:prstGeom>
          <a:noFill/>
        </p:spPr>
        <p:txBody>
          <a:bodyPr wrap="square" rtlCol="0">
            <a:spAutoFit/>
          </a:bodyPr>
          <a:lstStyle/>
          <a:p>
            <a:r>
              <a:rPr lang="en-US" sz="2000" i="1" dirty="0">
                <a:solidFill>
                  <a:schemeClr val="bg1"/>
                </a:solidFill>
              </a:rPr>
              <a:t>3</a:t>
            </a:r>
          </a:p>
        </p:txBody>
      </p:sp>
    </p:spTree>
    <p:extLst>
      <p:ext uri="{BB962C8B-B14F-4D97-AF65-F5344CB8AC3E}">
        <p14:creationId xmlns:p14="http://schemas.microsoft.com/office/powerpoint/2010/main" val="333584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95935"/>
              </a:xfrm>
            </p:spPr>
            <p:txBody>
              <a:bodyPr>
                <a:normAutofit/>
              </a:bodyPr>
              <a:lstStyle/>
              <a:p>
                <a:r>
                  <a:rPr lang="en-US" dirty="0"/>
                  <a:t>Notice as we move deeper into the network (towards the inputs), two things are happening:</a:t>
                </a:r>
              </a:p>
              <a:p>
                <a:pPr lvl="1"/>
                <a:r>
                  <a:rPr lang="en-US" dirty="0"/>
                  <a:t>We have to calculate </a:t>
                </a:r>
                <a14:m>
                  <m:oMath xmlns:m="http://schemas.openxmlformats.org/officeDocument/2006/math">
                    <m:f>
                      <m:fPr>
                        <m:ctrlPr>
                          <a:rPr lang="en-US" b="0" i="1" dirty="0" smtClean="0">
                            <a:solidFill>
                              <a:srgbClr val="7030A0"/>
                            </a:solidFill>
                            <a:latin typeface="Cambria Math" panose="02040503050406030204" pitchFamily="18" charset="0"/>
                          </a:rPr>
                        </m:ctrlPr>
                      </m:fPr>
                      <m:num>
                        <m:sSub>
                          <m:sSubPr>
                            <m:ctrlPr>
                              <a:rPr lang="en-US" b="0" i="1" dirty="0" smtClean="0">
                                <a:solidFill>
                                  <a:srgbClr val="7030A0"/>
                                </a:solidFill>
                                <a:latin typeface="Cambria Math" panose="02040503050406030204" pitchFamily="18" charset="0"/>
                              </a:rPr>
                            </m:ctrlPr>
                          </m:sSubPr>
                          <m:e>
                            <m:r>
                              <a:rPr lang="en-US" b="0" i="1" dirty="0" smtClean="0">
                                <a:solidFill>
                                  <a:srgbClr val="7030A0"/>
                                </a:solidFill>
                                <a:latin typeface="Cambria Math" panose="02040503050406030204" pitchFamily="18" charset="0"/>
                                <a:ea typeface="Cambria Math" panose="02040503050406030204" pitchFamily="18" charset="0"/>
                              </a:rPr>
                              <m:t>𝜕</m:t>
                            </m:r>
                            <m:r>
                              <a:rPr lang="en-US" b="0" i="1" dirty="0" smtClean="0">
                                <a:solidFill>
                                  <a:srgbClr val="7030A0"/>
                                </a:solidFill>
                                <a:latin typeface="Cambria Math" panose="02040503050406030204" pitchFamily="18" charset="0"/>
                              </a:rPr>
                              <m:t>𝐶</m:t>
                            </m:r>
                          </m:e>
                          <m:sub>
                            <m:r>
                              <a:rPr lang="en-US" b="0" i="1" dirty="0" smtClean="0">
                                <a:solidFill>
                                  <a:srgbClr val="7030A0"/>
                                </a:solidFill>
                                <a:latin typeface="Cambria Math" panose="02040503050406030204" pitchFamily="18" charset="0"/>
                              </a:rPr>
                              <m:t>0</m:t>
                            </m:r>
                          </m:sub>
                        </m:sSub>
                      </m:num>
                      <m:den>
                        <m:r>
                          <a:rPr lang="en-US" b="0" i="1" dirty="0" smtClean="0">
                            <a:solidFill>
                              <a:srgbClr val="7030A0"/>
                            </a:solidFill>
                            <a:latin typeface="Cambria Math" panose="02040503050406030204" pitchFamily="18" charset="0"/>
                            <a:ea typeface="Cambria Math" panose="02040503050406030204" pitchFamily="18" charset="0"/>
                          </a:rPr>
                          <m:t>𝜕</m:t>
                        </m:r>
                        <m:sSubSup>
                          <m:sSubSupPr>
                            <m:ctrlPr>
                              <a:rPr lang="en-US" i="1">
                                <a:solidFill>
                                  <a:srgbClr val="7030A0"/>
                                </a:solidFill>
                                <a:latin typeface="Cambria Math" panose="02040503050406030204" pitchFamily="18" charset="0"/>
                              </a:rPr>
                            </m:ctrlPr>
                          </m:sSubSupPr>
                          <m:e>
                            <m:r>
                              <a:rPr lang="en-US" b="0" i="1" smtClean="0">
                                <a:solidFill>
                                  <a:srgbClr val="7030A0"/>
                                </a:solidFill>
                                <a:latin typeface="Cambria Math" panose="02040503050406030204" pitchFamily="18" charset="0"/>
                              </a:rPr>
                              <m:t>𝑎</m:t>
                            </m:r>
                          </m:e>
                          <m:sub>
                            <m:r>
                              <a:rPr lang="en-US" b="0" i="1" smtClean="0">
                                <a:solidFill>
                                  <a:srgbClr val="7030A0"/>
                                </a:solidFill>
                                <a:latin typeface="Cambria Math" panose="02040503050406030204" pitchFamily="18" charset="0"/>
                              </a:rPr>
                              <m:t>𝑗</m:t>
                            </m:r>
                          </m:sub>
                          <m:sup>
                            <m:r>
                              <a:rPr lang="en-US" i="1">
                                <a:solidFill>
                                  <a:srgbClr val="7030A0"/>
                                </a:solidFill>
                                <a:latin typeface="Cambria Math" panose="02040503050406030204" pitchFamily="18" charset="0"/>
                              </a:rPr>
                              <m:t>𝐿</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𝑛</m:t>
                            </m:r>
                          </m:sup>
                        </m:sSubSup>
                      </m:den>
                    </m:f>
                  </m:oMath>
                </a14:m>
                <a:endParaRPr lang="en-US" b="0" dirty="0">
                  <a:solidFill>
                    <a:schemeClr val="accent1">
                      <a:lumMod val="75000"/>
                    </a:schemeClr>
                  </a:solidFill>
                </a:endParaRPr>
              </a:p>
              <a:p>
                <a:pPr lvl="1"/>
                <a:r>
                  <a:rPr lang="en-US" dirty="0"/>
                  <a:t>We’re multiplying together lots of gradients because of the Chain Rule</a:t>
                </a:r>
              </a:p>
              <a:p>
                <a:pPr lvl="1"/>
                <a:endParaRPr lang="en-US" dirty="0"/>
              </a:p>
            </p:txBody>
          </p:sp>
        </mc:Choice>
        <mc:Fallback xmlns="">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95935"/>
              </a:xfrm>
              <a:blipFill>
                <a:blip r:embed="rId2"/>
                <a:stretch>
                  <a:fillRect r="-87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8873"/>
            <a:ext cx="4600575" cy="3486150"/>
          </a:xfrm>
          <a:prstGeom prst="rect">
            <a:avLst/>
          </a:prstGeom>
        </p:spPr>
      </p:pic>
      <p:cxnSp>
        <p:nvCxnSpPr>
          <p:cNvPr id="8" name="Straight Arrow Connector 7">
            <a:extLst>
              <a:ext uri="{FF2B5EF4-FFF2-40B4-BE49-F238E27FC236}">
                <a16:creationId xmlns:a16="http://schemas.microsoft.com/office/drawing/2014/main" id="{19269123-60ED-439A-AAED-CDDE90C1F257}"/>
              </a:ext>
            </a:extLst>
          </p:cNvPr>
          <p:cNvCxnSpPr/>
          <p:nvPr/>
        </p:nvCxnSpPr>
        <p:spPr>
          <a:xfrm>
            <a:off x="6239435" y="2858461"/>
            <a:ext cx="79914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6DC69BB-813D-4EDA-B269-17914413D80C}"/>
                  </a:ext>
                </a:extLst>
              </p:cNvPr>
              <p:cNvSpPr txBox="1"/>
              <p:nvPr/>
            </p:nvSpPr>
            <p:spPr>
              <a:xfrm>
                <a:off x="6147227" y="2138682"/>
                <a:ext cx="783771" cy="6165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solidFill>
                                <a:srgbClr val="FF0000"/>
                              </a:solidFill>
                              <a:latin typeface="Cambria Math" panose="02040503050406030204" pitchFamily="18" charset="0"/>
                            </a:rPr>
                          </m:ctrlPr>
                        </m:sSubSupPr>
                        <m:e>
                          <m:r>
                            <a:rPr lang="en-US" sz="3200" b="1" i="1" smtClean="0">
                              <a:solidFill>
                                <a:srgbClr val="FF0000"/>
                              </a:solidFill>
                              <a:latin typeface="Cambria Math" panose="02040503050406030204" pitchFamily="18" charset="0"/>
                            </a:rPr>
                            <m:t>𝒘</m:t>
                          </m:r>
                        </m:e>
                        <m:sub>
                          <m:r>
                            <a:rPr lang="en-US" sz="3200" b="1" i="1" smtClean="0">
                              <a:solidFill>
                                <a:srgbClr val="FF0000"/>
                              </a:solidFill>
                              <a:latin typeface="Cambria Math" panose="02040503050406030204" pitchFamily="18" charset="0"/>
                            </a:rPr>
                            <m:t>𝟐</m:t>
                          </m:r>
                          <m:r>
                            <a:rPr lang="en-US" sz="3200" b="1" i="1" smtClean="0">
                              <a:solidFill>
                                <a:srgbClr val="FF0000"/>
                              </a:solidFill>
                              <a:latin typeface="Cambria Math" panose="02040503050406030204" pitchFamily="18" charset="0"/>
                            </a:rPr>
                            <m:t>𝟑</m:t>
                          </m:r>
                        </m:sub>
                        <m:sup>
                          <m:r>
                            <a:rPr lang="en-US" sz="3200" b="1" i="1" smtClean="0">
                              <a:solidFill>
                                <a:srgbClr val="FF0000"/>
                              </a:solidFill>
                              <a:latin typeface="Cambria Math" panose="02040503050406030204" pitchFamily="18" charset="0"/>
                            </a:rPr>
                            <m:t>𝑳</m:t>
                          </m:r>
                          <m:r>
                            <a:rPr lang="en-US" sz="3200" b="1" i="1" smtClean="0">
                              <a:solidFill>
                                <a:srgbClr val="FF0000"/>
                              </a:solidFill>
                              <a:latin typeface="Cambria Math" panose="02040503050406030204" pitchFamily="18" charset="0"/>
                            </a:rPr>
                            <m:t>−</m:t>
                          </m:r>
                          <m:r>
                            <a:rPr lang="en-US" sz="3200" b="1" i="1" smtClean="0">
                              <a:solidFill>
                                <a:srgbClr val="FF0000"/>
                              </a:solidFill>
                              <a:latin typeface="Cambria Math" panose="02040503050406030204" pitchFamily="18" charset="0"/>
                            </a:rPr>
                            <m:t>𝟏</m:t>
                          </m:r>
                        </m:sup>
                      </m:sSubSup>
                    </m:oMath>
                  </m:oMathPara>
                </a14:m>
                <a:endParaRPr lang="en-US" sz="3200" b="1" dirty="0">
                  <a:solidFill>
                    <a:srgbClr val="FF0000"/>
                  </a:solidFill>
                </a:endParaRPr>
              </a:p>
            </p:txBody>
          </p:sp>
        </mc:Choice>
        <mc:Fallback>
          <p:sp>
            <p:nvSpPr>
              <p:cNvPr id="9" name="TextBox 8">
                <a:extLst>
                  <a:ext uri="{FF2B5EF4-FFF2-40B4-BE49-F238E27FC236}">
                    <a16:creationId xmlns:a16="http://schemas.microsoft.com/office/drawing/2014/main" id="{B6DC69BB-813D-4EDA-B269-17914413D80C}"/>
                  </a:ext>
                </a:extLst>
              </p:cNvPr>
              <p:cNvSpPr txBox="1">
                <a:spLocks noRot="1" noChangeAspect="1" noMove="1" noResize="1" noEditPoints="1" noAdjustHandles="1" noChangeArrowheads="1" noChangeShapeType="1" noTextEdit="1"/>
              </p:cNvSpPr>
              <p:nvPr/>
            </p:nvSpPr>
            <p:spPr>
              <a:xfrm>
                <a:off x="6147227" y="2138682"/>
                <a:ext cx="783771" cy="616579"/>
              </a:xfrm>
              <a:prstGeom prst="rect">
                <a:avLst/>
              </a:prstGeom>
              <a:blipFill>
                <a:blip r:embed="rId4"/>
                <a:stretch>
                  <a:fillRect r="-2325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F7CBBB2D-0A6E-437C-B712-07CE2B635D33}"/>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p:sp>
        <p:nvSpPr>
          <p:cNvPr id="10" name="TextBox 9">
            <a:extLst>
              <a:ext uri="{FF2B5EF4-FFF2-40B4-BE49-F238E27FC236}">
                <a16:creationId xmlns:a16="http://schemas.microsoft.com/office/drawing/2014/main" id="{D19BF517-7AE5-4689-BD12-36575FCAC8F9}"/>
              </a:ext>
            </a:extLst>
          </p:cNvPr>
          <p:cNvSpPr txBox="1"/>
          <p:nvPr/>
        </p:nvSpPr>
        <p:spPr>
          <a:xfrm>
            <a:off x="5901907" y="2667462"/>
            <a:ext cx="373711" cy="400110"/>
          </a:xfrm>
          <a:prstGeom prst="rect">
            <a:avLst/>
          </a:prstGeom>
          <a:noFill/>
        </p:spPr>
        <p:txBody>
          <a:bodyPr wrap="square" rtlCol="0">
            <a:spAutoFit/>
          </a:bodyPr>
          <a:lstStyle/>
          <a:p>
            <a:r>
              <a:rPr lang="en-US" sz="2000" i="1" dirty="0">
                <a:solidFill>
                  <a:schemeClr val="bg1"/>
                </a:solidFill>
              </a:rPr>
              <a:t>3</a:t>
            </a:r>
          </a:p>
        </p:txBody>
      </p:sp>
    </p:spTree>
    <p:extLst>
      <p:ext uri="{BB962C8B-B14F-4D97-AF65-F5344CB8AC3E}">
        <p14:creationId xmlns:p14="http://schemas.microsoft.com/office/powerpoint/2010/main" val="3511543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Neural Nets in practice</a:t>
            </a:r>
            <a:endParaRPr/>
          </a:p>
        </p:txBody>
      </p:sp>
      <p:sp>
        <p:nvSpPr>
          <p:cNvPr id="126" name="Google Shape;126;p23"/>
          <p:cNvSpPr txBox="1">
            <a:spLocks noGrp="1"/>
          </p:cNvSpPr>
          <p:nvPr>
            <p:ph type="body" idx="1"/>
          </p:nvPr>
        </p:nvSpPr>
        <p:spPr>
          <a:xfrm>
            <a:off x="311700" y="1152475"/>
            <a:ext cx="8520600" cy="3870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Objective/loss function has many local optima (non-convex)</a:t>
            </a:r>
            <a:endParaRPr/>
          </a:p>
          <a:p>
            <a:pPr marL="914400" lvl="1" indent="-317500" algn="l" rtl="0">
              <a:spcBef>
                <a:spcPts val="0"/>
              </a:spcBef>
              <a:spcAft>
                <a:spcPts val="0"/>
              </a:spcAft>
              <a:buSzPts val="1400"/>
              <a:buChar char="○"/>
            </a:pPr>
            <a:r>
              <a:rPr lang="en"/>
              <a:t>Random initialization of weights better than starting them at zero</a:t>
            </a:r>
            <a:endParaRPr/>
          </a:p>
          <a:p>
            <a:pPr marL="914400" lvl="1" indent="-317500" algn="l" rtl="0">
              <a:spcBef>
                <a:spcPts val="0"/>
              </a:spcBef>
              <a:spcAft>
                <a:spcPts val="0"/>
              </a:spcAft>
              <a:buSzPts val="1400"/>
              <a:buChar char="○"/>
            </a:pPr>
            <a:r>
              <a:rPr lang="en"/>
              <a:t>Since it’s less likely to find the global minimum, we employ stopping criteria</a:t>
            </a:r>
            <a:endParaRPr/>
          </a:p>
          <a:p>
            <a:pPr marL="457200" lvl="0" indent="-342900" algn="l" rtl="0">
              <a:spcBef>
                <a:spcPts val="0"/>
              </a:spcBef>
              <a:spcAft>
                <a:spcPts val="0"/>
              </a:spcAft>
              <a:buSzPts val="1800"/>
              <a:buChar char="●"/>
            </a:pPr>
            <a:r>
              <a:rPr lang="en"/>
              <a:t>Training is harder</a:t>
            </a:r>
            <a:endParaRPr/>
          </a:p>
          <a:p>
            <a:pPr marL="914400" lvl="1" indent="-317500" algn="l" rtl="0">
              <a:spcBef>
                <a:spcPts val="0"/>
              </a:spcBef>
              <a:spcAft>
                <a:spcPts val="0"/>
              </a:spcAft>
              <a:buSzPts val="1400"/>
              <a:buChar char="○"/>
            </a:pPr>
            <a:r>
              <a:rPr lang="en"/>
              <a:t>Up to millions/billions of weights to train</a:t>
            </a:r>
            <a:endParaRPr/>
          </a:p>
          <a:p>
            <a:pPr marL="914400" lvl="1" indent="-317500" algn="l" rtl="0">
              <a:spcBef>
                <a:spcPts val="0"/>
              </a:spcBef>
              <a:spcAft>
                <a:spcPts val="0"/>
              </a:spcAft>
              <a:buSzPts val="1400"/>
              <a:buChar char="○"/>
            </a:pPr>
            <a:r>
              <a:rPr lang="en"/>
              <a:t>Typically needs several iterations (epochs) on the training data, which can take a long time</a:t>
            </a:r>
            <a:endParaRPr/>
          </a:p>
          <a:p>
            <a:pPr marL="914400" lvl="1" indent="-317500" algn="l" rtl="0">
              <a:spcBef>
                <a:spcPts val="0"/>
              </a:spcBef>
              <a:spcAft>
                <a:spcPts val="0"/>
              </a:spcAft>
              <a:buSzPts val="1400"/>
              <a:buChar char="○"/>
            </a:pPr>
            <a:r>
              <a:rPr lang="en"/>
              <a:t>Computationally expensive: move to GPUs</a:t>
            </a:r>
            <a:endParaRPr/>
          </a:p>
          <a:p>
            <a:pPr marL="457200" lvl="0" indent="-342900" algn="l" rtl="0">
              <a:spcBef>
                <a:spcPts val="0"/>
              </a:spcBef>
              <a:spcAft>
                <a:spcPts val="0"/>
              </a:spcAft>
              <a:buSzPts val="1800"/>
              <a:buChar char="●"/>
            </a:pPr>
            <a:r>
              <a:rPr lang="en"/>
              <a:t>More items to tune (that can make a big difference in performance!):</a:t>
            </a:r>
            <a:endParaRPr/>
          </a:p>
          <a:p>
            <a:pPr marL="914400" lvl="1" indent="-317500" algn="l" rtl="0">
              <a:spcBef>
                <a:spcPts val="0"/>
              </a:spcBef>
              <a:spcAft>
                <a:spcPts val="0"/>
              </a:spcAft>
              <a:buSzPts val="1400"/>
              <a:buChar char="○"/>
            </a:pPr>
            <a:r>
              <a:rPr lang="en"/>
              <a:t>Number of layers</a:t>
            </a:r>
            <a:endParaRPr/>
          </a:p>
          <a:p>
            <a:pPr marL="914400" lvl="1" indent="-317500" algn="l" rtl="0">
              <a:spcBef>
                <a:spcPts val="0"/>
              </a:spcBef>
              <a:spcAft>
                <a:spcPts val="0"/>
              </a:spcAft>
              <a:buSzPts val="1400"/>
              <a:buChar char="○"/>
            </a:pPr>
            <a:r>
              <a:rPr lang="en"/>
              <a:t>Number of nodes in a layer</a:t>
            </a:r>
            <a:endParaRPr/>
          </a:p>
          <a:p>
            <a:pPr marL="914400" lvl="1" indent="-317500" algn="l" rtl="0">
              <a:spcBef>
                <a:spcPts val="0"/>
              </a:spcBef>
              <a:spcAft>
                <a:spcPts val="0"/>
              </a:spcAft>
              <a:buSzPts val="1400"/>
              <a:buChar char="○"/>
            </a:pPr>
            <a:r>
              <a:rPr lang="en"/>
              <a:t>We typically choose the learning rate (step size) for gradient descent</a:t>
            </a:r>
            <a:endParaRPr/>
          </a:p>
          <a:p>
            <a:pPr marL="457200" lvl="0" indent="-342900" algn="l" rtl="0">
              <a:spcBef>
                <a:spcPts val="0"/>
              </a:spcBef>
              <a:spcAft>
                <a:spcPts val="0"/>
              </a:spcAft>
              <a:buSzPts val="1800"/>
              <a:buChar char="●"/>
            </a:pPr>
            <a:r>
              <a:rPr lang="en"/>
              <a:t>Results are much harder to interpret</a:t>
            </a:r>
            <a:endParaRPr/>
          </a:p>
          <a:p>
            <a:pPr marL="914400" lvl="1" indent="-317500" algn="l" rtl="0">
              <a:spcBef>
                <a:spcPts val="0"/>
              </a:spcBef>
              <a:spcAft>
                <a:spcPts val="0"/>
              </a:spcAft>
              <a:buSzPts val="1400"/>
              <a:buChar char="○"/>
            </a:pPr>
            <a:r>
              <a:rPr lang="en"/>
              <a:t>What did the model learn?</a:t>
            </a:r>
            <a:endParaRPr/>
          </a:p>
          <a:p>
            <a:pPr marL="914400" lvl="1" indent="-317500" algn="l" rtl="0">
              <a:spcBef>
                <a:spcPts val="0"/>
              </a:spcBef>
              <a:spcAft>
                <a:spcPts val="0"/>
              </a:spcAft>
              <a:buSzPts val="1400"/>
              <a:buChar char="○"/>
            </a:pPr>
            <a:r>
              <a:rPr lang="en"/>
              <a:t>We can take a look at activation layers</a:t>
            </a:r>
            <a:endParaRPr/>
          </a:p>
          <a:p>
            <a:pPr marL="914400" lvl="1" indent="-317500" algn="l" rtl="0">
              <a:spcBef>
                <a:spcPts val="0"/>
              </a:spcBef>
              <a:spcAft>
                <a:spcPts val="0"/>
              </a:spcAft>
              <a:buSzPts val="1400"/>
              <a:buChar char="○"/>
            </a:pPr>
            <a:r>
              <a:rPr lang="en"/>
              <a:t>These more powerful models can overfit, if we’re not careful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from last time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Perceptron is a unit of machine learning modeled after the neuron</a:t>
            </a:r>
            <a:endParaRPr/>
          </a:p>
          <a:p>
            <a:pPr marL="914400" lvl="1" indent="-317500" algn="l" rtl="0">
              <a:spcBef>
                <a:spcPts val="0"/>
              </a:spcBef>
              <a:spcAft>
                <a:spcPts val="0"/>
              </a:spcAft>
              <a:buSzPts val="1400"/>
              <a:buChar char="○"/>
            </a:pPr>
            <a:r>
              <a:rPr lang="en"/>
              <a:t>Uses an activation function to feed information forward</a:t>
            </a:r>
            <a:endParaRPr/>
          </a:p>
          <a:p>
            <a:pPr marL="457200" lvl="0" indent="-342900" algn="l" rtl="0">
              <a:spcBef>
                <a:spcPts val="0"/>
              </a:spcBef>
              <a:spcAft>
                <a:spcPts val="0"/>
              </a:spcAft>
              <a:buSzPts val="1800"/>
              <a:buChar char="●"/>
            </a:pPr>
            <a:r>
              <a:rPr lang="en"/>
              <a:t>You can combine multiple perceptrons into a Multi-layer perceptron</a:t>
            </a:r>
            <a:endParaRPr/>
          </a:p>
          <a:p>
            <a:pPr marL="914400" lvl="1" indent="-317500" algn="l" rtl="0">
              <a:spcBef>
                <a:spcPts val="0"/>
              </a:spcBef>
              <a:spcAft>
                <a:spcPts val="0"/>
              </a:spcAft>
              <a:buSzPts val="1400"/>
              <a:buChar char="○"/>
            </a:pPr>
            <a:r>
              <a:rPr lang="en"/>
              <a:t>Adding multiple layers allows you to capture more interesting patterns/functions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Options for improving training performance</a:t>
            </a:r>
            <a:endParaRPr/>
          </a:p>
        </p:txBody>
      </p:sp>
      <p:sp>
        <p:nvSpPr>
          <p:cNvPr id="132" name="Google Shape;13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Batch the samples in gradient descent</a:t>
            </a:r>
            <a:endParaRPr dirty="0"/>
          </a:p>
          <a:p>
            <a:pPr lvl="1"/>
            <a:r>
              <a:rPr lang="en-US" dirty="0"/>
              <a:t>For batches, you can average the changes to each weight across all samples to decide what to update the weight by</a:t>
            </a:r>
            <a:endParaRPr lang="en" dirty="0"/>
          </a:p>
          <a:p>
            <a:pPr marL="914400" lvl="1" indent="-317500" algn="l" rtl="0">
              <a:spcBef>
                <a:spcPts val="0"/>
              </a:spcBef>
              <a:spcAft>
                <a:spcPts val="0"/>
              </a:spcAft>
              <a:buSzPts val="1400"/>
              <a:buChar char="○"/>
            </a:pPr>
            <a:r>
              <a:rPr lang="en" dirty="0"/>
              <a:t>Vanilla GD goes through all samples; SGD updated weights for each example, which is faster, but sensitive to noise</a:t>
            </a:r>
            <a:endParaRPr dirty="0"/>
          </a:p>
          <a:p>
            <a:pPr marL="914400" lvl="1" indent="-317500" algn="l" rtl="0">
              <a:spcBef>
                <a:spcPts val="0"/>
              </a:spcBef>
              <a:spcAft>
                <a:spcPts val="0"/>
              </a:spcAft>
              <a:buSzPts val="1400"/>
              <a:buChar char="○"/>
            </a:pPr>
            <a:r>
              <a:rPr lang="en" dirty="0"/>
              <a:t>Another option is Minibatch gradient descent: use a small set of examples to update weights; still faster, but less sensitive to noise</a:t>
            </a:r>
            <a:endParaRPr dirty="0"/>
          </a:p>
          <a:p>
            <a:pPr marL="457200" lvl="0" indent="-342900" algn="l" rtl="0">
              <a:spcBef>
                <a:spcPts val="0"/>
              </a:spcBef>
              <a:spcAft>
                <a:spcPts val="0"/>
              </a:spcAft>
              <a:buSzPts val="1800"/>
              <a:buChar char="●"/>
            </a:pPr>
            <a:r>
              <a:rPr lang="en" dirty="0"/>
              <a:t>Use momentum</a:t>
            </a:r>
            <a:endParaRPr dirty="0"/>
          </a:p>
          <a:p>
            <a:pPr marL="914400" lvl="1" indent="-317500" algn="l" rtl="0">
              <a:spcBef>
                <a:spcPts val="0"/>
              </a:spcBef>
              <a:spcAft>
                <a:spcPts val="0"/>
              </a:spcAft>
              <a:buSzPts val="1400"/>
              <a:buChar char="○"/>
            </a:pPr>
            <a:r>
              <a:rPr lang="en" dirty="0"/>
              <a:t>Set a velocity term that accumulates moving average of past gradients, while still having the step size decrease (decay) as we move closer to the minimum </a:t>
            </a:r>
            <a:endParaRPr dirty="0"/>
          </a:p>
          <a:p>
            <a:pPr marL="914400" lvl="1" indent="-317500" algn="l" rtl="0">
              <a:spcBef>
                <a:spcPts val="0"/>
              </a:spcBef>
              <a:spcAft>
                <a:spcPts val="0"/>
              </a:spcAft>
              <a:buSzPts val="1400"/>
              <a:buChar char="○"/>
            </a:pPr>
            <a:r>
              <a:rPr lang="en" dirty="0"/>
              <a:t>Adds in the previous direction to the current weight update</a:t>
            </a:r>
            <a:endParaRPr dirty="0"/>
          </a:p>
          <a:p>
            <a:pPr marL="914400" lvl="1" indent="-317500" algn="l" rtl="0">
              <a:spcBef>
                <a:spcPts val="0"/>
              </a:spcBef>
              <a:spcAft>
                <a:spcPts val="0"/>
              </a:spcAft>
              <a:buSzPts val="1400"/>
              <a:buChar char="○"/>
            </a:pPr>
            <a:r>
              <a:rPr lang="en" dirty="0"/>
              <a:t>Allows for faster learning by avoiding oscillation</a:t>
            </a:r>
            <a:endParaRPr dirty="0"/>
          </a:p>
          <a:p>
            <a:pPr marL="457200" lvl="0" indent="-342900" algn="l" rtl="0">
              <a:spcBef>
                <a:spcPts val="0"/>
              </a:spcBef>
              <a:spcAft>
                <a:spcPts val="0"/>
              </a:spcAft>
              <a:buSzPts val="1800"/>
              <a:buChar char="●"/>
            </a:pPr>
            <a:r>
              <a:rPr lang="en" dirty="0"/>
              <a:t>Regularization of weight size with a penalty</a:t>
            </a:r>
            <a:endParaRPr dirty="0"/>
          </a:p>
          <a:p>
            <a:pPr marL="457200" lvl="0" indent="-342900" algn="l" rtl="0">
              <a:spcBef>
                <a:spcPts val="0"/>
              </a:spcBef>
              <a:spcAft>
                <a:spcPts val="0"/>
              </a:spcAft>
              <a:buSzPts val="1800"/>
              <a:buChar char="●"/>
            </a:pPr>
            <a:r>
              <a:rPr lang="en" dirty="0"/>
              <a:t>Scale/normalize your features!</a:t>
            </a:r>
            <a:endParaRPr dirty="0"/>
          </a:p>
        </p:txBody>
      </p:sp>
      <p:pic>
        <p:nvPicPr>
          <p:cNvPr id="133" name="Google Shape;133;p24"/>
          <p:cNvPicPr preferRelativeResize="0"/>
          <p:nvPr/>
        </p:nvPicPr>
        <p:blipFill>
          <a:blip r:embed="rId3">
            <a:alphaModFix/>
          </a:blip>
          <a:stretch>
            <a:fillRect/>
          </a:stretch>
        </p:blipFill>
        <p:spPr>
          <a:xfrm>
            <a:off x="5391575" y="3607538"/>
            <a:ext cx="3467100" cy="1323975"/>
          </a:xfrm>
          <a:prstGeom prst="rect">
            <a:avLst/>
          </a:prstGeom>
          <a:noFill/>
          <a:ln>
            <a:noFill/>
          </a:ln>
        </p:spPr>
      </p:pic>
      <p:sp>
        <p:nvSpPr>
          <p:cNvPr id="134" name="Google Shape;134;p24"/>
          <p:cNvSpPr txBox="1"/>
          <p:nvPr/>
        </p:nvSpPr>
        <p:spPr>
          <a:xfrm>
            <a:off x="4975150" y="4855675"/>
            <a:ext cx="4725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Image from https://cedar.buffalo.edu/~srihari/CSE676/8.3%20BasicOptimizn.pdf</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solidFill>
                  <a:srgbClr val="C00000"/>
                </a:solidFill>
              </a:rPr>
              <a:t>Pseudocode</a:t>
            </a:r>
            <a:r>
              <a:rPr lang="en" dirty="0"/>
              <a:t> for training a neural net using mini-batches</a:t>
            </a:r>
            <a:endParaRPr dirty="0"/>
          </a:p>
        </p:txBody>
      </p:sp>
      <p:sp>
        <p:nvSpPr>
          <p:cNvPr id="140" name="Google Shape;14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for iteration in epochs: </a:t>
            </a:r>
            <a:endParaRPr dirty="0"/>
          </a:p>
          <a:p>
            <a:pPr marL="457200" lvl="0" indent="0" algn="l" rtl="0">
              <a:spcBef>
                <a:spcPts val="1200"/>
              </a:spcBef>
              <a:spcAft>
                <a:spcPts val="0"/>
              </a:spcAft>
              <a:buNone/>
            </a:pPr>
            <a:r>
              <a:rPr lang="en" dirty="0"/>
              <a:t>for batch in training_samples:</a:t>
            </a:r>
            <a:endParaRPr dirty="0"/>
          </a:p>
          <a:p>
            <a:pPr marL="0" lvl="0" indent="0" algn="l" rtl="0">
              <a:spcBef>
                <a:spcPts val="1200"/>
              </a:spcBef>
              <a:spcAft>
                <a:spcPts val="0"/>
              </a:spcAft>
              <a:buNone/>
            </a:pPr>
            <a:r>
              <a:rPr lang="en" dirty="0"/>
              <a:t>		inputs, targets = batch</a:t>
            </a:r>
            <a:endParaRPr dirty="0"/>
          </a:p>
          <a:p>
            <a:pPr marL="0" lvl="0" indent="0" algn="l" rtl="0">
              <a:spcBef>
                <a:spcPts val="1200"/>
              </a:spcBef>
              <a:spcAft>
                <a:spcPts val="0"/>
              </a:spcAft>
              <a:buNone/>
            </a:pPr>
            <a:r>
              <a:rPr lang="en" dirty="0"/>
              <a:t>		outputs = model(inputs)</a:t>
            </a:r>
            <a:endParaRPr dirty="0"/>
          </a:p>
          <a:p>
            <a:pPr marL="0" lvl="0" indent="0" algn="l" rtl="0">
              <a:spcBef>
                <a:spcPts val="1200"/>
              </a:spcBef>
              <a:spcAft>
                <a:spcPts val="0"/>
              </a:spcAft>
              <a:buNone/>
            </a:pPr>
            <a:r>
              <a:rPr lang="en" dirty="0"/>
              <a:t>		output_loss_batch = loss_function(outputs, targets)</a:t>
            </a:r>
            <a:endParaRPr dirty="0"/>
          </a:p>
          <a:p>
            <a:pPr marL="0" lvl="0" indent="0" algn="l" rtl="0">
              <a:spcBef>
                <a:spcPts val="1200"/>
              </a:spcBef>
              <a:spcAft>
                <a:spcPts val="0"/>
              </a:spcAft>
              <a:buNone/>
            </a:pPr>
            <a:r>
              <a:rPr lang="en" dirty="0"/>
              <a:t>		model.updateWeights(output_loss_batch, step_size)</a:t>
            </a:r>
            <a:endParaRPr dirty="0"/>
          </a:p>
          <a:p>
            <a:pPr marL="0" lvl="0" indent="0" algn="l" rtl="0">
              <a:spcBef>
                <a:spcPts val="1200"/>
              </a:spcBef>
              <a:spcAft>
                <a:spcPts val="1200"/>
              </a:spcAft>
              <a:buNone/>
            </a:pPr>
            <a:r>
              <a:rPr lang="en" dirty="0"/>
              <a:t>		</a:t>
            </a:r>
            <a:endParaRPr dirty="0"/>
          </a:p>
        </p:txBody>
      </p:sp>
      <p:sp>
        <p:nvSpPr>
          <p:cNvPr id="141" name="Google Shape;141;p25"/>
          <p:cNvSpPr txBox="1"/>
          <p:nvPr/>
        </p:nvSpPr>
        <p:spPr>
          <a:xfrm>
            <a:off x="5438879" y="1419858"/>
            <a:ext cx="3017400" cy="44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700"/>
              <a:t>Preparing for deep learning</a:t>
            </a:r>
            <a:endParaRPr sz="1700"/>
          </a:p>
        </p:txBody>
      </p:sp>
      <p:sp>
        <p:nvSpPr>
          <p:cNvPr id="3" name="TextBox 2">
            <a:extLst>
              <a:ext uri="{FF2B5EF4-FFF2-40B4-BE49-F238E27FC236}">
                <a16:creationId xmlns:a16="http://schemas.microsoft.com/office/drawing/2014/main" id="{B50DB45F-BFF9-41A4-8E28-B99D64062AA8}"/>
              </a:ext>
            </a:extLst>
          </p:cNvPr>
          <p:cNvSpPr txBox="1"/>
          <p:nvPr/>
        </p:nvSpPr>
        <p:spPr>
          <a:xfrm>
            <a:off x="687721" y="4052144"/>
            <a:ext cx="7768558" cy="646331"/>
          </a:xfrm>
          <a:prstGeom prst="rect">
            <a:avLst/>
          </a:prstGeom>
          <a:noFill/>
        </p:spPr>
        <p:txBody>
          <a:bodyPr wrap="square" rtlCol="0">
            <a:spAutoFit/>
          </a:bodyPr>
          <a:lstStyle/>
          <a:p>
            <a:pPr algn="ctr"/>
            <a:r>
              <a:rPr lang="en-US" sz="1800" i="1" dirty="0"/>
              <a:t>The pseudocode above is NOT identical to how this looks in </a:t>
            </a:r>
            <a:r>
              <a:rPr lang="en-US" sz="1800" i="1" dirty="0" err="1"/>
              <a:t>PyTorch</a:t>
            </a:r>
            <a:r>
              <a:rPr lang="en-US" sz="1800" i="1" dirty="0"/>
              <a:t> – this example is for the OOP folks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deep learning?</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 have already seen them with MLPs...</a:t>
            </a:r>
            <a:endParaRPr dirty="0"/>
          </a:p>
          <a:p>
            <a:pPr marL="457200" lvl="0" indent="-342900" algn="l" rtl="0">
              <a:spcBef>
                <a:spcPts val="0"/>
              </a:spcBef>
              <a:spcAft>
                <a:spcPts val="0"/>
              </a:spcAft>
              <a:buSzPts val="1800"/>
              <a:buChar char="●"/>
            </a:pPr>
            <a:r>
              <a:rPr lang="en" dirty="0"/>
              <a:t>Imagine much deeper networks with 50+ layers</a:t>
            </a:r>
            <a:endParaRPr dirty="0"/>
          </a:p>
          <a:p>
            <a:pPr marL="457200" lvl="0" indent="-342900" algn="l" rtl="0">
              <a:spcBef>
                <a:spcPts val="0"/>
              </a:spcBef>
              <a:spcAft>
                <a:spcPts val="0"/>
              </a:spcAft>
              <a:buSzPts val="1800"/>
              <a:buChar char="●"/>
            </a:pPr>
            <a:r>
              <a:rPr lang="en" dirty="0"/>
              <a:t>Each layer might have hundreds or thousands of nodes</a:t>
            </a:r>
            <a:endParaRPr dirty="0"/>
          </a:p>
          <a:p>
            <a:pPr marL="914400" lvl="1" indent="-317500" algn="l" rtl="0">
              <a:spcBef>
                <a:spcPts val="0"/>
              </a:spcBef>
              <a:spcAft>
                <a:spcPts val="0"/>
              </a:spcAft>
              <a:buSzPts val="1400"/>
              <a:buChar char="○"/>
            </a:pPr>
            <a:r>
              <a:rPr lang="en" dirty="0"/>
              <a:t>These can be fully connected to one another (as we saw so far)</a:t>
            </a:r>
            <a:endParaRPr dirty="0"/>
          </a:p>
          <a:p>
            <a:pPr marL="457200" lvl="0" indent="-342900" algn="l" rtl="0">
              <a:spcBef>
                <a:spcPts val="0"/>
              </a:spcBef>
              <a:spcAft>
                <a:spcPts val="0"/>
              </a:spcAft>
              <a:buSzPts val="1800"/>
              <a:buChar char="●"/>
            </a:pPr>
            <a:r>
              <a:rPr lang="en" dirty="0"/>
              <a:t>Often have many features:</a:t>
            </a:r>
            <a:endParaRPr dirty="0"/>
          </a:p>
          <a:p>
            <a:pPr marL="914400" lvl="1" indent="-317500" algn="l" rtl="0">
              <a:spcBef>
                <a:spcPts val="0"/>
              </a:spcBef>
              <a:spcAft>
                <a:spcPts val="0"/>
              </a:spcAft>
              <a:buSzPts val="1400"/>
              <a:buChar char="○"/>
            </a:pPr>
            <a:r>
              <a:rPr lang="en" dirty="0"/>
              <a:t>A 224x224 RGB image generates 3 x 50,176 = 150,528 features</a:t>
            </a:r>
            <a:endParaRPr dirty="0"/>
          </a:p>
          <a:p>
            <a:pPr marL="457200" lvl="0" indent="-342900" algn="l" rtl="0">
              <a:spcBef>
                <a:spcPts val="0"/>
              </a:spcBef>
              <a:spcAft>
                <a:spcPts val="0"/>
              </a:spcAft>
              <a:buSzPts val="1800"/>
              <a:buChar char="●"/>
            </a:pPr>
            <a:r>
              <a:rPr lang="en" dirty="0"/>
              <a:t>Owing to many features and many layers, they can have millions+ of weights that need to be trained</a:t>
            </a:r>
            <a:endParaRPr dirty="0"/>
          </a:p>
          <a:p>
            <a:pPr marL="914400" lvl="1" indent="-317500" algn="l" rtl="0">
              <a:spcBef>
                <a:spcPts val="0"/>
              </a:spcBef>
              <a:spcAft>
                <a:spcPts val="0"/>
              </a:spcAft>
              <a:buSzPts val="1400"/>
              <a:buChar char="○"/>
            </a:pPr>
            <a:r>
              <a:rPr lang="en" dirty="0"/>
              <a:t>They tend to be data-hungry in general</a:t>
            </a:r>
            <a:endParaRPr dirty="0"/>
          </a:p>
          <a:p>
            <a:pPr marL="914400" lvl="1" indent="-317500" algn="l" rtl="0">
              <a:spcBef>
                <a:spcPts val="0"/>
              </a:spcBef>
              <a:spcAft>
                <a:spcPts val="0"/>
              </a:spcAft>
              <a:buSzPts val="1400"/>
              <a:buChar char="○"/>
            </a:pPr>
            <a:r>
              <a:rPr lang="en" dirty="0"/>
              <a:t>They probably need to be trained on a GPU as opposed to a CPU</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History of NNs and deep learning</a:t>
            </a:r>
            <a:endParaRPr/>
          </a:p>
        </p:txBody>
      </p:sp>
      <p:sp>
        <p:nvSpPr>
          <p:cNvPr id="161" name="Google Shape;161;p28"/>
          <p:cNvSpPr txBox="1">
            <a:spLocks noGrp="1"/>
          </p:cNvSpPr>
          <p:nvPr>
            <p:ph type="body" idx="1"/>
          </p:nvPr>
        </p:nvSpPr>
        <p:spPr>
          <a:xfrm>
            <a:off x="311700" y="1152475"/>
            <a:ext cx="8520600" cy="3907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Perceptron proposed in 1957 by Frank Rosenblatt</a:t>
            </a:r>
            <a:endParaRPr/>
          </a:p>
          <a:p>
            <a:pPr marL="457200" lvl="0" indent="-342900" algn="l" rtl="0">
              <a:spcBef>
                <a:spcPts val="0"/>
              </a:spcBef>
              <a:spcAft>
                <a:spcPts val="0"/>
              </a:spcAft>
              <a:buSzPts val="1800"/>
              <a:buChar char="●"/>
            </a:pPr>
            <a:r>
              <a:rPr lang="en"/>
              <a:t>Misplaced hope in the 1980s to change the world?</a:t>
            </a:r>
            <a:endParaRPr/>
          </a:p>
          <a:p>
            <a:pPr marL="914400" lvl="1" indent="-317500" algn="l" rtl="0">
              <a:spcBef>
                <a:spcPts val="0"/>
              </a:spcBef>
              <a:spcAft>
                <a:spcPts val="0"/>
              </a:spcAft>
              <a:buSzPts val="1400"/>
              <a:buChar char="○"/>
            </a:pPr>
            <a:r>
              <a:rPr lang="en"/>
              <a:t>Back propagation popularized</a:t>
            </a:r>
            <a:endParaRPr/>
          </a:p>
          <a:p>
            <a:pPr marL="914400" lvl="1" indent="-317500" algn="l" rtl="0">
              <a:spcBef>
                <a:spcPts val="0"/>
              </a:spcBef>
              <a:spcAft>
                <a:spcPts val="0"/>
              </a:spcAft>
              <a:buSzPts val="1400"/>
              <a:buChar char="○"/>
            </a:pPr>
            <a:r>
              <a:rPr lang="en"/>
              <a:t>MLP as universal approximator</a:t>
            </a:r>
            <a:endParaRPr/>
          </a:p>
          <a:p>
            <a:pPr marL="914400" lvl="1" indent="-317500" algn="l" rtl="0">
              <a:spcBef>
                <a:spcPts val="0"/>
              </a:spcBef>
              <a:spcAft>
                <a:spcPts val="0"/>
              </a:spcAft>
              <a:buSzPts val="1400"/>
              <a:buChar char="○"/>
            </a:pPr>
            <a:r>
              <a:rPr lang="en"/>
              <a:t>But what did computing look like in the 1980s?</a:t>
            </a:r>
            <a:endParaRPr/>
          </a:p>
          <a:p>
            <a:pPr marL="457200" lvl="0" indent="-342900" algn="l" rtl="0">
              <a:spcBef>
                <a:spcPts val="0"/>
              </a:spcBef>
              <a:spcAft>
                <a:spcPts val="0"/>
              </a:spcAft>
              <a:buSzPts val="1800"/>
              <a:buChar char="●"/>
            </a:pPr>
            <a:r>
              <a:rPr lang="en"/>
              <a:t>Not much traction through the 2000s</a:t>
            </a:r>
            <a:endParaRPr/>
          </a:p>
          <a:p>
            <a:pPr marL="914400" lvl="1" indent="-317500" algn="l" rtl="0">
              <a:spcBef>
                <a:spcPts val="0"/>
              </a:spcBef>
              <a:spcAft>
                <a:spcPts val="0"/>
              </a:spcAft>
              <a:buSzPts val="1400"/>
              <a:buChar char="○"/>
            </a:pPr>
            <a:r>
              <a:rPr lang="en"/>
              <a:t>Hard to train NNs</a:t>
            </a:r>
            <a:endParaRPr/>
          </a:p>
          <a:p>
            <a:pPr marL="914400" lvl="1" indent="-317500" algn="l" rtl="0">
              <a:spcBef>
                <a:spcPts val="0"/>
              </a:spcBef>
              <a:spcAft>
                <a:spcPts val="0"/>
              </a:spcAft>
              <a:buSzPts val="1400"/>
              <a:buChar char="○"/>
            </a:pPr>
            <a:r>
              <a:rPr lang="en"/>
              <a:t>RandomForests and SVMs (later in this course, linear model) performed well and much easier to deal with</a:t>
            </a:r>
            <a:endParaRPr/>
          </a:p>
          <a:p>
            <a:pPr marL="457200" lvl="0" indent="-342900" algn="l" rtl="0">
              <a:spcBef>
                <a:spcPts val="0"/>
              </a:spcBef>
              <a:spcAft>
                <a:spcPts val="0"/>
              </a:spcAft>
              <a:buSzPts val="1800"/>
              <a:buChar char="●"/>
            </a:pPr>
            <a:r>
              <a:rPr lang="en"/>
              <a:t>Revival during 2010s+</a:t>
            </a:r>
            <a:endParaRPr/>
          </a:p>
          <a:p>
            <a:pPr marL="914400" lvl="1" indent="-317500" algn="l" rtl="0">
              <a:spcBef>
                <a:spcPts val="0"/>
              </a:spcBef>
              <a:spcAft>
                <a:spcPts val="0"/>
              </a:spcAft>
              <a:buSzPts val="1400"/>
              <a:buChar char="○"/>
            </a:pPr>
            <a:r>
              <a:rPr lang="en"/>
              <a:t>Easier to train NNs</a:t>
            </a:r>
            <a:endParaRPr/>
          </a:p>
          <a:p>
            <a:pPr marL="914400" lvl="1" indent="-317500" algn="l" rtl="0">
              <a:spcBef>
                <a:spcPts val="0"/>
              </a:spcBef>
              <a:spcAft>
                <a:spcPts val="0"/>
              </a:spcAft>
              <a:buSzPts val="1400"/>
              <a:buChar char="○"/>
            </a:pPr>
            <a:r>
              <a:rPr lang="en"/>
              <a:t>GPUs and big data</a:t>
            </a:r>
            <a:endParaRPr/>
          </a:p>
          <a:p>
            <a:pPr marL="914400" lvl="1" indent="-317500" algn="l" rtl="0">
              <a:spcBef>
                <a:spcPts val="0"/>
              </a:spcBef>
              <a:spcAft>
                <a:spcPts val="0"/>
              </a:spcAft>
              <a:buSzPts val="1400"/>
              <a:buChar char="○"/>
            </a:pPr>
            <a:r>
              <a:rPr lang="en"/>
              <a:t>ImageNet and BERT were large, pre-trained models that became easy to use (more later)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use cases for deep learning</a:t>
            </a:r>
            <a:endParaRPr/>
          </a:p>
        </p:txBody>
      </p:sp>
      <p:sp>
        <p:nvSpPr>
          <p:cNvPr id="167" name="Google Shape;167;p29"/>
          <p:cNvSpPr txBox="1">
            <a:spLocks noGrp="1"/>
          </p:cNvSpPr>
          <p:nvPr>
            <p:ph type="body" idx="1"/>
          </p:nvPr>
        </p:nvSpPr>
        <p:spPr>
          <a:xfrm>
            <a:off x="311700" y="1152475"/>
            <a:ext cx="8520600" cy="3898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Images</a:t>
            </a:r>
            <a:endParaRPr dirty="0"/>
          </a:p>
          <a:p>
            <a:pPr marL="914400" lvl="1" indent="-317500" algn="l" rtl="0">
              <a:spcBef>
                <a:spcPts val="0"/>
              </a:spcBef>
              <a:spcAft>
                <a:spcPts val="0"/>
              </a:spcAft>
              <a:buSzPts val="1400"/>
              <a:buChar char="○"/>
            </a:pPr>
            <a:r>
              <a:rPr lang="en" dirty="0"/>
              <a:t>Classification (and recognition) -- is this a cat or a dog?</a:t>
            </a:r>
            <a:endParaRPr dirty="0"/>
          </a:p>
          <a:p>
            <a:pPr marL="914400" lvl="1" indent="-317500" algn="l" rtl="0">
              <a:spcBef>
                <a:spcPts val="0"/>
              </a:spcBef>
              <a:spcAft>
                <a:spcPts val="0"/>
              </a:spcAft>
              <a:buSzPts val="1400"/>
              <a:buChar char="○"/>
            </a:pPr>
            <a:r>
              <a:rPr lang="en" dirty="0"/>
              <a:t>Segmentation -- find the tumor in this mammogram</a:t>
            </a:r>
            <a:endParaRPr dirty="0"/>
          </a:p>
          <a:p>
            <a:pPr marL="914400" lvl="1" indent="-317500" algn="l" rtl="0">
              <a:spcBef>
                <a:spcPts val="0"/>
              </a:spcBef>
              <a:spcAft>
                <a:spcPts val="0"/>
              </a:spcAft>
              <a:buSzPts val="1400"/>
              <a:buChar char="○"/>
            </a:pPr>
            <a:r>
              <a:rPr lang="en" dirty="0"/>
              <a:t>Synthesis -- generate a fake person: https://thispersondoesnotexist.com/</a:t>
            </a:r>
            <a:endParaRPr dirty="0"/>
          </a:p>
          <a:p>
            <a:pPr marL="914400" lvl="1" indent="-317500" algn="l" rtl="0">
              <a:spcBef>
                <a:spcPts val="0"/>
              </a:spcBef>
              <a:spcAft>
                <a:spcPts val="0"/>
              </a:spcAft>
              <a:buSzPts val="1400"/>
              <a:buChar char="○"/>
            </a:pPr>
            <a:r>
              <a:rPr lang="en" dirty="0"/>
              <a:t>Style transfer -- make this image of a cat look like a painting</a:t>
            </a:r>
            <a:endParaRPr dirty="0"/>
          </a:p>
          <a:p>
            <a:pPr marL="457200" lvl="0" indent="-342900" algn="l" rtl="0">
              <a:spcBef>
                <a:spcPts val="0"/>
              </a:spcBef>
              <a:spcAft>
                <a:spcPts val="0"/>
              </a:spcAft>
              <a:buSzPts val="1800"/>
              <a:buChar char="●"/>
            </a:pPr>
            <a:r>
              <a:rPr lang="en" dirty="0"/>
              <a:t>Natural Language Processing (later lecture)</a:t>
            </a:r>
            <a:endParaRPr dirty="0"/>
          </a:p>
          <a:p>
            <a:pPr marL="914400" lvl="1" indent="-317500" algn="l" rtl="0">
              <a:spcBef>
                <a:spcPts val="0"/>
              </a:spcBef>
              <a:spcAft>
                <a:spcPts val="0"/>
              </a:spcAft>
              <a:buSzPts val="1400"/>
              <a:buChar char="○"/>
            </a:pPr>
            <a:r>
              <a:rPr lang="en" dirty="0"/>
              <a:t>Classification -- label the topic of this sentence</a:t>
            </a:r>
            <a:endParaRPr dirty="0"/>
          </a:p>
          <a:p>
            <a:pPr marL="914400" lvl="1" indent="-317500" algn="l" rtl="0">
              <a:spcBef>
                <a:spcPts val="0"/>
              </a:spcBef>
              <a:spcAft>
                <a:spcPts val="0"/>
              </a:spcAft>
              <a:buSzPts val="1400"/>
              <a:buChar char="○"/>
            </a:pPr>
            <a:r>
              <a:rPr lang="en" dirty="0"/>
              <a:t>Regression -- score how upbeat this movie review was</a:t>
            </a:r>
            <a:endParaRPr dirty="0"/>
          </a:p>
          <a:p>
            <a:pPr marL="914400" lvl="1" indent="-317500" algn="l" rtl="0">
              <a:spcBef>
                <a:spcPts val="0"/>
              </a:spcBef>
              <a:spcAft>
                <a:spcPts val="0"/>
              </a:spcAft>
              <a:buSzPts val="1400"/>
              <a:buChar char="○"/>
            </a:pPr>
            <a:r>
              <a:rPr lang="en" dirty="0"/>
              <a:t>Question-Answering -- provide an answer to this question</a:t>
            </a:r>
            <a:endParaRPr dirty="0"/>
          </a:p>
          <a:p>
            <a:pPr marL="914400" lvl="1" indent="-317500" algn="l" rtl="0">
              <a:spcBef>
                <a:spcPts val="0"/>
              </a:spcBef>
              <a:spcAft>
                <a:spcPts val="0"/>
              </a:spcAft>
              <a:buSzPts val="1400"/>
              <a:buChar char="○"/>
            </a:pPr>
            <a:r>
              <a:rPr lang="en" dirty="0"/>
              <a:t>Machine translation</a:t>
            </a:r>
            <a:endParaRPr dirty="0"/>
          </a:p>
          <a:p>
            <a:pPr marL="914400" lvl="1" indent="-317500" algn="l" rtl="0">
              <a:spcBef>
                <a:spcPts val="0"/>
              </a:spcBef>
              <a:spcAft>
                <a:spcPts val="0"/>
              </a:spcAft>
              <a:buSzPts val="1400"/>
              <a:buChar char="○"/>
            </a:pPr>
            <a:r>
              <a:rPr lang="en" dirty="0"/>
              <a:t>Auto-complete sentences</a:t>
            </a:r>
            <a:endParaRPr dirty="0"/>
          </a:p>
          <a:p>
            <a:pPr marL="457200" lvl="0" indent="-342900" algn="l" rtl="0">
              <a:spcBef>
                <a:spcPts val="0"/>
              </a:spcBef>
              <a:spcAft>
                <a:spcPts val="0"/>
              </a:spcAft>
              <a:buSzPts val="1800"/>
              <a:buChar char="●"/>
            </a:pPr>
            <a:r>
              <a:rPr lang="en" dirty="0"/>
              <a:t>And many more examples!</a:t>
            </a:r>
            <a:endParaRPr dirty="0"/>
          </a:p>
          <a:p>
            <a:pPr marL="914400" lvl="1" indent="-317500" algn="l" rtl="0">
              <a:spcBef>
                <a:spcPts val="0"/>
              </a:spcBef>
              <a:spcAft>
                <a:spcPts val="0"/>
              </a:spcAft>
              <a:buSzPts val="1400"/>
              <a:buChar char="○"/>
            </a:pPr>
            <a:r>
              <a:rPr lang="en" dirty="0"/>
              <a:t>For example, other input formats such as audio, DNA, etc.</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does a deep learning model architecture look like?</a:t>
            </a:r>
            <a:endParaRPr/>
          </a:p>
        </p:txBody>
      </p:sp>
      <p:sp>
        <p:nvSpPr>
          <p:cNvPr id="173" name="Google Shape;17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 example of a NN to classify the speed limit on a road sign:</a:t>
            </a:r>
            <a:endParaRPr/>
          </a:p>
          <a:p>
            <a:pPr marL="914400" lvl="1" indent="-317500" algn="l" rtl="0">
              <a:spcBef>
                <a:spcPts val="0"/>
              </a:spcBef>
              <a:spcAft>
                <a:spcPts val="0"/>
              </a:spcAft>
              <a:buSzPts val="1400"/>
              <a:buChar char="○"/>
            </a:pPr>
            <a:r>
              <a:rPr lang="en"/>
              <a:t>Notice the number of nodes in each layer shrinking as we move towards classification</a:t>
            </a:r>
            <a:endParaRPr/>
          </a:p>
        </p:txBody>
      </p:sp>
      <p:pic>
        <p:nvPicPr>
          <p:cNvPr id="174" name="Google Shape;174;p30"/>
          <p:cNvPicPr preferRelativeResize="0"/>
          <p:nvPr/>
        </p:nvPicPr>
        <p:blipFill>
          <a:blip r:embed="rId3">
            <a:alphaModFix/>
          </a:blip>
          <a:stretch>
            <a:fillRect/>
          </a:stretch>
        </p:blipFill>
        <p:spPr>
          <a:xfrm>
            <a:off x="707325" y="1820204"/>
            <a:ext cx="7249325" cy="3275125"/>
          </a:xfrm>
          <a:prstGeom prst="rect">
            <a:avLst/>
          </a:prstGeom>
          <a:noFill/>
          <a:ln>
            <a:noFill/>
          </a:ln>
        </p:spPr>
      </p:pic>
      <p:sp>
        <p:nvSpPr>
          <p:cNvPr id="175" name="Google Shape;175;p30"/>
          <p:cNvSpPr txBox="1"/>
          <p:nvPr/>
        </p:nvSpPr>
        <p:spPr>
          <a:xfrm>
            <a:off x="5001750" y="4874250"/>
            <a:ext cx="520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Image from https://developer.nvidia.com/discover/convolutional-neural-network</a:t>
            </a:r>
            <a:endParaRPr sz="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some additional issues with such large models?</a:t>
            </a:r>
            <a:endParaRPr/>
          </a:p>
        </p:txBody>
      </p:sp>
      <mc:AlternateContent xmlns:mc="http://schemas.openxmlformats.org/markup-compatibility/2006" xmlns:a14="http://schemas.microsoft.com/office/drawing/2010/main">
        <mc:Choice Requires="a14">
          <p:sp>
            <p:nvSpPr>
              <p:cNvPr id="181" name="Google Shape;181;p31"/>
              <p:cNvSpPr txBox="1">
                <a:spLocks noGrp="1"/>
              </p:cNvSpPr>
              <p:nvPr>
                <p:ph type="body" idx="1"/>
              </p:nvPr>
            </p:nvSpPr>
            <p:spPr>
              <a:xfrm>
                <a:off x="311700" y="1152475"/>
                <a:ext cx="6790800" cy="36288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US" dirty="0"/>
                  <a:t>Back propagation pushes the error penalty from the smallest (classification) layer back towards the input layer using gradients</a:t>
                </a:r>
              </a:p>
              <a:p>
                <a:pPr marL="914400" lvl="1" indent="-310832" algn="l" rtl="0">
                  <a:spcBef>
                    <a:spcPts val="0"/>
                  </a:spcBef>
                  <a:spcAft>
                    <a:spcPts val="0"/>
                  </a:spcAft>
                  <a:buSzPct val="100000"/>
                  <a:buChar char="○"/>
                </a:pPr>
                <a:r>
                  <a:rPr lang="en-US" dirty="0"/>
                  <a:t>Gradients in these lower layers are typically very small; we call this the </a:t>
                </a:r>
                <a:r>
                  <a:rPr lang="en-US" i="1" dirty="0"/>
                  <a:t>vanishing gradient problem</a:t>
                </a:r>
              </a:p>
              <a:p>
                <a:pPr marL="914400" lvl="1" indent="-310832" algn="l" rtl="0">
                  <a:spcBef>
                    <a:spcPts val="0"/>
                  </a:spcBef>
                  <a:spcAft>
                    <a:spcPts val="0"/>
                  </a:spcAft>
                  <a:buSzPct val="100000"/>
                  <a:buChar char="○"/>
                </a:pPr>
                <a:r>
                  <a:rPr lang="en-US" dirty="0"/>
                  <a:t>Recall, at lower layers you are multiplying together weights and activation function gradients; if the latter has a lot of slopes &lt; 1 multiplied together, that term moves to zero</a:t>
                </a:r>
              </a:p>
              <a:p>
                <a:pPr marL="914400" lvl="1" indent="-310832" algn="l" rtl="0">
                  <a:spcBef>
                    <a:spcPts val="0"/>
                  </a:spcBef>
                  <a:spcAft>
                    <a:spcPts val="0"/>
                  </a:spcAft>
                  <a:buSzPct val="100000"/>
                  <a:buChar char="○"/>
                </a:pPr>
                <a:r>
                  <a:rPr lang="en-US" dirty="0"/>
                  <a:t>Layers converge prematurely, with poor performance</a:t>
                </a:r>
              </a:p>
              <a:p>
                <a:pPr marL="457200" lvl="0" indent="-334327" algn="l" rtl="0">
                  <a:spcBef>
                    <a:spcPts val="0"/>
                  </a:spcBef>
                  <a:spcAft>
                    <a:spcPts val="0"/>
                  </a:spcAft>
                  <a:buSzPct val="100000"/>
                  <a:buChar char="●"/>
                </a:pPr>
                <a:r>
                  <a:rPr lang="en-US" dirty="0"/>
                  <a:t>Solution: change the </a:t>
                </a:r>
                <a:r>
                  <a:rPr lang="en-US" i="1" dirty="0"/>
                  <a:t>activation function </a:t>
                </a:r>
                <a:r>
                  <a:rPr lang="en-US" dirty="0"/>
                  <a:t>to be non-linear: ReLu</a:t>
                </a:r>
              </a:p>
              <a:p>
                <a:pPr marL="914400" lvl="1" indent="-310832" algn="l" rtl="0">
                  <a:spcBef>
                    <a:spcPts val="0"/>
                  </a:spcBef>
                  <a:spcAft>
                    <a:spcPts val="0"/>
                  </a:spcAft>
                  <a:buSzPct val="100000"/>
                  <a:buChar char="○"/>
                </a:pPr>
                <a:r>
                  <a:rPr lang="en-US" dirty="0"/>
                  <a:t>Stands for Rectified Linear Unit;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⁡( 0,</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914400" lvl="1" indent="-310832" algn="l" rtl="0">
                  <a:spcBef>
                    <a:spcPts val="0"/>
                  </a:spcBef>
                  <a:spcAft>
                    <a:spcPts val="0"/>
                  </a:spcAft>
                  <a:buSzPct val="100000"/>
                  <a:buChar char="○"/>
                </a:pPr>
                <a:r>
                  <a:rPr lang="en-US" dirty="0"/>
                  <a:t>Used to commonly use hyperbolic-tangent or sigmoid as activation; these are both linear</a:t>
                </a:r>
              </a:p>
              <a:p>
                <a:pPr marL="914400" lvl="1" indent="-310832" algn="l" rtl="0">
                  <a:spcBef>
                    <a:spcPts val="0"/>
                  </a:spcBef>
                  <a:spcAft>
                    <a:spcPts val="0"/>
                  </a:spcAft>
                  <a:buSzPct val="100000"/>
                  <a:buChar char="○"/>
                </a:pPr>
                <a:r>
                  <a:rPr lang="en-US" dirty="0"/>
                  <a:t>ReLu has gradient 1 when activated, 0 otherwise: solves vanishing gradient problem</a:t>
                </a:r>
              </a:p>
              <a:p>
                <a:pPr marL="914400" lvl="1" indent="-310832" algn="l" rtl="0">
                  <a:spcBef>
                    <a:spcPts val="0"/>
                  </a:spcBef>
                  <a:spcAft>
                    <a:spcPts val="0"/>
                  </a:spcAft>
                  <a:buSzPct val="100000"/>
                  <a:buChar char="○"/>
                </a:pPr>
                <a:r>
                  <a:rPr lang="en-US" dirty="0"/>
                  <a:t>A node in a hidden layer may always learn to output zero (dead node) -- maybe half the nodes? This “sparse representation” can actually be an advantage</a:t>
                </a:r>
                <a:endParaRPr dirty="0"/>
              </a:p>
            </p:txBody>
          </p:sp>
        </mc:Choice>
        <mc:Fallback xmlns="">
          <p:sp>
            <p:nvSpPr>
              <p:cNvPr id="181" name="Google Shape;181;p31"/>
              <p:cNvSpPr txBox="1">
                <a:spLocks noGrp="1" noRot="1" noChangeAspect="1" noMove="1" noResize="1" noEditPoints="1" noAdjustHandles="1" noChangeArrowheads="1" noChangeShapeType="1" noTextEdit="1"/>
              </p:cNvSpPr>
              <p:nvPr>
                <p:ph type="body" idx="1"/>
              </p:nvPr>
            </p:nvSpPr>
            <p:spPr>
              <a:xfrm>
                <a:off x="311700" y="1152475"/>
                <a:ext cx="6790800" cy="3628800"/>
              </a:xfrm>
              <a:prstGeom prst="rect">
                <a:avLst/>
              </a:prstGeom>
              <a:blipFill>
                <a:blip r:embed="rId3"/>
                <a:stretch>
                  <a:fillRect/>
                </a:stretch>
              </a:blipFill>
            </p:spPr>
            <p:txBody>
              <a:bodyPr/>
              <a:lstStyle/>
              <a:p>
                <a:r>
                  <a:rPr lang="en-US">
                    <a:noFill/>
                  </a:rPr>
                  <a:t> </a:t>
                </a:r>
              </a:p>
            </p:txBody>
          </p:sp>
        </mc:Fallback>
      </mc:AlternateContent>
      <p:pic>
        <p:nvPicPr>
          <p:cNvPr id="182" name="Google Shape;182;p31"/>
          <p:cNvPicPr preferRelativeResize="0"/>
          <p:nvPr/>
        </p:nvPicPr>
        <p:blipFill>
          <a:blip r:embed="rId4">
            <a:alphaModFix/>
          </a:blip>
          <a:stretch>
            <a:fillRect/>
          </a:stretch>
        </p:blipFill>
        <p:spPr>
          <a:xfrm>
            <a:off x="7033672" y="2965475"/>
            <a:ext cx="1907100" cy="1428500"/>
          </a:xfrm>
          <a:prstGeom prst="rect">
            <a:avLst/>
          </a:prstGeom>
          <a:noFill/>
          <a:ln>
            <a:noFill/>
          </a:ln>
        </p:spPr>
      </p:pic>
      <p:pic>
        <p:nvPicPr>
          <p:cNvPr id="183" name="Google Shape;183;p31"/>
          <p:cNvPicPr preferRelativeResize="0"/>
          <p:nvPr/>
        </p:nvPicPr>
        <p:blipFill>
          <a:blip r:embed="rId5">
            <a:alphaModFix/>
          </a:blip>
          <a:stretch>
            <a:fillRect/>
          </a:stretch>
        </p:blipFill>
        <p:spPr>
          <a:xfrm>
            <a:off x="6767975" y="1620578"/>
            <a:ext cx="2266550" cy="701300"/>
          </a:xfrm>
          <a:prstGeom prst="rect">
            <a:avLst/>
          </a:prstGeom>
          <a:noFill/>
          <a:ln>
            <a:noFill/>
          </a:ln>
        </p:spPr>
      </p:pic>
      <p:sp>
        <p:nvSpPr>
          <p:cNvPr id="184" name="Google Shape;184;p31"/>
          <p:cNvSpPr txBox="1"/>
          <p:nvPr/>
        </p:nvSpPr>
        <p:spPr>
          <a:xfrm>
            <a:off x="5405400" y="4671275"/>
            <a:ext cx="373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Top image from http://web.khu.ac.kr/~tskim/NE%20Lect%2007%20Deep%20Net.pdf</a:t>
            </a:r>
            <a:endParaRPr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But wait, didn’t we just pick tanh over sigmoid earlier?</a:t>
            </a:r>
            <a:endParaRPr/>
          </a:p>
        </p:txBody>
      </p:sp>
      <p:sp>
        <p:nvSpPr>
          <p:cNvPr id="190" name="Google Shape;190;p32"/>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tanh can avoid zig-zagging (as opposed to sigmoid?) due to being centered at zero, and having zero-valued activations can mean we get stuck in local minima?</a:t>
            </a:r>
            <a:endParaRPr dirty="0"/>
          </a:p>
          <a:p>
            <a:pPr marL="457200" lvl="0" indent="-342900" algn="l" rtl="0">
              <a:spcBef>
                <a:spcPts val="0"/>
              </a:spcBef>
              <a:spcAft>
                <a:spcPts val="0"/>
              </a:spcAft>
              <a:buSzPts val="1800"/>
              <a:buChar char="●"/>
            </a:pPr>
            <a:r>
              <a:rPr lang="en" dirty="0"/>
              <a:t>What about nodes in ReLu blocking gradient back-propagation?</a:t>
            </a:r>
            <a:endParaRPr dirty="0"/>
          </a:p>
        </p:txBody>
      </p:sp>
      <p:sp>
        <p:nvSpPr>
          <p:cNvPr id="191" name="Google Shape;191;p32"/>
          <p:cNvSpPr txBox="1"/>
          <p:nvPr/>
        </p:nvSpPr>
        <p:spPr>
          <a:xfrm>
            <a:off x="1205025" y="2329125"/>
            <a:ext cx="6740400" cy="276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chemeClr val="dk1"/>
                </a:solidFill>
              </a:rPr>
              <a:t>“One may hypothesize that the hard saturation at 0 may hurt optimization by blocking gradient back-propagation. To evaluate the potential impact of this effect we also investigate the softplus activation: </a:t>
            </a:r>
            <a:r>
              <a:rPr lang="en" sz="1750" i="1">
                <a:solidFill>
                  <a:schemeClr val="dk1"/>
                </a:solidFill>
              </a:rPr>
              <a:t>softplus(x)=log(1+e</a:t>
            </a:r>
            <a:r>
              <a:rPr lang="en" sz="1350" i="1">
                <a:solidFill>
                  <a:schemeClr val="dk1"/>
                </a:solidFill>
              </a:rPr>
              <a:t>x</a:t>
            </a:r>
            <a:r>
              <a:rPr lang="en" sz="1750" i="1">
                <a:solidFill>
                  <a:schemeClr val="dk1"/>
                </a:solidFill>
              </a:rPr>
              <a:t>) </a:t>
            </a:r>
            <a:r>
              <a:rPr lang="en" sz="1500" i="1">
                <a:solidFill>
                  <a:schemeClr val="dk1"/>
                </a:solidFill>
              </a:rPr>
              <a:t>(Dugas et al., 2001), a smooth version of the rectifying non-linearity. We lose the exact sparsity, but may hope to gain easier training. However, experimental results tend to contradict that hypothesis, suggesting that hard zeros can actually help supervised training. We hypothesize that the hard non-linearities do not hurt so long as the gradient can propagate along some paths, i.e., that some of the hidden units in each layer are non-zero With the credit and blame assigned to these ON units rather than distributed more evenly, we hypothesize that optimization is easier.”</a:t>
            </a:r>
            <a:endParaRPr sz="1800" i="1"/>
          </a:p>
        </p:txBody>
      </p:sp>
      <p:sp>
        <p:nvSpPr>
          <p:cNvPr id="192" name="Google Shape;192;p32"/>
          <p:cNvSpPr txBox="1"/>
          <p:nvPr/>
        </p:nvSpPr>
        <p:spPr>
          <a:xfrm>
            <a:off x="5241225" y="4738850"/>
            <a:ext cx="46887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t>-- </a:t>
            </a:r>
            <a:r>
              <a:rPr lang="en" u="sng">
                <a:solidFill>
                  <a:schemeClr val="hlink"/>
                </a:solidFill>
                <a:hlinkClick r:id="rId3"/>
              </a:rPr>
              <a:t>Glorot, Bordes, Bengio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Hmmmm...disable nodes, you say?</a:t>
            </a:r>
            <a:endParaRPr/>
          </a:p>
        </p:txBody>
      </p:sp>
      <p:sp>
        <p:nvSpPr>
          <p:cNvPr id="198" name="Google Shape;19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seems like disabling some nodes and allowing the model to learn sparse representations may actually be preferable?</a:t>
            </a:r>
            <a:endParaRPr/>
          </a:p>
          <a:p>
            <a:pPr marL="457200" lvl="0" indent="-342900" algn="l" rtl="0">
              <a:spcBef>
                <a:spcPts val="0"/>
              </a:spcBef>
              <a:spcAft>
                <a:spcPts val="0"/>
              </a:spcAft>
              <a:buSzPts val="1800"/>
              <a:buChar char="●"/>
            </a:pPr>
            <a:r>
              <a:rPr lang="en"/>
              <a:t>However, we don’t want a node to die prematurely</a:t>
            </a:r>
            <a:endParaRPr/>
          </a:p>
          <a:p>
            <a:pPr marL="914400" lvl="1" indent="-317500" algn="l" rtl="0">
              <a:spcBef>
                <a:spcPts val="0"/>
              </a:spcBef>
              <a:spcAft>
                <a:spcPts val="0"/>
              </a:spcAft>
              <a:buSzPts val="1400"/>
              <a:buChar char="○"/>
            </a:pPr>
            <a:r>
              <a:rPr lang="en"/>
              <a:t>This can happen with vanilla ReLU</a:t>
            </a:r>
            <a:endParaRPr/>
          </a:p>
          <a:p>
            <a:pPr marL="914400" lvl="1" indent="-317500" algn="l" rtl="0">
              <a:spcBef>
                <a:spcPts val="0"/>
              </a:spcBef>
              <a:spcAft>
                <a:spcPts val="0"/>
              </a:spcAft>
              <a:buSzPts val="1400"/>
              <a:buChar char="○"/>
            </a:pPr>
            <a:r>
              <a:rPr lang="en"/>
              <a:t>Leaky-ReLU can help solve this problem</a:t>
            </a:r>
            <a:endParaRPr/>
          </a:p>
          <a:p>
            <a:pPr marL="914400" lvl="1" indent="-317500" algn="l" rtl="0">
              <a:spcBef>
                <a:spcPts val="0"/>
              </a:spcBef>
              <a:spcAft>
                <a:spcPts val="0"/>
              </a:spcAft>
              <a:buSzPts val="1400"/>
              <a:buChar char="○"/>
            </a:pPr>
            <a:r>
              <a:rPr lang="en"/>
              <a:t>Other flavors of ReLU also exist</a:t>
            </a:r>
            <a:endParaRPr/>
          </a:p>
          <a:p>
            <a:pPr marL="457200" lvl="0" indent="-342900" algn="l" rtl="0">
              <a:spcBef>
                <a:spcPts val="0"/>
              </a:spcBef>
              <a:spcAft>
                <a:spcPts val="0"/>
              </a:spcAft>
              <a:buSzPts val="1800"/>
              <a:buChar char="●"/>
            </a:pPr>
            <a:r>
              <a:rPr lang="en"/>
              <a:t>Explicit dropout:</a:t>
            </a:r>
            <a:endParaRPr/>
          </a:p>
          <a:p>
            <a:pPr marL="914400" lvl="1" indent="-317500" algn="l" rtl="0">
              <a:spcBef>
                <a:spcPts val="0"/>
              </a:spcBef>
              <a:spcAft>
                <a:spcPts val="0"/>
              </a:spcAft>
              <a:buSzPts val="1400"/>
              <a:buChar char="○"/>
            </a:pPr>
            <a:r>
              <a:rPr lang="en"/>
              <a:t>Another technique to disable a node</a:t>
            </a:r>
            <a:endParaRPr/>
          </a:p>
          <a:p>
            <a:pPr marL="914400" lvl="1" indent="-317500" algn="l" rtl="0">
              <a:spcBef>
                <a:spcPts val="0"/>
              </a:spcBef>
              <a:spcAft>
                <a:spcPts val="0"/>
              </a:spcAft>
              <a:buSzPts val="1400"/>
              <a:buChar char="○"/>
            </a:pPr>
            <a:r>
              <a:rPr lang="en"/>
              <a:t>In this case, randomly disables a node in the network during training: regularization</a:t>
            </a:r>
            <a:endParaRPr/>
          </a:p>
          <a:p>
            <a:pPr marL="914400" lvl="1" indent="-317500" algn="l" rtl="0">
              <a:spcBef>
                <a:spcPts val="0"/>
              </a:spcBef>
              <a:spcAft>
                <a:spcPts val="0"/>
              </a:spcAft>
              <a:buSzPts val="1400"/>
              <a:buChar char="○"/>
            </a:pPr>
            <a:r>
              <a:rPr lang="en"/>
              <a:t>Helps with overfitting; kind of like training multiple networks simultaneously</a:t>
            </a:r>
            <a:endParaRPr/>
          </a:p>
        </p:txBody>
      </p:sp>
      <p:pic>
        <p:nvPicPr>
          <p:cNvPr id="199" name="Google Shape;199;p33"/>
          <p:cNvPicPr preferRelativeResize="0"/>
          <p:nvPr/>
        </p:nvPicPr>
        <p:blipFill>
          <a:blip r:embed="rId3">
            <a:alphaModFix/>
          </a:blip>
          <a:stretch>
            <a:fillRect/>
          </a:stretch>
        </p:blipFill>
        <p:spPr>
          <a:xfrm>
            <a:off x="4578450" y="2190750"/>
            <a:ext cx="4495000" cy="1123750"/>
          </a:xfrm>
          <a:prstGeom prst="rect">
            <a:avLst/>
          </a:prstGeom>
          <a:noFill/>
          <a:ln>
            <a:noFill/>
          </a:ln>
        </p:spPr>
      </p:pic>
      <p:sp>
        <p:nvSpPr>
          <p:cNvPr id="200" name="Google Shape;200;p33"/>
          <p:cNvSpPr txBox="1"/>
          <p:nvPr/>
        </p:nvSpPr>
        <p:spPr>
          <a:xfrm>
            <a:off x="6323300" y="4855675"/>
            <a:ext cx="3512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Image from https://paperswithcode.com/method/rrelu</a:t>
            </a:r>
            <a:endParaRPr sz="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deep learning architectures</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these are just extensions of MLPs</a:t>
            </a:r>
            <a:endParaRPr/>
          </a:p>
          <a:p>
            <a:pPr marL="914400" lvl="1" indent="-317500" algn="l" rtl="0">
              <a:spcBef>
                <a:spcPts val="0"/>
              </a:spcBef>
              <a:spcAft>
                <a:spcPts val="0"/>
              </a:spcAft>
              <a:buSzPts val="1400"/>
              <a:buChar char="○"/>
            </a:pPr>
            <a:r>
              <a:rPr lang="en"/>
              <a:t>Input layer of features (pixels, data, etc.)</a:t>
            </a:r>
            <a:endParaRPr/>
          </a:p>
          <a:p>
            <a:pPr marL="914400" lvl="1" indent="-317500" algn="l" rtl="0">
              <a:spcBef>
                <a:spcPts val="0"/>
              </a:spcBef>
              <a:spcAft>
                <a:spcPts val="0"/>
              </a:spcAft>
              <a:buSzPts val="1400"/>
              <a:buChar char="○"/>
            </a:pPr>
            <a:r>
              <a:rPr lang="en"/>
              <a:t>Output layer (perhaps a node for every class you want to predict)</a:t>
            </a:r>
            <a:endParaRPr/>
          </a:p>
          <a:p>
            <a:pPr marL="914400" lvl="1" indent="-317500" algn="l" rtl="0">
              <a:spcBef>
                <a:spcPts val="0"/>
              </a:spcBef>
              <a:spcAft>
                <a:spcPts val="0"/>
              </a:spcAft>
              <a:buSzPts val="1400"/>
              <a:buChar char="○"/>
            </a:pPr>
            <a:r>
              <a:rPr lang="en"/>
              <a:t>Hidden layer(s)</a:t>
            </a:r>
            <a:endParaRPr/>
          </a:p>
          <a:p>
            <a:pPr marL="457200" lvl="0" indent="-342900" algn="l" rtl="0">
              <a:spcBef>
                <a:spcPts val="0"/>
              </a:spcBef>
              <a:spcAft>
                <a:spcPts val="0"/>
              </a:spcAft>
              <a:buSzPts val="1800"/>
              <a:buChar char="●"/>
            </a:pPr>
            <a:r>
              <a:rPr lang="en"/>
              <a:t>There are many different ways to specify hidden layers:</a:t>
            </a:r>
            <a:endParaRPr/>
          </a:p>
          <a:p>
            <a:pPr marL="914400" lvl="1" indent="-317500" algn="l" rtl="0">
              <a:spcBef>
                <a:spcPts val="0"/>
              </a:spcBef>
              <a:spcAft>
                <a:spcPts val="0"/>
              </a:spcAft>
              <a:buSzPts val="1400"/>
              <a:buChar char="○"/>
            </a:pPr>
            <a:r>
              <a:rPr lang="en"/>
              <a:t>Fully connected linear: each n of N nodes in this layer connects to all nodes in the previous layer; note that the previous layer doesn’t have to have N nodes also (typically they have N+)</a:t>
            </a:r>
            <a:endParaRPr/>
          </a:p>
          <a:p>
            <a:pPr marL="914400" lvl="1" indent="-317500" algn="l" rtl="0">
              <a:spcBef>
                <a:spcPts val="0"/>
              </a:spcBef>
              <a:spcAft>
                <a:spcPts val="0"/>
              </a:spcAft>
              <a:buSzPts val="1400"/>
              <a:buChar char="○"/>
            </a:pPr>
            <a:r>
              <a:rPr lang="en"/>
              <a:t>Convolutional layer: this layer “filters” the previous layer according to some activation </a:t>
            </a:r>
            <a:endParaRPr/>
          </a:p>
          <a:p>
            <a:pPr marL="914400" lvl="1" indent="-317500" algn="l" rtl="0">
              <a:spcBef>
                <a:spcPts val="0"/>
              </a:spcBef>
              <a:spcAft>
                <a:spcPts val="0"/>
              </a:spcAft>
              <a:buSzPts val="1400"/>
              <a:buChar char="○"/>
            </a:pPr>
            <a:r>
              <a:rPr lang="en"/>
              <a:t>Pooling layer: collects (downsamples) the information from a previous layer</a:t>
            </a:r>
            <a:endParaRPr/>
          </a:p>
          <a:p>
            <a:pPr marL="914400" lvl="1" indent="-317500" algn="l" rtl="0">
              <a:spcBef>
                <a:spcPts val="0"/>
              </a:spcBef>
              <a:spcAft>
                <a:spcPts val="0"/>
              </a:spcAft>
              <a:buSzPts val="1400"/>
              <a:buChar char="○"/>
            </a:pPr>
            <a:r>
              <a:rPr lang="en"/>
              <a:t>We’ll discuss convolutional and pooling layers in a bit when we talk about CNNs</a:t>
            </a:r>
            <a:endParaRPr/>
          </a:p>
          <a:p>
            <a:pPr marL="457200" lvl="0" indent="-342900" algn="l" rtl="0">
              <a:spcBef>
                <a:spcPts val="0"/>
              </a:spcBef>
              <a:spcAft>
                <a:spcPts val="0"/>
              </a:spcAft>
              <a:buSzPts val="1800"/>
              <a:buChar char="●"/>
            </a:pPr>
            <a:r>
              <a:rPr lang="en"/>
              <a:t>An activation function is typically applied between layers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In-class exercise in groups of 2-3 students [end of class]</a:t>
            </a:r>
            <a:endParaRPr dirty="0"/>
          </a:p>
          <a:p>
            <a:pPr marL="0" lvl="0" indent="0" algn="l" rtl="0">
              <a:spcBef>
                <a:spcPts val="0"/>
              </a:spcBef>
              <a:spcAft>
                <a:spcPts val="0"/>
              </a:spcAft>
              <a:buNone/>
            </a:pPr>
            <a:endParaRPr dirty="0"/>
          </a:p>
        </p:txBody>
      </p:sp>
      <p:sp>
        <p:nvSpPr>
          <p:cNvPr id="67" name="Google Shape;67;p15"/>
          <p:cNvSpPr txBox="1">
            <a:spLocks noGrp="1"/>
          </p:cNvSpPr>
          <p:nvPr>
            <p:ph type="body" idx="1"/>
          </p:nvPr>
        </p:nvSpPr>
        <p:spPr>
          <a:xfrm>
            <a:off x="311700" y="1152474"/>
            <a:ext cx="6657825" cy="3918987"/>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dirty="0"/>
              <a:t>We’ll classify hand-written digits using a two layer MLP model</a:t>
            </a:r>
          </a:p>
          <a:p>
            <a:pPr marL="457200" lvl="0" indent="-334327" algn="l" rtl="0">
              <a:spcBef>
                <a:spcPts val="0"/>
              </a:spcBef>
              <a:spcAft>
                <a:spcPts val="0"/>
              </a:spcAft>
              <a:buSzPct val="100000"/>
              <a:buChar char="●"/>
            </a:pPr>
            <a:r>
              <a:rPr lang="en-US" dirty="0"/>
              <a:t>The dataset is the popular MNIST dataset</a:t>
            </a:r>
          </a:p>
          <a:p>
            <a:pPr marL="914400" lvl="1" indent="-310832" algn="l" rtl="0">
              <a:spcBef>
                <a:spcPts val="0"/>
              </a:spcBef>
              <a:spcAft>
                <a:spcPts val="0"/>
              </a:spcAft>
              <a:buSzPct val="100000"/>
              <a:buChar char="○"/>
            </a:pPr>
            <a:r>
              <a:rPr lang="en-US" dirty="0"/>
              <a:t>There are ten possible classes: what is the size of our last layer?</a:t>
            </a:r>
          </a:p>
          <a:p>
            <a:pPr marL="914400" lvl="1" indent="-310832" algn="l" rtl="0">
              <a:spcBef>
                <a:spcPts val="0"/>
              </a:spcBef>
              <a:spcAft>
                <a:spcPts val="0"/>
              </a:spcAft>
              <a:buSzPct val="100000"/>
              <a:buChar char="○"/>
            </a:pPr>
            <a:r>
              <a:rPr lang="en-US" dirty="0"/>
              <a:t>Each MNIST image is 28x28 single color -- how many inputs?</a:t>
            </a:r>
            <a:endParaRPr lang="en" dirty="0"/>
          </a:p>
          <a:p>
            <a:pPr marL="457200" lvl="0" indent="-334327" algn="l" rtl="0">
              <a:spcBef>
                <a:spcPts val="0"/>
              </a:spcBef>
              <a:spcAft>
                <a:spcPts val="0"/>
              </a:spcAft>
              <a:buSzPct val="100000"/>
              <a:buChar char="●"/>
            </a:pPr>
            <a:r>
              <a:rPr lang="en" dirty="0"/>
              <a:t>What are we looking at in the example?</a:t>
            </a:r>
            <a:endParaRPr dirty="0"/>
          </a:p>
          <a:p>
            <a:pPr marL="914400" lvl="1" indent="-310832" algn="l" rtl="0">
              <a:spcBef>
                <a:spcPts val="0"/>
              </a:spcBef>
              <a:spcAft>
                <a:spcPts val="0"/>
              </a:spcAft>
              <a:buSzPct val="100000"/>
              <a:buChar char="○"/>
            </a:pPr>
            <a:r>
              <a:rPr lang="en" dirty="0"/>
              <a:t>28x28 = 784 input features are mapped to 40 neurons in the hidden layer</a:t>
            </a:r>
            <a:endParaRPr dirty="0"/>
          </a:p>
          <a:p>
            <a:pPr marL="914400" lvl="1" indent="-310832" algn="l" rtl="0">
              <a:spcBef>
                <a:spcPts val="0"/>
              </a:spcBef>
              <a:spcAft>
                <a:spcPts val="0"/>
              </a:spcAft>
              <a:buSzPct val="100000"/>
              <a:buChar char="○"/>
            </a:pPr>
            <a:r>
              <a:rPr lang="en" dirty="0"/>
              <a:t>Each of the 40 neurons therefore has 784 weights</a:t>
            </a:r>
          </a:p>
          <a:p>
            <a:pPr marL="914400" lvl="1" indent="-310832" algn="l" rtl="0">
              <a:spcBef>
                <a:spcPts val="0"/>
              </a:spcBef>
              <a:spcAft>
                <a:spcPts val="0"/>
              </a:spcAft>
              <a:buSzPct val="100000"/>
              <a:buChar char="○"/>
            </a:pPr>
            <a:r>
              <a:rPr lang="en" dirty="0"/>
              <a:t>Let’s draw it</a:t>
            </a:r>
            <a:endParaRPr dirty="0"/>
          </a:p>
          <a:p>
            <a:pPr marL="914400" lvl="1" indent="-310832" algn="l" rtl="0">
              <a:spcBef>
                <a:spcPts val="0"/>
              </a:spcBef>
              <a:spcAft>
                <a:spcPts val="0"/>
              </a:spcAft>
              <a:buSzPct val="100000"/>
              <a:buChar char="○"/>
            </a:pPr>
            <a:r>
              <a:rPr lang="en" dirty="0"/>
              <a:t>We can convert the weights of a single neuron into a 784 = 28x28 image</a:t>
            </a:r>
            <a:endParaRPr dirty="0"/>
          </a:p>
          <a:p>
            <a:pPr indent="0">
              <a:spcBef>
                <a:spcPts val="1200"/>
              </a:spcBef>
              <a:spcAft>
                <a:spcPts val="1200"/>
              </a:spcAft>
              <a:buNone/>
            </a:pPr>
            <a:r>
              <a:rPr lang="en-US" dirty="0"/>
              <a:t>Go over MLP example in python: </a:t>
            </a:r>
            <a:r>
              <a:rPr lang="en-US" u="sng" dirty="0">
                <a:solidFill>
                  <a:schemeClr val="hlink"/>
                </a:solidFill>
                <a:hlinkClick r:id="rId3"/>
              </a:rPr>
              <a:t>https://scikit-learn.org/stable/auto_examples/neural_networks/plot_mnist_filters.html#sphx-glr-auto-examples-neural-networks-plot-mnist-filters-py</a:t>
            </a:r>
            <a:endParaRPr lang="en-US" u="sng" dirty="0">
              <a:solidFill>
                <a:schemeClr val="hlink"/>
              </a:solidFill>
            </a:endParaRPr>
          </a:p>
          <a:p>
            <a:pPr marL="914400" lvl="1" indent="-310832" algn="l" rtl="0">
              <a:spcBef>
                <a:spcPts val="0"/>
              </a:spcBef>
              <a:spcAft>
                <a:spcPts val="0"/>
              </a:spcAft>
              <a:buSzPct val="100000"/>
              <a:buChar char="○"/>
            </a:pPr>
            <a:r>
              <a:rPr lang="en-US" dirty="0"/>
              <a:t>They are graphing the weights of the first 16 of these 40 neurons in the hidden layer</a:t>
            </a:r>
          </a:p>
          <a:p>
            <a:pPr marL="914400" lvl="1" indent="-310832" algn="l" rtl="0">
              <a:spcBef>
                <a:spcPts val="0"/>
              </a:spcBef>
              <a:spcAft>
                <a:spcPts val="0"/>
              </a:spcAft>
              <a:buSzPct val="100000"/>
              <a:buChar char="○"/>
            </a:pPr>
            <a:r>
              <a:rPr lang="en-US" dirty="0"/>
              <a:t>Do any of these neurons look “smart”? Any combinations?</a:t>
            </a:r>
          </a:p>
          <a:p>
            <a:pPr indent="0">
              <a:spcBef>
                <a:spcPts val="1200"/>
              </a:spcBef>
              <a:spcAft>
                <a:spcPts val="1200"/>
              </a:spcAft>
              <a:buNone/>
            </a:pPr>
            <a:endParaRPr lang="en-US" dirty="0"/>
          </a:p>
        </p:txBody>
      </p:sp>
      <p:pic>
        <p:nvPicPr>
          <p:cNvPr id="68" name="Google Shape;68;p15"/>
          <p:cNvPicPr preferRelativeResize="0"/>
          <p:nvPr/>
        </p:nvPicPr>
        <p:blipFill>
          <a:blip r:embed="rId4">
            <a:alphaModFix/>
          </a:blip>
          <a:stretch>
            <a:fillRect/>
          </a:stretch>
        </p:blipFill>
        <p:spPr>
          <a:xfrm>
            <a:off x="6815845" y="1636030"/>
            <a:ext cx="2174475" cy="1321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Homework 6: In-class exercise in groups of 2-3 students [5 min to start]</a:t>
            </a:r>
            <a:endParaRPr dirty="0"/>
          </a:p>
          <a:p>
            <a:pPr marL="0" lvl="0" indent="0" algn="l" rtl="0">
              <a:spcBef>
                <a:spcPts val="0"/>
              </a:spcBef>
              <a:spcAft>
                <a:spcPts val="0"/>
              </a:spcAft>
              <a:buNone/>
            </a:pPr>
            <a:endParaRPr dirty="0"/>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solidFill>
                  <a:schemeClr val="tx2">
                    <a:lumMod val="90000"/>
                  </a:schemeClr>
                </a:solidFill>
              </a:rPr>
              <a:t>Let’s put together everything we’ve discussed using a “small” example</a:t>
            </a:r>
            <a:endParaRPr dirty="0">
              <a:solidFill>
                <a:schemeClr val="tx2">
                  <a:lumMod val="90000"/>
                </a:schemeClr>
              </a:solidFill>
            </a:endParaRPr>
          </a:p>
          <a:p>
            <a:pPr marL="457200" lvl="0" indent="-342900" algn="l" rtl="0">
              <a:spcBef>
                <a:spcPts val="0"/>
              </a:spcBef>
              <a:spcAft>
                <a:spcPts val="0"/>
              </a:spcAft>
              <a:buSzPts val="1800"/>
              <a:buChar char="●"/>
            </a:pPr>
            <a:r>
              <a:rPr lang="en" dirty="0">
                <a:solidFill>
                  <a:schemeClr val="tx2">
                    <a:lumMod val="90000"/>
                  </a:schemeClr>
                </a:solidFill>
              </a:rPr>
              <a:t>We’re going to build a three layer MLP using PyTorch for the same MNIST digit classification problem: download the code from Ed: </a:t>
            </a:r>
            <a:r>
              <a:rPr lang="en-US" dirty="0">
                <a:solidFill>
                  <a:schemeClr val="tx2">
                    <a:lumMod val="90000"/>
                  </a:schemeClr>
                </a:solidFill>
                <a:hlinkClick r:id="rId3">
                  <a:extLst>
                    <a:ext uri="{A12FA001-AC4F-418D-AE19-62706E023703}">
                      <ahyp:hlinkClr xmlns:ahyp="http://schemas.microsoft.com/office/drawing/2018/hyperlinkcolor" val="tx"/>
                    </a:ext>
                  </a:extLst>
                </a:hlinkClick>
              </a:rPr>
              <a:t>https://edstem.org/us/courses/9239/discussion/709388</a:t>
            </a:r>
            <a:r>
              <a:rPr lang="en-US" dirty="0">
                <a:solidFill>
                  <a:schemeClr val="tx2">
                    <a:lumMod val="90000"/>
                  </a:schemeClr>
                </a:solidFill>
              </a:rPr>
              <a:t> (modified from https://github.com/udacity/deep-learning-v2-pytorch/blob/master/intro-to-pytorch/Part%204%20-%20Fashion-MNIST%20(Solution).ipynb)</a:t>
            </a:r>
            <a:endParaRPr lang="en-US" u="sng" dirty="0">
              <a:solidFill>
                <a:schemeClr val="tx2">
                  <a:lumMod val="90000"/>
                </a:schemeClr>
              </a:solidFill>
            </a:endParaRPr>
          </a:p>
          <a:p>
            <a:pPr lvl="1" indent="-342900">
              <a:buSzPts val="1800"/>
              <a:buChar char="●"/>
            </a:pPr>
            <a:endParaRPr lang="en-US" u="sng" dirty="0">
              <a:solidFill>
                <a:schemeClr val="tx2">
                  <a:lumMod val="90000"/>
                </a:schemeClr>
              </a:solidFill>
            </a:endParaRPr>
          </a:p>
          <a:p>
            <a:pPr marL="457200" lvl="0" indent="-342900" algn="l" rtl="0">
              <a:spcBef>
                <a:spcPts val="0"/>
              </a:spcBef>
              <a:spcAft>
                <a:spcPts val="0"/>
              </a:spcAft>
              <a:buSzPts val="1800"/>
              <a:buChar char="●"/>
            </a:pPr>
            <a:r>
              <a:rPr lang="en" dirty="0">
                <a:solidFill>
                  <a:schemeClr val="tx2">
                    <a:lumMod val="90000"/>
                  </a:schemeClr>
                </a:solidFill>
              </a:rPr>
              <a:t>We’ll spend the rest of class walking through this example – find it on Ed and take notes!</a:t>
            </a:r>
            <a:endParaRPr dirty="0">
              <a:solidFill>
                <a:schemeClr val="tx2">
                  <a:lumMod val="90000"/>
                </a:schemeClr>
              </a:solidFill>
            </a:endParaRPr>
          </a:p>
          <a:p>
            <a:pPr marL="914400" lvl="1" indent="-317500" algn="l" rtl="0">
              <a:spcBef>
                <a:spcPts val="0"/>
              </a:spcBef>
              <a:spcAft>
                <a:spcPts val="0"/>
              </a:spcAft>
              <a:buSzPts val="1400"/>
              <a:buChar char="○"/>
            </a:pPr>
            <a:r>
              <a:rPr lang="en" dirty="0">
                <a:solidFill>
                  <a:schemeClr val="tx2">
                    <a:lumMod val="90000"/>
                  </a:schemeClr>
                </a:solidFill>
              </a:rPr>
              <a:t>To run it on your own, ideally you’ll want access to a GPU; you can get away with running it on the CPU, but it will be extremely slow – this </a:t>
            </a:r>
            <a:r>
              <a:rPr lang="en-US" dirty="0">
                <a:solidFill>
                  <a:schemeClr val="tx2">
                    <a:lumMod val="90000"/>
                  </a:schemeClr>
                </a:solidFill>
              </a:rPr>
              <a:t>is fine for the homework</a:t>
            </a:r>
          </a:p>
          <a:p>
            <a:pPr marL="914400" lvl="1" indent="-317500" algn="l" rtl="0">
              <a:spcBef>
                <a:spcPts val="0"/>
              </a:spcBef>
              <a:spcAft>
                <a:spcPts val="0"/>
              </a:spcAft>
              <a:buSzPts val="1400"/>
              <a:buChar char="○"/>
            </a:pPr>
            <a:r>
              <a:rPr lang="en-US" dirty="0">
                <a:solidFill>
                  <a:schemeClr val="tx2">
                    <a:lumMod val="90000"/>
                  </a:schemeClr>
                </a:solidFill>
              </a:rPr>
              <a:t>You’ll need to install </a:t>
            </a:r>
            <a:r>
              <a:rPr lang="en-US" dirty="0" err="1">
                <a:solidFill>
                  <a:schemeClr val="tx2">
                    <a:lumMod val="90000"/>
                  </a:schemeClr>
                </a:solidFill>
              </a:rPr>
              <a:t>pytorch</a:t>
            </a:r>
            <a:r>
              <a:rPr lang="en-US" dirty="0">
                <a:solidFill>
                  <a:schemeClr val="tx2">
                    <a:lumMod val="90000"/>
                  </a:schemeClr>
                </a:solidFill>
              </a:rPr>
              <a:t> (see Project 0 at start of the semester)</a:t>
            </a:r>
            <a:endParaRPr dirty="0">
              <a:solidFill>
                <a:schemeClr val="tx2">
                  <a:lumMod val="90000"/>
                </a:schemeClr>
              </a:solidFill>
            </a:endParaRPr>
          </a:p>
          <a:p>
            <a:pPr marL="457200" lvl="0" indent="-342900" algn="l" rtl="0">
              <a:spcBef>
                <a:spcPts val="0"/>
              </a:spcBef>
              <a:spcAft>
                <a:spcPts val="0"/>
              </a:spcAft>
              <a:buSzPts val="1800"/>
              <a:buChar char="●"/>
            </a:pPr>
            <a:r>
              <a:rPr lang="en" dirty="0">
                <a:solidFill>
                  <a:schemeClr val="tx2">
                    <a:lumMod val="90000"/>
                  </a:schemeClr>
                </a:solidFill>
              </a:rPr>
              <a:t>For the next 5 minutes, read through the code/explanations and make a note of all the pieces that do and don’t make sense</a:t>
            </a:r>
            <a:endParaRPr dirty="0">
              <a:solidFill>
                <a:schemeClr val="tx2">
                  <a:lumMod val="90000"/>
                </a:schemeClr>
              </a:solidFill>
            </a:endParaRPr>
          </a:p>
          <a:p>
            <a:pPr marL="457200" lvl="0" indent="0" algn="l" rtl="0">
              <a:spcBef>
                <a:spcPts val="1200"/>
              </a:spcBef>
              <a:spcAft>
                <a:spcPts val="1200"/>
              </a:spcAft>
              <a:buNone/>
            </a:pPr>
            <a:endParaRPr dirty="0">
              <a:solidFill>
                <a:schemeClr val="tx2">
                  <a:lumMod val="90000"/>
                </a:schemeClr>
              </a:solidFill>
            </a:endParaRPr>
          </a:p>
        </p:txBody>
      </p:sp>
      <p:sp>
        <p:nvSpPr>
          <p:cNvPr id="213" name="Google Shape;213;p35"/>
          <p:cNvSpPr txBox="1"/>
          <p:nvPr/>
        </p:nvSpPr>
        <p:spPr>
          <a:xfrm>
            <a:off x="1624750" y="4623631"/>
            <a:ext cx="5811900" cy="40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But first, a little background in PyTorch and practical model training!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is...PyTorch...and why are we using it?</a:t>
            </a:r>
            <a:endParaRPr/>
          </a:p>
        </p:txBody>
      </p:sp>
      <p:sp>
        <p:nvSpPr>
          <p:cNvPr id="219" name="Google Shape;219;p36"/>
          <p:cNvSpPr txBox="1">
            <a:spLocks noGrp="1"/>
          </p:cNvSpPr>
          <p:nvPr>
            <p:ph type="body" idx="1"/>
          </p:nvPr>
        </p:nvSpPr>
        <p:spPr>
          <a:xfrm>
            <a:off x="311700" y="1152475"/>
            <a:ext cx="8520600" cy="39075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Popular deep learning library [PyTorch vs Tensorflow?]</a:t>
            </a:r>
            <a:endParaRPr dirty="0"/>
          </a:p>
          <a:p>
            <a:pPr marL="457200" lvl="0" indent="-342900" algn="l" rtl="0">
              <a:spcBef>
                <a:spcPts val="0"/>
              </a:spcBef>
              <a:spcAft>
                <a:spcPts val="0"/>
              </a:spcAft>
              <a:buSzPts val="1800"/>
              <a:buChar char="●"/>
            </a:pPr>
            <a:r>
              <a:rPr lang="en" dirty="0"/>
              <a:t>Allows you to train your models on the GPU</a:t>
            </a:r>
            <a:endParaRPr dirty="0"/>
          </a:p>
          <a:p>
            <a:pPr marL="914400" lvl="1" indent="-317500" algn="l" rtl="0">
              <a:spcBef>
                <a:spcPts val="0"/>
              </a:spcBef>
              <a:spcAft>
                <a:spcPts val="0"/>
              </a:spcAft>
              <a:buSzPts val="1400"/>
              <a:buChar char="○"/>
            </a:pPr>
            <a:r>
              <a:rPr lang="en" dirty="0"/>
              <a:t>This is something that scikit-learn doesn’t do: no “deep learning” with scikit/CPU</a:t>
            </a:r>
            <a:endParaRPr dirty="0"/>
          </a:p>
          <a:p>
            <a:pPr marL="457200" lvl="0" indent="-342900" algn="l" rtl="0">
              <a:spcBef>
                <a:spcPts val="0"/>
              </a:spcBef>
              <a:spcAft>
                <a:spcPts val="0"/>
              </a:spcAft>
              <a:buSzPts val="1800"/>
              <a:buChar char="●"/>
            </a:pPr>
            <a:r>
              <a:rPr lang="en" dirty="0"/>
              <a:t>Deep learning models utilize the concept of tensors</a:t>
            </a:r>
            <a:endParaRPr dirty="0"/>
          </a:p>
          <a:p>
            <a:pPr marL="914400" lvl="1" indent="-317500" algn="l" rtl="0">
              <a:spcBef>
                <a:spcPts val="0"/>
              </a:spcBef>
              <a:spcAft>
                <a:spcPts val="0"/>
              </a:spcAft>
              <a:buSzPts val="1400"/>
              <a:buChar char="○"/>
            </a:pPr>
            <a:r>
              <a:rPr lang="en" dirty="0"/>
              <a:t>A tensor is just a fancy way of saying a matrix; why are matrices special in neural nets again?</a:t>
            </a:r>
            <a:endParaRPr dirty="0"/>
          </a:p>
          <a:p>
            <a:pPr marL="457200" lvl="0" indent="-342900" algn="l" rtl="0">
              <a:spcBef>
                <a:spcPts val="0"/>
              </a:spcBef>
              <a:spcAft>
                <a:spcPts val="0"/>
              </a:spcAft>
              <a:buSzPts val="1800"/>
              <a:buChar char="●"/>
            </a:pPr>
            <a:r>
              <a:rPr lang="en" dirty="0"/>
              <a:t>I (and most people?) don’t expect you to memorize how to code anything in PyTorch</a:t>
            </a:r>
            <a:endParaRPr dirty="0"/>
          </a:p>
          <a:p>
            <a:pPr marL="914400" lvl="1" indent="-317500" algn="l" rtl="0">
              <a:spcBef>
                <a:spcPts val="0"/>
              </a:spcBef>
              <a:spcAft>
                <a:spcPts val="0"/>
              </a:spcAft>
              <a:buSzPts val="1400"/>
              <a:buChar char="○"/>
            </a:pPr>
            <a:r>
              <a:rPr lang="en" dirty="0"/>
              <a:t>There are plenty of open source coding examples to copy and learn from -- just mind the licenses and give credit as necessary!</a:t>
            </a:r>
            <a:endParaRPr dirty="0"/>
          </a:p>
          <a:p>
            <a:pPr marL="914400" lvl="1" indent="-317500" algn="l" rtl="0">
              <a:spcBef>
                <a:spcPts val="0"/>
              </a:spcBef>
              <a:spcAft>
                <a:spcPts val="0"/>
              </a:spcAft>
              <a:buSzPts val="1400"/>
              <a:buChar char="○"/>
            </a:pPr>
            <a:r>
              <a:rPr lang="en" dirty="0"/>
              <a:t>Do not be intimidated by the volume of code, and all the pieces that you’ve never seen</a:t>
            </a:r>
            <a:endParaRPr dirty="0"/>
          </a:p>
          <a:p>
            <a:pPr marL="914400" lvl="1" indent="-317500" algn="l" rtl="0">
              <a:spcBef>
                <a:spcPts val="0"/>
              </a:spcBef>
              <a:spcAft>
                <a:spcPts val="0"/>
              </a:spcAft>
              <a:buSzPts val="1400"/>
              <a:buChar char="○"/>
            </a:pPr>
            <a:r>
              <a:rPr lang="en" dirty="0"/>
              <a:t>You’ll get used to reading documentation and using print statements to figure out what’s going on</a:t>
            </a:r>
            <a:endParaRPr dirty="0"/>
          </a:p>
          <a:p>
            <a:pPr marL="914400" lvl="1" indent="-317500" algn="l" rtl="0">
              <a:spcBef>
                <a:spcPts val="0"/>
              </a:spcBef>
              <a:spcAft>
                <a:spcPts val="0"/>
              </a:spcAft>
              <a:buSzPts val="1400"/>
              <a:buChar char="○"/>
            </a:pPr>
            <a:r>
              <a:rPr lang="en" dirty="0"/>
              <a:t>To train a new model, don’t write code from scratch: modify an existing codebase</a:t>
            </a:r>
            <a:endParaRPr dirty="0"/>
          </a:p>
          <a:p>
            <a:pPr marL="914400" lvl="1" indent="-317500" algn="l" rtl="0">
              <a:spcBef>
                <a:spcPts val="0"/>
              </a:spcBef>
              <a:spcAft>
                <a:spcPts val="0"/>
              </a:spcAft>
              <a:buSzPts val="1400"/>
              <a:buChar char="○"/>
            </a:pPr>
            <a:r>
              <a:rPr lang="en" dirty="0"/>
              <a:t>Visualizations: we won’t cover in this course, but people are fond of them, especially because deep learning models are generally such a black-boxes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Why deep learning practice is messy</a:t>
            </a:r>
            <a:endParaRPr dirty="0"/>
          </a:p>
        </p:txBody>
      </p:sp>
      <p:sp>
        <p:nvSpPr>
          <p:cNvPr id="225" name="Google Shape;225;p37"/>
          <p:cNvSpPr txBox="1">
            <a:spLocks noGrp="1"/>
          </p:cNvSpPr>
          <p:nvPr>
            <p:ph type="body" idx="1"/>
          </p:nvPr>
        </p:nvSpPr>
        <p:spPr>
          <a:xfrm>
            <a:off x="311700" y="923875"/>
            <a:ext cx="8520600" cy="38982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dirty="0"/>
              <a:t>As we saw, not even researchers are always sure of why models work they way they work, when they work, and so on</a:t>
            </a:r>
            <a:endParaRPr dirty="0"/>
          </a:p>
          <a:p>
            <a:pPr marL="914400" lvl="1" indent="-304165" algn="l" rtl="0">
              <a:spcBef>
                <a:spcPts val="0"/>
              </a:spcBef>
              <a:spcAft>
                <a:spcPts val="0"/>
              </a:spcAft>
              <a:buSzPct val="100000"/>
              <a:buChar char="○"/>
            </a:pPr>
            <a:r>
              <a:rPr lang="en" dirty="0"/>
              <a:t>Despite our best efforts, progress is often demonstrated empirically</a:t>
            </a:r>
            <a:endParaRPr dirty="0"/>
          </a:p>
          <a:p>
            <a:pPr marL="457200" lvl="0" indent="-325755" algn="l" rtl="0">
              <a:spcBef>
                <a:spcPts val="0"/>
              </a:spcBef>
              <a:spcAft>
                <a:spcPts val="0"/>
              </a:spcAft>
              <a:buSzPct val="100000"/>
              <a:buChar char="●"/>
            </a:pPr>
            <a:r>
              <a:rPr lang="en" dirty="0"/>
              <a:t>People can call functions/methods in the easy-to-use libraries without getting good results</a:t>
            </a:r>
            <a:endParaRPr dirty="0"/>
          </a:p>
          <a:p>
            <a:pPr marL="914400" lvl="1" indent="-304165" algn="l" rtl="0">
              <a:spcBef>
                <a:spcPts val="0"/>
              </a:spcBef>
              <a:spcAft>
                <a:spcPts val="0"/>
              </a:spcAft>
              <a:buSzPct val="100000"/>
              <a:buChar char="○"/>
            </a:pPr>
            <a:r>
              <a:rPr lang="en" dirty="0"/>
              <a:t>Even if you understand the theory behind the models (which is often insufficiently explained for novices, requires a lot of math, and has a lot of moving parts that are difficult to visualize together)</a:t>
            </a:r>
            <a:endParaRPr dirty="0"/>
          </a:p>
          <a:p>
            <a:pPr marL="914400" lvl="1" indent="-304165" algn="l" rtl="0">
              <a:spcBef>
                <a:spcPts val="0"/>
              </a:spcBef>
              <a:spcAft>
                <a:spcPts val="0"/>
              </a:spcAft>
              <a:buSzPct val="100000"/>
              <a:buChar char="○"/>
            </a:pPr>
            <a:r>
              <a:rPr lang="en" dirty="0"/>
              <a:t>Some people therefore skip the theory part altogether…</a:t>
            </a:r>
            <a:endParaRPr dirty="0"/>
          </a:p>
          <a:p>
            <a:pPr marL="914400" lvl="1" indent="-304165" algn="l" rtl="0">
              <a:spcBef>
                <a:spcPts val="0"/>
              </a:spcBef>
              <a:spcAft>
                <a:spcPts val="0"/>
              </a:spcAft>
              <a:buSzPct val="100000"/>
              <a:buChar char="○"/>
            </a:pPr>
            <a:r>
              <a:rPr lang="en" dirty="0"/>
              <a:t>Be careful about reading from various blogs, etc; many people want to sound smart (good for their resume) but may not fully understand what they’re talking about...</a:t>
            </a:r>
            <a:endParaRPr dirty="0"/>
          </a:p>
          <a:p>
            <a:pPr marL="457200" lvl="0" indent="-325755" algn="l" rtl="0">
              <a:spcBef>
                <a:spcPts val="0"/>
              </a:spcBef>
              <a:spcAft>
                <a:spcPts val="0"/>
              </a:spcAft>
              <a:buSzPct val="100000"/>
              <a:buChar char="●"/>
            </a:pPr>
            <a:r>
              <a:rPr lang="en" dirty="0"/>
              <a:t>Because the models are so black-box, it’s very easy to mess them up</a:t>
            </a:r>
            <a:endParaRPr dirty="0"/>
          </a:p>
          <a:p>
            <a:pPr marL="914400" lvl="1" indent="-304165" algn="l" rtl="0">
              <a:spcBef>
                <a:spcPts val="0"/>
              </a:spcBef>
              <a:spcAft>
                <a:spcPts val="0"/>
              </a:spcAft>
              <a:buSzPct val="100000"/>
              <a:buChar char="○"/>
            </a:pPr>
            <a:r>
              <a:rPr lang="en" dirty="0"/>
              <a:t>Their results won’t generalize (biggest problem/concern)</a:t>
            </a:r>
            <a:endParaRPr dirty="0"/>
          </a:p>
          <a:p>
            <a:pPr marL="914400" lvl="1" indent="-304165" algn="l" rtl="0">
              <a:spcBef>
                <a:spcPts val="0"/>
              </a:spcBef>
              <a:spcAft>
                <a:spcPts val="0"/>
              </a:spcAft>
              <a:buSzPct val="100000"/>
              <a:buChar char="○"/>
            </a:pPr>
            <a:r>
              <a:rPr lang="en" dirty="0"/>
              <a:t>You’re not pre-processing the data correctly (this is where knowing theory helps)</a:t>
            </a:r>
            <a:endParaRPr dirty="0"/>
          </a:p>
          <a:p>
            <a:pPr marL="914400" lvl="1" indent="-304165" algn="l" rtl="0">
              <a:spcBef>
                <a:spcPts val="0"/>
              </a:spcBef>
              <a:spcAft>
                <a:spcPts val="0"/>
              </a:spcAft>
              <a:buSzPct val="100000"/>
              <a:buChar char="○"/>
            </a:pPr>
            <a:r>
              <a:rPr lang="en" dirty="0"/>
              <a:t>There are so many parameters to tune, it’s hard to know when you’re making progress, or even where to start</a:t>
            </a:r>
            <a:endParaRPr dirty="0"/>
          </a:p>
          <a:p>
            <a:pPr marL="457200" lvl="0" indent="-325755" algn="l" rtl="0">
              <a:spcBef>
                <a:spcPts val="0"/>
              </a:spcBef>
              <a:spcAft>
                <a:spcPts val="0"/>
              </a:spcAft>
              <a:buSzPct val="100000"/>
              <a:buChar char="●"/>
            </a:pPr>
            <a:r>
              <a:rPr lang="en" dirty="0"/>
              <a:t>However, your biggest limitations will likely not be your models, but</a:t>
            </a:r>
            <a:endParaRPr dirty="0"/>
          </a:p>
          <a:p>
            <a:pPr marL="914400" lvl="1" indent="-304165" algn="l" rtl="0">
              <a:spcBef>
                <a:spcPts val="0"/>
              </a:spcBef>
              <a:spcAft>
                <a:spcPts val="0"/>
              </a:spcAft>
              <a:buSzPct val="100000"/>
              <a:buChar char="○"/>
            </a:pPr>
            <a:r>
              <a:rPr lang="en" dirty="0"/>
              <a:t>The quality and quantity of your dataset</a:t>
            </a:r>
            <a:endParaRPr dirty="0"/>
          </a:p>
          <a:p>
            <a:pPr marL="914400" lvl="1" indent="-304165" algn="l" rtl="0">
              <a:spcBef>
                <a:spcPts val="0"/>
              </a:spcBef>
              <a:spcAft>
                <a:spcPts val="0"/>
              </a:spcAft>
              <a:buSzPct val="100000"/>
              <a:buChar char="○"/>
            </a:pPr>
            <a:r>
              <a:rPr lang="en" dirty="0"/>
              <a:t>How much time and compute power you have</a:t>
            </a:r>
            <a:endParaRPr dirty="0"/>
          </a:p>
        </p:txBody>
      </p:sp>
      <p:sp>
        <p:nvSpPr>
          <p:cNvPr id="226" name="Google Shape;226;p37"/>
          <p:cNvSpPr txBox="1"/>
          <p:nvPr/>
        </p:nvSpPr>
        <p:spPr>
          <a:xfrm>
            <a:off x="5649050" y="4621650"/>
            <a:ext cx="2993100" cy="40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Now, back to our PyTorch example!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Homework 6: In-class exercise in groups of 2-3 students [5 min to start]</a:t>
            </a:r>
            <a:endParaRPr dirty="0"/>
          </a:p>
          <a:p>
            <a:pPr marL="0" lvl="0" indent="0" algn="l" rtl="0">
              <a:spcBef>
                <a:spcPts val="0"/>
              </a:spcBef>
              <a:spcAft>
                <a:spcPts val="0"/>
              </a:spcAft>
              <a:buNone/>
            </a:pPr>
            <a:endParaRPr dirty="0"/>
          </a:p>
        </p:txBody>
      </p:sp>
      <p:sp>
        <p:nvSpPr>
          <p:cNvPr id="212" name="Google Shape;212;p35"/>
          <p:cNvSpPr txBox="1">
            <a:spLocks noGrp="1"/>
          </p:cNvSpPr>
          <p:nvPr>
            <p:ph type="body" idx="1"/>
          </p:nvPr>
        </p:nvSpPr>
        <p:spPr>
          <a:xfrm>
            <a:off x="311700" y="1152474"/>
            <a:ext cx="8520600" cy="3826779"/>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solidFill>
                  <a:schemeClr val="bg2"/>
                </a:solidFill>
              </a:rPr>
              <a:t>Let’s put together everything we’ve discussed using a “small” example</a:t>
            </a:r>
            <a:endParaRPr dirty="0">
              <a:solidFill>
                <a:schemeClr val="bg2"/>
              </a:solidFill>
            </a:endParaRPr>
          </a:p>
          <a:p>
            <a:pPr marL="457200" lvl="0" indent="-342900" algn="l" rtl="0">
              <a:spcBef>
                <a:spcPts val="0"/>
              </a:spcBef>
              <a:spcAft>
                <a:spcPts val="0"/>
              </a:spcAft>
              <a:buSzPts val="1800"/>
              <a:buChar char="●"/>
            </a:pPr>
            <a:r>
              <a:rPr lang="en" dirty="0">
                <a:solidFill>
                  <a:schemeClr val="bg2"/>
                </a:solidFill>
              </a:rPr>
              <a:t>We’re going to build a three layer MLP using PyTorch for the same MNIST digit classification problem: download the code from Ed: </a:t>
            </a:r>
            <a:r>
              <a:rPr lang="en-US" dirty="0">
                <a:solidFill>
                  <a:schemeClr val="bg2"/>
                </a:solidFill>
                <a:hlinkClick r:id="rId3">
                  <a:extLst>
                    <a:ext uri="{A12FA001-AC4F-418D-AE19-62706E023703}">
                      <ahyp:hlinkClr xmlns:ahyp="http://schemas.microsoft.com/office/drawing/2018/hyperlinkcolor" val="tx"/>
                    </a:ext>
                  </a:extLst>
                </a:hlinkClick>
              </a:rPr>
              <a:t>https://edstem.org/us/courses/9239/discussion/709388</a:t>
            </a:r>
            <a:r>
              <a:rPr lang="en-US" dirty="0">
                <a:solidFill>
                  <a:schemeClr val="bg2"/>
                </a:solidFill>
              </a:rPr>
              <a:t> (modified from https://github.com/udacity/deep-learning-v2-pytorch/blob/master/intro-to-pytorch/Part%204%20-%20Fashion-MNIST%20(Solution).ipynb)</a:t>
            </a:r>
            <a:endParaRPr lang="en-US" u="sng" dirty="0">
              <a:solidFill>
                <a:schemeClr val="bg2"/>
              </a:solidFill>
            </a:endParaRPr>
          </a:p>
          <a:p>
            <a:pPr lvl="1" indent="-342900">
              <a:buSzPts val="1800"/>
              <a:buChar char="●"/>
            </a:pPr>
            <a:endParaRPr lang="en-US" u="sng" dirty="0">
              <a:solidFill>
                <a:schemeClr val="bg2"/>
              </a:solidFill>
            </a:endParaRPr>
          </a:p>
          <a:p>
            <a:pPr marL="457200" lvl="0" indent="-342900" algn="l" rtl="0">
              <a:spcBef>
                <a:spcPts val="0"/>
              </a:spcBef>
              <a:spcAft>
                <a:spcPts val="0"/>
              </a:spcAft>
              <a:buSzPts val="1800"/>
              <a:buChar char="●"/>
            </a:pPr>
            <a:r>
              <a:rPr lang="en" dirty="0">
                <a:solidFill>
                  <a:schemeClr val="bg2"/>
                </a:solidFill>
              </a:rPr>
              <a:t>We’ll spend the rest of class walking through this example – find it on Ed and take notes!</a:t>
            </a:r>
            <a:endParaRPr dirty="0">
              <a:solidFill>
                <a:schemeClr val="bg2"/>
              </a:solidFill>
            </a:endParaRPr>
          </a:p>
          <a:p>
            <a:pPr marL="914400" lvl="1" indent="-317500" algn="l" rtl="0">
              <a:spcBef>
                <a:spcPts val="0"/>
              </a:spcBef>
              <a:spcAft>
                <a:spcPts val="0"/>
              </a:spcAft>
              <a:buSzPts val="1400"/>
              <a:buChar char="○"/>
            </a:pPr>
            <a:r>
              <a:rPr lang="en" dirty="0">
                <a:solidFill>
                  <a:schemeClr val="bg2"/>
                </a:solidFill>
              </a:rPr>
              <a:t>To run it on your own, ideally you’ll want access to a GPU; you can get away with running it on the CPU, but it will be extremely slow – this </a:t>
            </a:r>
            <a:r>
              <a:rPr lang="en-US" dirty="0">
                <a:solidFill>
                  <a:schemeClr val="bg2"/>
                </a:solidFill>
              </a:rPr>
              <a:t>is fine for the homework</a:t>
            </a:r>
          </a:p>
          <a:p>
            <a:pPr marL="914400" lvl="1" indent="-317500" algn="l" rtl="0">
              <a:spcBef>
                <a:spcPts val="0"/>
              </a:spcBef>
              <a:spcAft>
                <a:spcPts val="0"/>
              </a:spcAft>
              <a:buSzPts val="1400"/>
              <a:buChar char="○"/>
            </a:pPr>
            <a:r>
              <a:rPr lang="en-US" dirty="0">
                <a:solidFill>
                  <a:schemeClr val="bg2"/>
                </a:solidFill>
              </a:rPr>
              <a:t>You’ll need to install </a:t>
            </a:r>
            <a:r>
              <a:rPr lang="en-US" dirty="0" err="1">
                <a:solidFill>
                  <a:schemeClr val="bg2"/>
                </a:solidFill>
              </a:rPr>
              <a:t>pytorch</a:t>
            </a:r>
            <a:r>
              <a:rPr lang="en-US" dirty="0">
                <a:solidFill>
                  <a:schemeClr val="bg2"/>
                </a:solidFill>
              </a:rPr>
              <a:t> (see Project 0 at start of the semester)</a:t>
            </a:r>
          </a:p>
          <a:p>
            <a:pPr indent="-317500">
              <a:buSzPts val="1400"/>
              <a:buChar char="○"/>
            </a:pPr>
            <a:r>
              <a:rPr lang="en-US" dirty="0">
                <a:solidFill>
                  <a:schemeClr val="bg2"/>
                </a:solidFill>
              </a:rPr>
              <a:t>Then see the next slide for graphing requirement for HW</a:t>
            </a:r>
            <a:endParaRPr dirty="0">
              <a:solidFill>
                <a:schemeClr val="bg2"/>
              </a:solidFill>
            </a:endParaRPr>
          </a:p>
        </p:txBody>
      </p:sp>
    </p:spTree>
    <p:extLst>
      <p:ext uri="{BB962C8B-B14F-4D97-AF65-F5344CB8AC3E}">
        <p14:creationId xmlns:p14="http://schemas.microsoft.com/office/powerpoint/2010/main" val="1796603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Homework 6: In-class exercise continued</a:t>
            </a:r>
            <a:endParaRPr dirty="0"/>
          </a:p>
        </p:txBody>
      </p:sp>
      <p:sp>
        <p:nvSpPr>
          <p:cNvPr id="232" name="Google Shape;232;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it is okay to run this on your CPU, it will just be very slow</a:t>
            </a:r>
            <a:endParaRPr dirty="0"/>
          </a:p>
          <a:p>
            <a:pPr marL="914400" lvl="1" indent="-317500" algn="l" rtl="0">
              <a:spcBef>
                <a:spcPts val="0"/>
              </a:spcBef>
              <a:spcAft>
                <a:spcPts val="0"/>
              </a:spcAft>
              <a:buSzPts val="1400"/>
              <a:buChar char="○"/>
            </a:pPr>
            <a:r>
              <a:rPr lang="en" dirty="0"/>
              <a:t>Change the epochs to be 3-10 if you want to wait around for it to finish</a:t>
            </a:r>
            <a:endParaRPr dirty="0"/>
          </a:p>
          <a:p>
            <a:pPr marL="457200" lvl="0" indent="-342900" algn="l" rtl="0">
              <a:spcBef>
                <a:spcPts val="0"/>
              </a:spcBef>
              <a:spcAft>
                <a:spcPts val="0"/>
              </a:spcAft>
              <a:buSzPts val="1800"/>
              <a:buChar char="●"/>
            </a:pPr>
            <a:r>
              <a:rPr lang="en" dirty="0"/>
              <a:t>Add code to calculate validation loss</a:t>
            </a:r>
          </a:p>
          <a:p>
            <a:pPr lvl="1" indent="-342900">
              <a:buSzPts val="1800"/>
              <a:buChar char="●"/>
            </a:pPr>
            <a:r>
              <a:rPr lang="en" dirty="0"/>
              <a:t>Look up examples online how to set model.train( ) and model.eval( ) within your training loop</a:t>
            </a:r>
          </a:p>
          <a:p>
            <a:pPr marL="457200" lvl="0" indent="-342900" algn="l" rtl="0">
              <a:spcBef>
                <a:spcPts val="0"/>
              </a:spcBef>
              <a:spcAft>
                <a:spcPts val="0"/>
              </a:spcAft>
              <a:buSzPts val="1800"/>
              <a:buChar char="●"/>
            </a:pPr>
            <a:r>
              <a:rPr lang="en" dirty="0"/>
              <a:t>Visualize training and validation loss in a graph</a:t>
            </a:r>
          </a:p>
          <a:p>
            <a:pPr lvl="1" indent="-342900">
              <a:buSzPts val="1800"/>
              <a:buChar char="●"/>
            </a:pPr>
            <a:r>
              <a:rPr lang="en" dirty="0"/>
              <a:t>You can find examples online for visualizing losses</a:t>
            </a:r>
            <a:endParaRPr dirty="0"/>
          </a:p>
          <a:p>
            <a:pPr marL="914400" lvl="1" indent="-317500" algn="l" rtl="0">
              <a:spcBef>
                <a:spcPts val="0"/>
              </a:spcBef>
              <a:spcAft>
                <a:spcPts val="0"/>
              </a:spcAft>
              <a:buSzPts val="1400"/>
              <a:buChar char="○"/>
            </a:pPr>
            <a:r>
              <a:rPr lang="en" dirty="0"/>
              <a:t>Compare training to validation loss</a:t>
            </a:r>
            <a:endParaRPr dirty="0"/>
          </a:p>
          <a:p>
            <a:pPr marL="914400" lvl="1" indent="-317500" algn="l" rtl="0">
              <a:spcBef>
                <a:spcPts val="0"/>
              </a:spcBef>
              <a:spcAft>
                <a:spcPts val="0"/>
              </a:spcAft>
              <a:buSzPts val="1400"/>
              <a:buChar char="○"/>
            </a:pPr>
            <a:r>
              <a:rPr lang="en" dirty="0"/>
              <a:t>Remember, there is no “loss curve” on the holdout</a:t>
            </a:r>
          </a:p>
          <a:p>
            <a:pPr indent="-317500">
              <a:buSzPts val="1400"/>
              <a:buChar char="○"/>
            </a:pPr>
            <a:r>
              <a:rPr lang="en" dirty="0"/>
              <a:t>Submit your notebook on BB by 10/19 midnight</a:t>
            </a:r>
            <a:endParaRPr dirty="0"/>
          </a:p>
        </p:txBody>
      </p:sp>
      <p:pic>
        <p:nvPicPr>
          <p:cNvPr id="233" name="Google Shape;233;p38"/>
          <p:cNvPicPr preferRelativeResize="0"/>
          <p:nvPr/>
        </p:nvPicPr>
        <p:blipFill>
          <a:blip r:embed="rId3">
            <a:alphaModFix/>
          </a:blip>
          <a:stretch>
            <a:fillRect/>
          </a:stretch>
        </p:blipFill>
        <p:spPr>
          <a:xfrm>
            <a:off x="6019800" y="2647950"/>
            <a:ext cx="3048000"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this lecture we will</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Understand how to train MLPs (NNs)</a:t>
            </a:r>
            <a:endParaRPr/>
          </a:p>
          <a:p>
            <a:pPr marL="914400" lvl="1" indent="-317500" algn="l" rtl="0">
              <a:spcBef>
                <a:spcPts val="0"/>
              </a:spcBef>
              <a:spcAft>
                <a:spcPts val="0"/>
              </a:spcAft>
              <a:buSzPts val="1400"/>
              <a:buChar char="○"/>
            </a:pPr>
            <a:r>
              <a:rPr lang="en"/>
              <a:t>Feeding information forward to make a prediction</a:t>
            </a:r>
            <a:endParaRPr/>
          </a:p>
          <a:p>
            <a:pPr marL="914400" lvl="1" indent="-317500" algn="l" rtl="0">
              <a:spcBef>
                <a:spcPts val="0"/>
              </a:spcBef>
              <a:spcAft>
                <a:spcPts val="0"/>
              </a:spcAft>
              <a:buSzPts val="1400"/>
              <a:buChar char="○"/>
            </a:pPr>
            <a:r>
              <a:rPr lang="en"/>
              <a:t>Updating weights across multiple layers using back-propagation</a:t>
            </a:r>
            <a:endParaRPr/>
          </a:p>
          <a:p>
            <a:pPr marL="914400" lvl="1" indent="-317500" algn="l" rtl="0">
              <a:spcBef>
                <a:spcPts val="0"/>
              </a:spcBef>
              <a:spcAft>
                <a:spcPts val="0"/>
              </a:spcAft>
              <a:buSzPts val="1400"/>
              <a:buChar char="○"/>
            </a:pPr>
            <a:r>
              <a:rPr lang="en"/>
              <a:t>Understand basic ways to improve training performance of NNs</a:t>
            </a:r>
            <a:endParaRPr/>
          </a:p>
          <a:p>
            <a:pPr marL="914400" lvl="1" indent="-317500" algn="l" rtl="0">
              <a:spcBef>
                <a:spcPts val="0"/>
              </a:spcBef>
              <a:spcAft>
                <a:spcPts val="0"/>
              </a:spcAft>
              <a:buSzPts val="1400"/>
              <a:buChar char="○"/>
            </a:pPr>
            <a:r>
              <a:rPr lang="en"/>
              <a:t>Understand the basic idiom for training NNs</a:t>
            </a:r>
            <a:endParaRPr/>
          </a:p>
          <a:p>
            <a:pPr marL="457200" lvl="0" indent="-342900" algn="l" rtl="0">
              <a:spcBef>
                <a:spcPts val="0"/>
              </a:spcBef>
              <a:spcAft>
                <a:spcPts val="0"/>
              </a:spcAft>
              <a:buSzPts val="1800"/>
              <a:buChar char="●"/>
            </a:pPr>
            <a:r>
              <a:rPr lang="en"/>
              <a:t>Deep learning</a:t>
            </a:r>
            <a:endParaRPr/>
          </a:p>
          <a:p>
            <a:pPr marL="914400" lvl="1" indent="-317500" algn="l" rtl="0">
              <a:spcBef>
                <a:spcPts val="0"/>
              </a:spcBef>
              <a:spcAft>
                <a:spcPts val="0"/>
              </a:spcAft>
              <a:buSzPts val="1400"/>
              <a:buChar char="○"/>
            </a:pPr>
            <a:r>
              <a:rPr lang="en"/>
              <a:t>Give a history of NNs and deep learning, and its applications</a:t>
            </a:r>
            <a:endParaRPr/>
          </a:p>
          <a:p>
            <a:pPr marL="914400" lvl="1" indent="-317500" algn="l" rtl="0">
              <a:spcBef>
                <a:spcPts val="0"/>
              </a:spcBef>
              <a:spcAft>
                <a:spcPts val="0"/>
              </a:spcAft>
              <a:buSzPts val="1400"/>
              <a:buChar char="○"/>
            </a:pPr>
            <a:r>
              <a:rPr lang="en"/>
              <a:t>Understand vanishing gradient problem and ReLu</a:t>
            </a:r>
            <a:endParaRPr/>
          </a:p>
          <a:p>
            <a:pPr marL="914400" lvl="1" indent="-317500" algn="l" rtl="0">
              <a:spcBef>
                <a:spcPts val="0"/>
              </a:spcBef>
              <a:spcAft>
                <a:spcPts val="0"/>
              </a:spcAft>
              <a:buSzPts val="1400"/>
              <a:buChar char="○"/>
            </a:pPr>
            <a:r>
              <a:rPr lang="en"/>
              <a:t>Understand dropout</a:t>
            </a:r>
            <a:endParaRPr/>
          </a:p>
          <a:p>
            <a:pPr marL="457200" lvl="0" indent="-342900" algn="l" rtl="0">
              <a:spcBef>
                <a:spcPts val="0"/>
              </a:spcBef>
              <a:spcAft>
                <a:spcPts val="0"/>
              </a:spcAft>
              <a:buSzPts val="1800"/>
              <a:buChar char="●"/>
            </a:pPr>
            <a:r>
              <a:rPr lang="en"/>
              <a:t>Introduce PyTorch for deep learning</a:t>
            </a:r>
            <a:endParaRPr/>
          </a:p>
          <a:p>
            <a:pPr marL="914400" lvl="1" indent="-317500" algn="l" rtl="0">
              <a:spcBef>
                <a:spcPts val="0"/>
              </a:spcBef>
              <a:spcAft>
                <a:spcPts val="0"/>
              </a:spcAft>
              <a:buSzPts val="1400"/>
              <a:buChar char="○"/>
            </a:pPr>
            <a:r>
              <a:rPr lang="en"/>
              <a:t>Training on GPUs with tensors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Two-Layer Neural Networks</a:t>
            </a:r>
            <a:endParaRPr/>
          </a:p>
        </p:txBody>
      </p:sp>
      <p:sp>
        <p:nvSpPr>
          <p:cNvPr id="88" name="Google Shape;88;p18"/>
          <p:cNvSpPr txBox="1">
            <a:spLocks noGrp="1"/>
          </p:cNvSpPr>
          <p:nvPr>
            <p:ph type="body" idx="1"/>
          </p:nvPr>
        </p:nvSpPr>
        <p:spPr>
          <a:xfrm>
            <a:off x="311700" y="1152475"/>
            <a:ext cx="8520600" cy="38982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Two-layer NNs (single hidden layer) are universal function approximators</a:t>
            </a:r>
            <a:endParaRPr dirty="0"/>
          </a:p>
          <a:p>
            <a:pPr marL="914400" lvl="1" indent="-317500" algn="l" rtl="0">
              <a:spcBef>
                <a:spcPts val="0"/>
              </a:spcBef>
              <a:spcAft>
                <a:spcPts val="0"/>
              </a:spcAft>
              <a:buSzPts val="1400"/>
              <a:buChar char="○"/>
            </a:pPr>
            <a:r>
              <a:rPr lang="en" dirty="0"/>
              <a:t>More complex decision boundaries can be discovered than with other models</a:t>
            </a:r>
            <a:endParaRPr dirty="0"/>
          </a:p>
          <a:p>
            <a:pPr marL="457200" lvl="0" indent="-342900" algn="l" rtl="0">
              <a:spcBef>
                <a:spcPts val="0"/>
              </a:spcBef>
              <a:spcAft>
                <a:spcPts val="0"/>
              </a:spcAft>
              <a:buSzPts val="1800"/>
              <a:buChar char="●"/>
            </a:pPr>
            <a:r>
              <a:rPr lang="en" dirty="0"/>
              <a:t>These models are also capable of learning which features are important, and which can be ignored</a:t>
            </a:r>
            <a:endParaRPr dirty="0"/>
          </a:p>
          <a:p>
            <a:pPr marL="914400" lvl="1" indent="-317500" algn="l" rtl="0">
              <a:spcBef>
                <a:spcPts val="0"/>
              </a:spcBef>
              <a:spcAft>
                <a:spcPts val="0"/>
              </a:spcAft>
              <a:buSzPts val="1400"/>
              <a:buChar char="○"/>
            </a:pPr>
            <a:r>
              <a:rPr lang="en" dirty="0"/>
              <a:t>In fact, with NNs “you don’t need to do feature engineering”</a:t>
            </a:r>
            <a:endParaRPr dirty="0"/>
          </a:p>
          <a:p>
            <a:pPr marL="457200" lvl="0" indent="-342900" algn="l" rtl="0">
              <a:spcBef>
                <a:spcPts val="0"/>
              </a:spcBef>
              <a:spcAft>
                <a:spcPts val="0"/>
              </a:spcAft>
              <a:buSzPts val="1800"/>
              <a:buChar char="●"/>
            </a:pPr>
            <a:r>
              <a:rPr lang="en" dirty="0"/>
              <a:t>Layered NNs are made of up of:</a:t>
            </a:r>
            <a:endParaRPr dirty="0"/>
          </a:p>
          <a:p>
            <a:pPr marL="914400" lvl="1" indent="-317500" algn="l" rtl="0">
              <a:spcBef>
                <a:spcPts val="0"/>
              </a:spcBef>
              <a:spcAft>
                <a:spcPts val="0"/>
              </a:spcAft>
              <a:buSzPts val="1400"/>
              <a:buChar char="○"/>
            </a:pPr>
            <a:r>
              <a:rPr lang="en" dirty="0"/>
              <a:t>The input layer: these are the features</a:t>
            </a:r>
            <a:endParaRPr dirty="0"/>
          </a:p>
          <a:p>
            <a:pPr marL="914400" lvl="1" indent="-317500" algn="l" rtl="0">
              <a:spcBef>
                <a:spcPts val="0"/>
              </a:spcBef>
              <a:spcAft>
                <a:spcPts val="0"/>
              </a:spcAft>
              <a:buSzPts val="1400"/>
              <a:buChar char="○"/>
            </a:pPr>
            <a:r>
              <a:rPr lang="en" dirty="0"/>
              <a:t>The output layer: returns the model decision (i.e. what class does this input vector belong to?) -- one node per class</a:t>
            </a:r>
            <a:endParaRPr dirty="0"/>
          </a:p>
          <a:p>
            <a:pPr marL="914400" lvl="1" indent="-317500" algn="l" rtl="0">
              <a:spcBef>
                <a:spcPts val="0"/>
              </a:spcBef>
              <a:spcAft>
                <a:spcPts val="0"/>
              </a:spcAft>
              <a:buSzPts val="1400"/>
              <a:buChar char="○"/>
            </a:pPr>
            <a:r>
              <a:rPr lang="en" dirty="0"/>
              <a:t>One or more hidden layers: these are internal neurons that learn the complex relationship the model is representing</a:t>
            </a:r>
            <a:endParaRPr dirty="0"/>
          </a:p>
          <a:p>
            <a:pPr marL="914400" lvl="1" indent="-317500" algn="l" rtl="0">
              <a:spcBef>
                <a:spcPts val="0"/>
              </a:spcBef>
              <a:spcAft>
                <a:spcPts val="0"/>
              </a:spcAft>
              <a:buSzPts val="1400"/>
              <a:buChar char="○"/>
            </a:pPr>
            <a:r>
              <a:rPr lang="en" dirty="0"/>
              <a:t>An activation function: depending on your use case, you’ll select an appropriate activation function</a:t>
            </a:r>
            <a:endParaRPr dirty="0"/>
          </a:p>
          <a:p>
            <a:pPr marL="457200" lvl="0" indent="-342900" algn="l" rtl="0">
              <a:spcBef>
                <a:spcPts val="0"/>
              </a:spcBef>
              <a:spcAft>
                <a:spcPts val="0"/>
              </a:spcAft>
              <a:buSzPts val="1800"/>
              <a:buChar char="●"/>
            </a:pPr>
            <a:r>
              <a:rPr lang="en" dirty="0"/>
              <a:t>But wait, how do we update the weights of each neuron correctly if we have multiple neurons?</a:t>
            </a:r>
            <a:endParaRPr dirty="0"/>
          </a:p>
          <a:p>
            <a:pPr marL="914400" lvl="1" indent="-317500" algn="l" rtl="0">
              <a:spcBef>
                <a:spcPts val="0"/>
              </a:spcBef>
              <a:spcAft>
                <a:spcPts val="0"/>
              </a:spcAft>
              <a:buSzPts val="1400"/>
              <a:buChar char="○"/>
            </a:pPr>
            <a:r>
              <a:rPr lang="en" dirty="0"/>
              <a:t>We only know if we got the right prediction or not “at the end” of the NN in the output layer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feed-forward and back-propagation</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train a multi-layered NN, we:</a:t>
            </a:r>
            <a:endParaRPr/>
          </a:p>
          <a:p>
            <a:pPr marL="914400" lvl="1" indent="-317500" algn="l" rtl="0">
              <a:spcBef>
                <a:spcPts val="0"/>
              </a:spcBef>
              <a:spcAft>
                <a:spcPts val="0"/>
              </a:spcAft>
              <a:buSzPts val="1400"/>
              <a:buChar char="○"/>
            </a:pPr>
            <a:r>
              <a:rPr lang="en"/>
              <a:t>Feed the inputs to the input layer, calculate activations, and “feed forward” the results of each layer until the output layer is reached where the decision is made</a:t>
            </a:r>
            <a:endParaRPr/>
          </a:p>
          <a:p>
            <a:pPr marL="914400" lvl="1" indent="-317500" algn="l" rtl="0">
              <a:spcBef>
                <a:spcPts val="0"/>
              </a:spcBef>
              <a:spcAft>
                <a:spcPts val="0"/>
              </a:spcAft>
              <a:buSzPts val="1400"/>
              <a:buChar char="○"/>
            </a:pPr>
            <a:r>
              <a:rPr lang="en"/>
              <a:t>Once we know our prediction, we use “back propagation” to adjust all the weights of all the nodes in the NN correctly</a:t>
            </a:r>
            <a:endParaRPr/>
          </a:p>
          <a:p>
            <a:pPr marL="457200" lvl="0" indent="-342900" algn="l" rtl="0">
              <a:spcBef>
                <a:spcPts val="0"/>
              </a:spcBef>
              <a:spcAft>
                <a:spcPts val="0"/>
              </a:spcAft>
              <a:buSzPts val="1800"/>
              <a:buChar char="●"/>
            </a:pPr>
            <a:r>
              <a:rPr lang="en"/>
              <a:t>Feeding information forward is pretty obvious</a:t>
            </a:r>
            <a:endParaRPr/>
          </a:p>
          <a:p>
            <a:pPr marL="457200" lvl="0" indent="-342900" algn="l" rtl="0">
              <a:spcBef>
                <a:spcPts val="0"/>
              </a:spcBef>
              <a:spcAft>
                <a:spcPts val="0"/>
              </a:spcAft>
              <a:buSzPts val="1800"/>
              <a:buChar char="●"/>
            </a:pPr>
            <a:r>
              <a:rPr lang="en"/>
              <a:t>Back propagation assigns each node’s weights a potential new value</a:t>
            </a:r>
            <a:endParaRPr/>
          </a:p>
          <a:p>
            <a:pPr marL="914400" lvl="1" indent="-317500" algn="l" rtl="0">
              <a:spcBef>
                <a:spcPts val="0"/>
              </a:spcBef>
              <a:spcAft>
                <a:spcPts val="0"/>
              </a:spcAft>
              <a:buSzPts val="1400"/>
              <a:buChar char="○"/>
            </a:pPr>
            <a:r>
              <a:rPr lang="en"/>
              <a:t>By examining how much each weight of each node contributed to the mistake in prediction</a:t>
            </a:r>
            <a:endParaRPr/>
          </a:p>
          <a:p>
            <a:pPr marL="914400" lvl="1" indent="-317500" algn="l" rtl="0">
              <a:spcBef>
                <a:spcPts val="0"/>
              </a:spcBef>
              <a:spcAft>
                <a:spcPts val="0"/>
              </a:spcAft>
              <a:buSzPts val="1400"/>
              <a:buChar char="○"/>
            </a:pPr>
            <a:r>
              <a:rPr lang="en"/>
              <a:t>Takes the error of the output neuron, looks at the weights used as its inputs, and pushes that weighted error back into the hidden neuron</a:t>
            </a:r>
            <a:endParaRPr/>
          </a:p>
        </p:txBody>
      </p:sp>
      <p:sp>
        <p:nvSpPr>
          <p:cNvPr id="95" name="Google Shape;95;p19"/>
          <p:cNvSpPr txBox="1"/>
          <p:nvPr/>
        </p:nvSpPr>
        <p:spPr>
          <a:xfrm>
            <a:off x="1754725" y="4307925"/>
            <a:ext cx="576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Nice visualization: https://www.youtube.com/watch?v=Ilg3gGewQ5U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Visualizing feed-forward and back-propagation</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2" name="Google Shape;102;p20"/>
          <p:cNvSpPr txBox="1"/>
          <p:nvPr/>
        </p:nvSpPr>
        <p:spPr>
          <a:xfrm>
            <a:off x="1754725" y="4307925"/>
            <a:ext cx="576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Video from: https://www.youtube.com/watch?v=Ilg3gGewQ5U</a:t>
            </a:r>
            <a:endParaRPr/>
          </a:p>
        </p:txBody>
      </p:sp>
      <p:pic>
        <p:nvPicPr>
          <p:cNvPr id="103" name="Google Shape;103;p20"/>
          <p:cNvPicPr preferRelativeResize="0"/>
          <p:nvPr/>
        </p:nvPicPr>
        <p:blipFill>
          <a:blip r:embed="rId3">
            <a:alphaModFix/>
          </a:blip>
          <a:stretch>
            <a:fillRect/>
          </a:stretch>
        </p:blipFill>
        <p:spPr>
          <a:xfrm>
            <a:off x="2000250" y="1123950"/>
            <a:ext cx="5143500" cy="289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a:t>
            </a:r>
          </a:p>
        </p:txBody>
      </p:sp>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3922203" cy="3796043"/>
          </a:xfrm>
        </p:spPr>
        <p:txBody>
          <a:bodyPr>
            <a:normAutofit lnSpcReduction="10000"/>
          </a:bodyPr>
          <a:lstStyle/>
          <a:p>
            <a:r>
              <a:rPr lang="en-US" dirty="0"/>
              <a:t>Each yellow node represents one of four classes we want</a:t>
            </a:r>
          </a:p>
          <a:p>
            <a:pPr lvl="1"/>
            <a:r>
              <a:rPr lang="en-US" dirty="0"/>
              <a:t>For a wrong prediction, we want one yellow node’s activations to increase, the rest decrease</a:t>
            </a:r>
          </a:p>
          <a:p>
            <a:r>
              <a:rPr lang="en-US" dirty="0"/>
              <a:t>Goal: update all the weights in the neural net to achieve these changes</a:t>
            </a:r>
          </a:p>
          <a:p>
            <a:r>
              <a:rPr lang="en-US" dirty="0"/>
              <a:t>How: calculate how much each individual weight needs to change (and in what direction)</a:t>
            </a:r>
          </a:p>
          <a:p>
            <a:pPr lvl="1"/>
            <a:r>
              <a:rPr lang="en-US" dirty="0"/>
              <a:t>Each weight change depends on who it feeds data into</a:t>
            </a:r>
          </a:p>
        </p:txBody>
      </p:sp>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2"/>
          <a:stretch>
            <a:fillRect/>
          </a:stretch>
        </p:blipFill>
        <p:spPr>
          <a:xfrm>
            <a:off x="4315657" y="1358873"/>
            <a:ext cx="4600575" cy="3486150"/>
          </a:xfrm>
          <a:prstGeom prst="rect">
            <a:avLst/>
          </a:prstGeom>
        </p:spPr>
      </p:pic>
      <p:sp>
        <p:nvSpPr>
          <p:cNvPr id="6" name="TextBox 5">
            <a:extLst>
              <a:ext uri="{FF2B5EF4-FFF2-40B4-BE49-F238E27FC236}">
                <a16:creationId xmlns:a16="http://schemas.microsoft.com/office/drawing/2014/main" id="{1EFD6039-664A-4818-A640-54306D88F47A}"/>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p:spTree>
    <p:extLst>
      <p:ext uri="{BB962C8B-B14F-4D97-AF65-F5344CB8AC3E}">
        <p14:creationId xmlns:p14="http://schemas.microsoft.com/office/powerpoint/2010/main" val="326882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D8DB-FD8B-4E52-A931-958CDBF4AABF}"/>
              </a:ext>
            </a:extLst>
          </p:cNvPr>
          <p:cNvSpPr>
            <a:spLocks noGrp="1"/>
          </p:cNvSpPr>
          <p:nvPr>
            <p:ph type="title"/>
          </p:nvPr>
        </p:nvSpPr>
        <p:spPr/>
        <p:txBody>
          <a:bodyPr>
            <a:normAutofit fontScale="90000"/>
          </a:bodyPr>
          <a:lstStyle/>
          <a:p>
            <a:r>
              <a:rPr lang="en-US" dirty="0"/>
              <a:t>Back propagation algorithm: mathematical notation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519FFE6-BCD3-435D-9B3B-D1A1D1711ECE}"/>
                  </a:ext>
                </a:extLst>
              </p:cNvPr>
              <p:cNvSpPr>
                <a:spLocks noGrp="1"/>
              </p:cNvSpPr>
              <p:nvPr>
                <p:ph type="body" idx="1"/>
              </p:nvPr>
            </p:nvSpPr>
            <p:spPr>
              <a:xfrm>
                <a:off x="311700" y="1152474"/>
                <a:ext cx="4175776" cy="3834463"/>
              </a:xfrm>
            </p:spPr>
            <p:txBody>
              <a:bodyPr>
                <a:normAutofit lnSpcReduction="10000"/>
              </a:bodyPr>
              <a:lstStyle/>
              <a:p>
                <a:r>
                  <a:rPr lang="en-US" dirty="0"/>
                  <a:t>Let’s focus on updating just weight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12</m:t>
                        </m:r>
                      </m:sub>
                      <m:sup>
                        <m:r>
                          <a:rPr lang="en-US" b="0" i="1" smtClean="0">
                            <a:latin typeface="Cambria Math" panose="02040503050406030204" pitchFamily="18" charset="0"/>
                          </a:rPr>
                          <m:t>𝐿</m:t>
                        </m:r>
                      </m:sup>
                    </m:sSubSup>
                  </m:oMath>
                </a14:m>
                <a:endParaRPr lang="en-US" dirty="0"/>
              </a:p>
              <a:p>
                <a:pPr lvl="1"/>
                <a:r>
                  <a:rPr lang="en-US" dirty="0"/>
                  <a:t>The </a:t>
                </a:r>
                <a14:m>
                  <m:oMath xmlns:m="http://schemas.openxmlformats.org/officeDocument/2006/math">
                    <m:r>
                      <a:rPr lang="en-US" b="0" i="1" smtClean="0">
                        <a:latin typeface="Cambria Math" panose="02040503050406030204" pitchFamily="18" charset="0"/>
                      </a:rPr>
                      <m:t>𝐿</m:t>
                    </m:r>
                  </m:oMath>
                </a14:m>
                <a:r>
                  <a:rPr lang="en-US" dirty="0"/>
                  <a:t> stands for level </a:t>
                </a:r>
                <a14:m>
                  <m:oMath xmlns:m="http://schemas.openxmlformats.org/officeDocument/2006/math">
                    <m:r>
                      <a:rPr lang="en-US" b="0" i="1" smtClean="0">
                        <a:latin typeface="Cambria Math" panose="02040503050406030204" pitchFamily="18" charset="0"/>
                      </a:rPr>
                      <m:t>𝐿</m:t>
                    </m:r>
                  </m:oMath>
                </a14:m>
                <a:endParaRPr lang="en-US" dirty="0"/>
              </a:p>
              <a:p>
                <a:pPr lvl="1"/>
                <a:r>
                  <a:rPr lang="en-US" dirty="0"/>
                  <a:t>The </a:t>
                </a:r>
                <a14:m>
                  <m:oMath xmlns:m="http://schemas.openxmlformats.org/officeDocument/2006/math">
                    <m:r>
                      <a:rPr lang="en-US" b="0" i="1" smtClean="0">
                        <a:latin typeface="Cambria Math" panose="02040503050406030204" pitchFamily="18" charset="0"/>
                      </a:rPr>
                      <m:t>12</m:t>
                    </m:r>
                  </m:oMath>
                </a14:m>
                <a:r>
                  <a:rPr lang="en-US" dirty="0"/>
                  <a:t> stands for this weight taking the activation of node2 and feeding it as input into node1</a:t>
                </a:r>
              </a:p>
              <a:p>
                <a:r>
                  <a:rPr lang="en-US" dirty="0"/>
                  <a:t>Who affects whom when looking at weight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12</m:t>
                        </m:r>
                      </m:sub>
                      <m:sup>
                        <m:r>
                          <a:rPr lang="en-US" b="0" i="1" smtClean="0">
                            <a:latin typeface="Cambria Math" panose="02040503050406030204" pitchFamily="18" charset="0"/>
                          </a:rPr>
                          <m:t>𝐿</m:t>
                        </m:r>
                      </m:sup>
                    </m:sSubSup>
                  </m:oMath>
                </a14:m>
                <a:r>
                  <a:rPr lang="en-US" dirty="0"/>
                  <a: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12</m:t>
                        </m:r>
                      </m:sub>
                      <m:sup>
                        <m:r>
                          <a:rPr lang="en-US" b="0" i="1" smtClean="0">
                            <a:latin typeface="Cambria Math" panose="02040503050406030204" pitchFamily="18" charset="0"/>
                          </a:rPr>
                          <m:t>𝐿</m:t>
                        </m:r>
                      </m:sup>
                    </m:sSubSup>
                  </m:oMath>
                </a14:m>
                <a:r>
                  <a:rPr lang="en-US" dirty="0"/>
                  <a:t> affects the </a:t>
                </a:r>
                <a:r>
                  <a:rPr lang="en-US" b="1" dirty="0">
                    <a:solidFill>
                      <a:schemeClr val="accent5"/>
                    </a:solidFill>
                  </a:rPr>
                  <a:t>weighted sum of inputs </a:t>
                </a:r>
                <a:r>
                  <a:rPr lang="en-US" dirty="0"/>
                  <a:t>into node1 (</a:t>
                </a:r>
                <a14:m>
                  <m:oMath xmlns:m="http://schemas.openxmlformats.org/officeDocument/2006/math">
                    <m:sSubSup>
                      <m:sSubSupPr>
                        <m:ctrlPr>
                          <a:rPr lang="en-US" b="1" i="1" smtClean="0">
                            <a:solidFill>
                              <a:schemeClr val="accent5"/>
                            </a:solidFill>
                            <a:latin typeface="Cambria Math" panose="02040503050406030204" pitchFamily="18" charset="0"/>
                          </a:rPr>
                        </m:ctrlPr>
                      </m:sSubSupPr>
                      <m:e>
                        <m:r>
                          <a:rPr lang="en-US" b="1" i="1">
                            <a:solidFill>
                              <a:schemeClr val="accent5"/>
                            </a:solidFill>
                            <a:latin typeface="Cambria Math" panose="02040503050406030204" pitchFamily="18" charset="0"/>
                          </a:rPr>
                          <m:t>𝒛</m:t>
                        </m:r>
                      </m:e>
                      <m:sub>
                        <m:r>
                          <a:rPr lang="en-US" b="1" i="1">
                            <a:solidFill>
                              <a:schemeClr val="accent5"/>
                            </a:solidFill>
                            <a:latin typeface="Cambria Math" panose="02040503050406030204" pitchFamily="18" charset="0"/>
                          </a:rPr>
                          <m:t>𝟏</m:t>
                        </m:r>
                      </m:sub>
                      <m:sup>
                        <m:r>
                          <a:rPr lang="en-US" b="1" i="1">
                            <a:solidFill>
                              <a:schemeClr val="accent5"/>
                            </a:solidFill>
                            <a:latin typeface="Cambria Math" panose="02040503050406030204" pitchFamily="18" charset="0"/>
                          </a:rPr>
                          <m:t>𝑳</m:t>
                        </m:r>
                      </m:sup>
                    </m:sSubSup>
                  </m:oMath>
                </a14:m>
                <a:r>
                  <a:rPr lang="en-US" dirty="0"/>
                  <a:t>)</a:t>
                </a:r>
              </a:p>
              <a:p>
                <a:pPr lvl="1"/>
                <a:endParaRPr lang="en-US" dirty="0"/>
              </a:p>
              <a:p>
                <a:pPr lvl="1"/>
                <a:endParaRPr lang="en-US" dirty="0"/>
              </a:p>
              <a:p>
                <a:pPr lvl="1"/>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𝐿</m:t>
                        </m:r>
                      </m:sup>
                    </m:sSubSup>
                  </m:oMath>
                </a14:m>
                <a:r>
                  <a:rPr lang="en-US" dirty="0"/>
                  <a:t> affects the </a:t>
                </a:r>
                <a:r>
                  <a:rPr lang="en-US" b="1" i="1" dirty="0">
                    <a:solidFill>
                      <a:schemeClr val="accent5"/>
                    </a:solidFill>
                  </a:rPr>
                  <a:t>activation</a:t>
                </a:r>
                <a:r>
                  <a:rPr lang="en-US" dirty="0"/>
                  <a:t> of node1 (</a:t>
                </a:r>
                <a14:m>
                  <m:oMath xmlns:m="http://schemas.openxmlformats.org/officeDocument/2006/math">
                    <m:sSubSup>
                      <m:sSubSupPr>
                        <m:ctrlPr>
                          <a:rPr lang="en-US" b="1" i="1" smtClean="0">
                            <a:solidFill>
                              <a:schemeClr val="accent5"/>
                            </a:solidFill>
                            <a:latin typeface="Cambria Math" panose="02040503050406030204" pitchFamily="18" charset="0"/>
                          </a:rPr>
                        </m:ctrlPr>
                      </m:sSubSupPr>
                      <m:e>
                        <m:r>
                          <a:rPr lang="en-US" b="1" i="1">
                            <a:solidFill>
                              <a:schemeClr val="accent5"/>
                            </a:solidFill>
                            <a:latin typeface="Cambria Math" panose="02040503050406030204" pitchFamily="18" charset="0"/>
                          </a:rPr>
                          <m:t>𝒂</m:t>
                        </m:r>
                      </m:e>
                      <m:sub>
                        <m:r>
                          <a:rPr lang="en-US" b="1" i="1">
                            <a:solidFill>
                              <a:schemeClr val="accent5"/>
                            </a:solidFill>
                            <a:latin typeface="Cambria Math" panose="02040503050406030204" pitchFamily="18" charset="0"/>
                          </a:rPr>
                          <m:t>𝟏</m:t>
                        </m:r>
                      </m:sub>
                      <m:sup>
                        <m:r>
                          <a:rPr lang="en-US" b="1" i="1">
                            <a:solidFill>
                              <a:schemeClr val="accent5"/>
                            </a:solidFill>
                            <a:latin typeface="Cambria Math" panose="02040503050406030204" pitchFamily="18" charset="0"/>
                          </a:rPr>
                          <m:t>𝑳</m:t>
                        </m:r>
                      </m:sup>
                    </m:sSubSup>
                  </m:oMath>
                </a14:m>
                <a:r>
                  <a:rPr lang="en-US" dirty="0"/>
                  <a:t>)</a:t>
                </a:r>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oMath>
                </a14:m>
                <a:r>
                  <a:rPr lang="en-US" dirty="0"/>
                  <a:t> affects the </a:t>
                </a:r>
                <a:r>
                  <a:rPr lang="en-US" b="1" i="1" dirty="0">
                    <a:solidFill>
                      <a:schemeClr val="accent5"/>
                    </a:solidFill>
                  </a:rPr>
                  <a:t>loss</a:t>
                </a:r>
                <a:r>
                  <a:rPr lang="en-US" dirty="0"/>
                  <a:t> of the model (</a:t>
                </a:r>
                <a14:m>
                  <m:oMath xmlns:m="http://schemas.openxmlformats.org/officeDocument/2006/math">
                    <m:sSub>
                      <m:sSubPr>
                        <m:ctrlPr>
                          <a:rPr lang="en-US" b="1" i="1" smtClean="0">
                            <a:solidFill>
                              <a:schemeClr val="accent5"/>
                            </a:solidFill>
                            <a:latin typeface="Cambria Math" panose="02040503050406030204" pitchFamily="18" charset="0"/>
                          </a:rPr>
                        </m:ctrlPr>
                      </m:sSubPr>
                      <m:e>
                        <m:r>
                          <a:rPr lang="en-US" b="1" i="1" smtClean="0">
                            <a:solidFill>
                              <a:schemeClr val="accent5"/>
                            </a:solidFill>
                            <a:latin typeface="Cambria Math" panose="02040503050406030204" pitchFamily="18" charset="0"/>
                          </a:rPr>
                          <m:t>𝑪</m:t>
                        </m:r>
                      </m:e>
                      <m:sub>
                        <m:r>
                          <a:rPr lang="en-US" b="1" i="1" smtClean="0">
                            <a:solidFill>
                              <a:schemeClr val="accent5"/>
                            </a:solidFill>
                            <a:latin typeface="Cambria Math" panose="02040503050406030204" pitchFamily="18" charset="0"/>
                          </a:rPr>
                          <m:t>𝟎</m:t>
                        </m:r>
                      </m:sub>
                    </m:sSub>
                  </m:oMath>
                </a14:m>
                <a:r>
                  <a:rPr lang="en-US" dirty="0"/>
                  <a:t>)  </a:t>
                </a:r>
              </a:p>
              <a:p>
                <a:pPr lvl="1"/>
                <a:endParaRPr lang="en-US" dirty="0"/>
              </a:p>
            </p:txBody>
          </p:sp>
        </mc:Choice>
        <mc:Fallback xmlns="">
          <p:sp>
            <p:nvSpPr>
              <p:cNvPr id="3" name="Text Placeholder 2">
                <a:extLst>
                  <a:ext uri="{FF2B5EF4-FFF2-40B4-BE49-F238E27FC236}">
                    <a16:creationId xmlns:a16="http://schemas.microsoft.com/office/drawing/2014/main" id="{E519FFE6-BCD3-435D-9B3B-D1A1D1711ECE}"/>
                  </a:ext>
                </a:extLst>
              </p:cNvPr>
              <p:cNvSpPr>
                <a:spLocks noGrp="1" noRot="1" noChangeAspect="1" noMove="1" noResize="1" noEditPoints="1" noAdjustHandles="1" noChangeArrowheads="1" noChangeShapeType="1" noTextEdit="1"/>
              </p:cNvSpPr>
              <p:nvPr>
                <p:ph type="body" idx="1"/>
              </p:nvPr>
            </p:nvSpPr>
            <p:spPr>
              <a:xfrm>
                <a:off x="311700" y="1152474"/>
                <a:ext cx="4175776" cy="3834463"/>
              </a:xfrm>
              <a:blipFill>
                <a:blip r:embed="rId2"/>
                <a:stretch>
                  <a:fillRect r="-27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1089B02-6BEB-48D6-A207-2C64F4A85BB4}"/>
              </a:ext>
            </a:extLst>
          </p:cNvPr>
          <p:cNvPicPr>
            <a:picLocks noChangeAspect="1"/>
          </p:cNvPicPr>
          <p:nvPr/>
        </p:nvPicPr>
        <p:blipFill>
          <a:blip r:embed="rId3"/>
          <a:stretch>
            <a:fillRect/>
          </a:stretch>
        </p:blipFill>
        <p:spPr>
          <a:xfrm>
            <a:off x="4384813" y="1358873"/>
            <a:ext cx="4600575" cy="3486150"/>
          </a:xfrm>
          <a:prstGeom prst="rect">
            <a:avLst/>
          </a:prstGeom>
        </p:spPr>
      </p:pic>
      <p:sp>
        <p:nvSpPr>
          <p:cNvPr id="6" name="TextBox 5">
            <a:extLst>
              <a:ext uri="{FF2B5EF4-FFF2-40B4-BE49-F238E27FC236}">
                <a16:creationId xmlns:a16="http://schemas.microsoft.com/office/drawing/2014/main" id="{F7CF144E-BC96-48B5-88D5-78F7FDBD14F9}"/>
              </a:ext>
            </a:extLst>
          </p:cNvPr>
          <p:cNvSpPr txBox="1"/>
          <p:nvPr/>
        </p:nvSpPr>
        <p:spPr>
          <a:xfrm>
            <a:off x="3012141" y="67645"/>
            <a:ext cx="6764703" cy="230832"/>
          </a:xfrm>
          <a:prstGeom prst="rect">
            <a:avLst/>
          </a:prstGeom>
          <a:noFill/>
        </p:spPr>
        <p:txBody>
          <a:bodyPr wrap="square" rtlCol="0">
            <a:spAutoFit/>
          </a:bodyPr>
          <a:lstStyle/>
          <a:p>
            <a:r>
              <a:rPr lang="en-US" sz="900" dirty="0"/>
              <a:t>Images from https://www.youtube.com/watch?v=Zr5viAZGndE&amp;list=RDCMUC4UJ26WkceqONNF5S26OiVw&amp;index=2</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A0205-5DAF-49DF-81F3-6D73D65373DA}"/>
                  </a:ext>
                </a:extLst>
              </p:cNvPr>
              <p:cNvSpPr txBox="1"/>
              <p:nvPr/>
            </p:nvSpPr>
            <p:spPr>
              <a:xfrm>
                <a:off x="2399588" y="3612620"/>
                <a:ext cx="2512679" cy="6395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e>
                      </m:nary>
                    </m:oMath>
                  </m:oMathPara>
                </a14:m>
                <a:endParaRPr lang="en-US" dirty="0"/>
              </a:p>
            </p:txBody>
          </p:sp>
        </mc:Choice>
        <mc:Fallback xmlns="">
          <p:sp>
            <p:nvSpPr>
              <p:cNvPr id="8" name="TextBox 7">
                <a:extLst>
                  <a:ext uri="{FF2B5EF4-FFF2-40B4-BE49-F238E27FC236}">
                    <a16:creationId xmlns:a16="http://schemas.microsoft.com/office/drawing/2014/main" id="{7C1A0205-5DAF-49DF-81F3-6D73D65373DA}"/>
                  </a:ext>
                </a:extLst>
              </p:cNvPr>
              <p:cNvSpPr txBox="1">
                <a:spLocks noRot="1" noChangeAspect="1" noMove="1" noResize="1" noEditPoints="1" noAdjustHandles="1" noChangeArrowheads="1" noChangeShapeType="1" noTextEdit="1"/>
              </p:cNvSpPr>
              <p:nvPr/>
            </p:nvSpPr>
            <p:spPr>
              <a:xfrm>
                <a:off x="2399588" y="3612620"/>
                <a:ext cx="2512679" cy="639534"/>
              </a:xfrm>
              <a:prstGeom prst="rect">
                <a:avLst/>
              </a:prstGeom>
              <a:blipFill>
                <a:blip r:embed="rId4"/>
                <a:stretch>
                  <a:fillRect t="-111429" r="-5583" b="-156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3C0884-9924-4A7E-B6B7-E9DD37524C95}"/>
                  </a:ext>
                </a:extLst>
              </p:cNvPr>
              <p:cNvSpPr txBox="1"/>
              <p:nvPr/>
            </p:nvSpPr>
            <p:spPr>
              <a:xfrm>
                <a:off x="5447981" y="843239"/>
                <a:ext cx="3135086" cy="483722"/>
              </a:xfrm>
              <a:prstGeom prst="rect">
                <a:avLst/>
              </a:prstGeom>
              <a:noFill/>
            </p:spPr>
            <p:txBody>
              <a:bodyPr wrap="square" rtlCol="0">
                <a:spAutoFit/>
              </a:bodyPr>
              <a:lstStyle/>
              <a:p>
                <a14:m>
                  <m:oMath xmlns:m="http://schemas.openxmlformats.org/officeDocument/2006/math">
                    <m:sSubSup>
                      <m:sSubSupPr>
                        <m:ctrlPr>
                          <a:rPr lang="en-US" sz="2400" b="1" i="1" smtClean="0">
                            <a:solidFill>
                              <a:schemeClr val="accent5"/>
                            </a:solidFill>
                            <a:latin typeface="Cambria Math" panose="02040503050406030204" pitchFamily="18" charset="0"/>
                          </a:rPr>
                        </m:ctrlPr>
                      </m:sSubSupPr>
                      <m:e>
                        <m:r>
                          <a:rPr lang="en-US" sz="2400" b="1" i="1" smtClean="0">
                            <a:solidFill>
                              <a:schemeClr val="accent5"/>
                            </a:solidFill>
                            <a:latin typeface="Cambria Math" panose="02040503050406030204" pitchFamily="18" charset="0"/>
                          </a:rPr>
                          <m:t>𝒘</m:t>
                        </m:r>
                      </m:e>
                      <m:sub>
                        <m:r>
                          <a:rPr lang="en-US" sz="2400" b="1" i="1" smtClean="0">
                            <a:solidFill>
                              <a:schemeClr val="accent5"/>
                            </a:solidFill>
                            <a:latin typeface="Cambria Math" panose="02040503050406030204" pitchFamily="18" charset="0"/>
                          </a:rPr>
                          <m:t>𝟏𝟐</m:t>
                        </m:r>
                      </m:sub>
                      <m:sup>
                        <m:r>
                          <a:rPr lang="en-US" sz="2400" b="1" i="1" smtClean="0">
                            <a:solidFill>
                              <a:schemeClr val="accent5"/>
                            </a:solidFill>
                            <a:latin typeface="Cambria Math" panose="02040503050406030204" pitchFamily="18" charset="0"/>
                          </a:rPr>
                          <m:t>𝑳</m:t>
                        </m:r>
                      </m:sup>
                    </m:sSubSup>
                  </m:oMath>
                </a14:m>
                <a:r>
                  <a:rPr lang="en-US" sz="2400" b="1" dirty="0">
                    <a:solidFill>
                      <a:schemeClr val="accent5"/>
                    </a:solidFill>
                  </a:rPr>
                  <a:t> </a:t>
                </a:r>
                <a14:m>
                  <m:oMath xmlns:m="http://schemas.openxmlformats.org/officeDocument/2006/math">
                    <m:r>
                      <a:rPr lang="en-US" sz="2400" b="1" i="1" dirty="0" smtClean="0">
                        <a:solidFill>
                          <a:schemeClr val="accent5"/>
                        </a:solidFill>
                        <a:latin typeface="Cambria Math" panose="02040503050406030204" pitchFamily="18" charset="0"/>
                        <a:ea typeface="Cambria Math" panose="02040503050406030204" pitchFamily="18" charset="0"/>
                      </a:rPr>
                      <m:t>→ </m:t>
                    </m:r>
                    <m:sSubSup>
                      <m:sSubSupPr>
                        <m:ctrlPr>
                          <a:rPr lang="en-US" sz="2400" b="1" i="1" dirty="0" smtClean="0">
                            <a:solidFill>
                              <a:schemeClr val="accent5"/>
                            </a:solidFill>
                            <a:latin typeface="Cambria Math" panose="02040503050406030204" pitchFamily="18" charset="0"/>
                            <a:ea typeface="Cambria Math" panose="02040503050406030204" pitchFamily="18" charset="0"/>
                          </a:rPr>
                        </m:ctrlPr>
                      </m:sSubSupPr>
                      <m:e>
                        <m:r>
                          <a:rPr lang="en-US" sz="2400" b="1" i="1" dirty="0" smtClean="0">
                            <a:solidFill>
                              <a:schemeClr val="accent5"/>
                            </a:solidFill>
                            <a:latin typeface="Cambria Math" panose="02040503050406030204" pitchFamily="18" charset="0"/>
                            <a:ea typeface="Cambria Math" panose="02040503050406030204" pitchFamily="18" charset="0"/>
                          </a:rPr>
                          <m:t>𝒛</m:t>
                        </m:r>
                      </m:e>
                      <m:sub>
                        <m:r>
                          <a:rPr lang="en-US" sz="2400" b="1" i="1" dirty="0" smtClean="0">
                            <a:solidFill>
                              <a:schemeClr val="accent5"/>
                            </a:solidFill>
                            <a:latin typeface="Cambria Math" panose="02040503050406030204" pitchFamily="18" charset="0"/>
                            <a:ea typeface="Cambria Math" panose="02040503050406030204" pitchFamily="18" charset="0"/>
                          </a:rPr>
                          <m:t>𝟏</m:t>
                        </m:r>
                      </m:sub>
                      <m:sup>
                        <m:r>
                          <a:rPr lang="en-US" sz="2400" b="1" i="1" dirty="0" smtClean="0">
                            <a:solidFill>
                              <a:schemeClr val="accent5"/>
                            </a:solidFill>
                            <a:latin typeface="Cambria Math" panose="02040503050406030204" pitchFamily="18" charset="0"/>
                            <a:ea typeface="Cambria Math" panose="02040503050406030204" pitchFamily="18" charset="0"/>
                          </a:rPr>
                          <m:t>𝑳</m:t>
                        </m:r>
                      </m:sup>
                    </m:sSubSup>
                    <m:r>
                      <a:rPr lang="en-US" sz="2400" b="1" i="1" dirty="0">
                        <a:solidFill>
                          <a:schemeClr val="accent5"/>
                        </a:solidFill>
                        <a:latin typeface="Cambria Math" panose="02040503050406030204" pitchFamily="18" charset="0"/>
                        <a:ea typeface="Cambria Math" panose="02040503050406030204" pitchFamily="18" charset="0"/>
                      </a:rPr>
                      <m:t>→</m:t>
                    </m:r>
                  </m:oMath>
                </a14:m>
                <a:r>
                  <a:rPr lang="en-US" sz="2400" b="1" dirty="0">
                    <a:solidFill>
                      <a:schemeClr val="accent5"/>
                    </a:solidFill>
                  </a:rPr>
                  <a:t> </a:t>
                </a:r>
                <a14:m>
                  <m:oMath xmlns:m="http://schemas.openxmlformats.org/officeDocument/2006/math">
                    <m:sSubSup>
                      <m:sSubSupPr>
                        <m:ctrlPr>
                          <a:rPr lang="en-US" sz="2400" b="1" i="1" dirty="0" smtClean="0">
                            <a:solidFill>
                              <a:schemeClr val="accent5"/>
                            </a:solidFill>
                            <a:latin typeface="Cambria Math" panose="02040503050406030204" pitchFamily="18" charset="0"/>
                          </a:rPr>
                        </m:ctrlPr>
                      </m:sSubSupPr>
                      <m:e>
                        <m:r>
                          <a:rPr lang="en-US" sz="2400" b="1" i="1" dirty="0" smtClean="0">
                            <a:solidFill>
                              <a:schemeClr val="accent5"/>
                            </a:solidFill>
                            <a:latin typeface="Cambria Math" panose="02040503050406030204" pitchFamily="18" charset="0"/>
                          </a:rPr>
                          <m:t>𝒂</m:t>
                        </m:r>
                      </m:e>
                      <m:sub>
                        <m:r>
                          <a:rPr lang="en-US" sz="2400" b="1" i="1" dirty="0" smtClean="0">
                            <a:solidFill>
                              <a:schemeClr val="accent5"/>
                            </a:solidFill>
                            <a:latin typeface="Cambria Math" panose="02040503050406030204" pitchFamily="18" charset="0"/>
                          </a:rPr>
                          <m:t>𝟏</m:t>
                        </m:r>
                      </m:sub>
                      <m:sup>
                        <m:r>
                          <a:rPr lang="en-US" sz="2400" b="1" i="1" dirty="0" smtClean="0">
                            <a:solidFill>
                              <a:schemeClr val="accent5"/>
                            </a:solidFill>
                            <a:latin typeface="Cambria Math" panose="02040503050406030204" pitchFamily="18" charset="0"/>
                          </a:rPr>
                          <m:t>𝑳</m:t>
                        </m:r>
                      </m:sup>
                    </m:sSubSup>
                    <m:r>
                      <a:rPr lang="en-US" sz="2400" b="1" i="1" dirty="0">
                        <a:solidFill>
                          <a:schemeClr val="accent5"/>
                        </a:solidFill>
                        <a:latin typeface="Cambria Math" panose="02040503050406030204" pitchFamily="18" charset="0"/>
                        <a:ea typeface="Cambria Math" panose="02040503050406030204" pitchFamily="18" charset="0"/>
                      </a:rPr>
                      <m:t>→</m:t>
                    </m:r>
                  </m:oMath>
                </a14:m>
                <a:r>
                  <a:rPr lang="en-US" sz="2400" b="1" dirty="0">
                    <a:solidFill>
                      <a:schemeClr val="accent5"/>
                    </a:solidFill>
                  </a:rPr>
                  <a:t> </a:t>
                </a:r>
                <a14:m>
                  <m:oMath xmlns:m="http://schemas.openxmlformats.org/officeDocument/2006/math">
                    <m:sSub>
                      <m:sSubPr>
                        <m:ctrlPr>
                          <a:rPr lang="en-US" sz="2400" b="1" i="1" dirty="0" smtClean="0">
                            <a:solidFill>
                              <a:schemeClr val="accent5"/>
                            </a:solidFill>
                            <a:latin typeface="Cambria Math" panose="02040503050406030204" pitchFamily="18" charset="0"/>
                          </a:rPr>
                        </m:ctrlPr>
                      </m:sSubPr>
                      <m:e>
                        <m:r>
                          <a:rPr lang="en-US" sz="2400" b="1" i="1" dirty="0" smtClean="0">
                            <a:solidFill>
                              <a:schemeClr val="accent5"/>
                            </a:solidFill>
                            <a:latin typeface="Cambria Math" panose="02040503050406030204" pitchFamily="18" charset="0"/>
                          </a:rPr>
                          <m:t>𝑪</m:t>
                        </m:r>
                      </m:e>
                      <m:sub>
                        <m:r>
                          <a:rPr lang="en-US" sz="2400" b="1" i="1" dirty="0" smtClean="0">
                            <a:solidFill>
                              <a:schemeClr val="accent5"/>
                            </a:solidFill>
                            <a:latin typeface="Cambria Math" panose="02040503050406030204" pitchFamily="18" charset="0"/>
                          </a:rPr>
                          <m:t>𝟎</m:t>
                        </m:r>
                      </m:sub>
                    </m:sSub>
                  </m:oMath>
                </a14:m>
                <a:endParaRPr lang="en-US" sz="2400" b="1" dirty="0">
                  <a:solidFill>
                    <a:schemeClr val="accent5"/>
                  </a:solidFill>
                </a:endParaRPr>
              </a:p>
            </p:txBody>
          </p:sp>
        </mc:Choice>
        <mc:Fallback xmlns="">
          <p:sp>
            <p:nvSpPr>
              <p:cNvPr id="9" name="TextBox 8">
                <a:extLst>
                  <a:ext uri="{FF2B5EF4-FFF2-40B4-BE49-F238E27FC236}">
                    <a16:creationId xmlns:a16="http://schemas.microsoft.com/office/drawing/2014/main" id="{143C0884-9924-4A7E-B6B7-E9DD37524C95}"/>
                  </a:ext>
                </a:extLst>
              </p:cNvPr>
              <p:cNvSpPr txBox="1">
                <a:spLocks noRot="1" noChangeAspect="1" noMove="1" noResize="1" noEditPoints="1" noAdjustHandles="1" noChangeArrowheads="1" noChangeShapeType="1" noTextEdit="1"/>
              </p:cNvSpPr>
              <p:nvPr/>
            </p:nvSpPr>
            <p:spPr>
              <a:xfrm>
                <a:off x="5447981" y="843239"/>
                <a:ext cx="3135086" cy="483722"/>
              </a:xfrm>
              <a:prstGeom prst="rect">
                <a:avLst/>
              </a:prstGeom>
              <a:blipFill>
                <a:blip r:embed="rId5"/>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913EC4E-E250-4AC1-845C-2CAD18C86D94}"/>
              </a:ext>
            </a:extLst>
          </p:cNvPr>
          <p:cNvCxnSpPr>
            <a:cxnSpLocks/>
            <a:stCxn id="11" idx="3"/>
          </p:cNvCxnSpPr>
          <p:nvPr/>
        </p:nvCxnSpPr>
        <p:spPr>
          <a:xfrm flipV="1">
            <a:off x="2078916" y="3919993"/>
            <a:ext cx="933225" cy="71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ECC026-3D50-485C-AE62-DBDD5B739070}"/>
              </a:ext>
            </a:extLst>
          </p:cNvPr>
          <p:cNvSpPr txBox="1"/>
          <p:nvPr/>
        </p:nvSpPr>
        <p:spPr>
          <a:xfrm>
            <a:off x="571772" y="3837137"/>
            <a:ext cx="1507144" cy="307777"/>
          </a:xfrm>
          <a:prstGeom prst="rect">
            <a:avLst/>
          </a:prstGeom>
          <a:noFill/>
        </p:spPr>
        <p:txBody>
          <a:bodyPr wrap="none" rtlCol="0">
            <a:spAutoFit/>
          </a:bodyPr>
          <a:lstStyle/>
          <a:p>
            <a:r>
              <a:rPr lang="en-US" dirty="0"/>
              <a:t>NOT the margin!</a:t>
            </a:r>
          </a:p>
        </p:txBody>
      </p:sp>
    </p:spTree>
    <p:extLst>
      <p:ext uri="{BB962C8B-B14F-4D97-AF65-F5344CB8AC3E}">
        <p14:creationId xmlns:p14="http://schemas.microsoft.com/office/powerpoint/2010/main" val="22827835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5873</TotalTime>
  <Words>3898</Words>
  <Application>Microsoft Office PowerPoint</Application>
  <PresentationFormat>On-screen Show (16:9)</PresentationFormat>
  <Paragraphs>328</Paragraphs>
  <Slides>34</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Cambria Math</vt:lpstr>
      <vt:lpstr>Simple Light</vt:lpstr>
      <vt:lpstr>Neural Nets: training, deep learning </vt:lpstr>
      <vt:lpstr>Review from last time</vt:lpstr>
      <vt:lpstr>In-class exercise in groups of 2-3 students [end of class] </vt:lpstr>
      <vt:lpstr>In this lecture we will</vt:lpstr>
      <vt:lpstr>Two-Layer Neural Networks</vt:lpstr>
      <vt:lpstr>Solution: feed-forward and back-propagation</vt:lpstr>
      <vt:lpstr>Visualizing feed-forward and back-propagation</vt:lpstr>
      <vt:lpstr>Back propagation algorithm</vt:lpstr>
      <vt:lpstr>Back propagation algorithm: mathematical notation</vt:lpstr>
      <vt:lpstr>Back propagation algorithm: high level intuition</vt:lpstr>
      <vt:lpstr>Back propagation algorithm: low level  intuition</vt:lpstr>
      <vt:lpstr>Back propagation algorithm</vt:lpstr>
      <vt:lpstr>Back propagation algorithm</vt:lpstr>
      <vt:lpstr>Back propagation algorithm</vt:lpstr>
      <vt:lpstr>Back propagation algorithm</vt:lpstr>
      <vt:lpstr>Let’s pause and review!</vt:lpstr>
      <vt:lpstr>Back propagation algorithm</vt:lpstr>
      <vt:lpstr>Back propagation algorithm</vt:lpstr>
      <vt:lpstr>Neural Nets in practice</vt:lpstr>
      <vt:lpstr>Options for improving training performance</vt:lpstr>
      <vt:lpstr>Pseudocode for training a neural net using mini-batches</vt:lpstr>
      <vt:lpstr>What is deep learning?</vt:lpstr>
      <vt:lpstr>History of NNs and deep learning</vt:lpstr>
      <vt:lpstr>Common use cases for deep learning</vt:lpstr>
      <vt:lpstr>What does a deep learning model architecture look like?</vt:lpstr>
      <vt:lpstr>What are some additional issues with such large models?</vt:lpstr>
      <vt:lpstr>But wait, didn’t we just pick tanh over sigmoid earlier?</vt:lpstr>
      <vt:lpstr>Hmmmm...disable nodes, you say?</vt:lpstr>
      <vt:lpstr>Designing deep learning architectures</vt:lpstr>
      <vt:lpstr>Homework 6: In-class exercise in groups of 2-3 students [5 min to start] </vt:lpstr>
      <vt:lpstr>What is...PyTorch...and why are we using it?</vt:lpstr>
      <vt:lpstr>Why deep learning practice is messy</vt:lpstr>
      <vt:lpstr>Homework 6: In-class exercise in groups of 2-3 students [5 min to start] </vt:lpstr>
      <vt:lpstr>Homework 6: In-class exercise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Nets: training, deep learning </dc:title>
  <cp:lastModifiedBy>Dr_Kinga</cp:lastModifiedBy>
  <cp:revision>23</cp:revision>
  <dcterms:modified xsi:type="dcterms:W3CDTF">2022-02-24T12:33:02Z</dcterms:modified>
</cp:coreProperties>
</file>