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7" r:id="rId4"/>
    <p:sldId id="269" r:id="rId5"/>
    <p:sldId id="270" r:id="rId6"/>
    <p:sldId id="272" r:id="rId7"/>
    <p:sldId id="268" r:id="rId8"/>
    <p:sldId id="259" r:id="rId9"/>
    <p:sldId id="260" r:id="rId10"/>
    <p:sldId id="271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8a98d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8a98d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5ecb6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5ecb6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5ecb63d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5ecb63d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3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5ecb63d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5ecb63d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83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5ecb63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5ecb63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 quadratic feature mapping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5ecb63d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5ecb63d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5ecb63d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5ecb63d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5ecb63d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5ecb63d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5ecb63d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5ecb63d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.mit.edu/6.034/wwwbob/svm-notes-long-08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SVM, Kernels, and KNN classification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5A40-2CC7-43F4-83A1-0F7B0C5E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71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we care about the dot product between two points for SVMs?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AD6D7E-0FFE-4B76-B21D-3934226CF99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Earlier, we didn’t show how we’re actually (after some additional simplification and rewriting) trying to maximize the form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Lagrangian</a:t>
                </a:r>
                <a:r>
                  <a:rPr lang="en-US" dirty="0"/>
                  <a:t> function using non-zero ‘slack variables’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correspond to the support vectors</a:t>
                </a:r>
              </a:p>
              <a:p>
                <a:pPr marL="11430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Dot product </a:t>
                </a:r>
                <a:r>
                  <a:rPr lang="en-US" dirty="0"/>
                  <a:t>of two similar vectors, as well as two dissimilar vectors, is close to zero</a:t>
                </a:r>
              </a:p>
              <a:p>
                <a:pPr lvl="1"/>
                <a:r>
                  <a:rPr lang="en-US" dirty="0"/>
                  <a:t>We’re interested in the critical vectors that are able to tell the classes apart – these are the support vectors</a:t>
                </a:r>
              </a:p>
              <a:p>
                <a:pPr lvl="1"/>
                <a:r>
                  <a:rPr lang="en-US" dirty="0"/>
                  <a:t>Finding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above will tell us which data points should be the support vectors</a:t>
                </a:r>
              </a:p>
              <a:p>
                <a:r>
                  <a:rPr lang="en-US" dirty="0"/>
                  <a:t>That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dot product </a:t>
                </a:r>
                <a:r>
                  <a:rPr lang="en-US" dirty="0"/>
                  <a:t>is expensive to compute for the high dimensional feature space we created on the last slides</a:t>
                </a:r>
              </a:p>
              <a:p>
                <a:pPr lvl="1"/>
                <a:r>
                  <a:rPr lang="en-US" dirty="0"/>
                  <a:t>But we needed that transformation to make the data linearly separable</a:t>
                </a:r>
              </a:p>
              <a:p>
                <a:r>
                  <a:rPr lang="en-US" dirty="0"/>
                  <a:t>With our kernel function, we can rewrite the formula above as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much cheaper, as we saw on the last slide</a:t>
                </a:r>
              </a:p>
              <a:p>
                <a:pPr lvl="1"/>
                <a:r>
                  <a:rPr lang="en-US" dirty="0"/>
                  <a:t>This matters when we move our feature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into a higher dimension (like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on slide 9, or worse)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AD6D7E-0FFE-4B76-B21D-3934226CF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5"/>
              </a:xfrm>
              <a:blipFill>
                <a:blip r:embed="rId2"/>
                <a:stretch>
                  <a:fillRect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1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to use SVMs vs NNs</a:t>
            </a: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SVMs were the “most powerful model” for many tasks before Neural Nets became practical and popular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They’re much less popular now (and not really winning any competitions – replaced by NNs)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Finding the right kernel function must be done manually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Unlike NNs, whic</a:t>
            </a:r>
            <a:r>
              <a:rPr lang="en-US" dirty="0"/>
              <a:t>h</a:t>
            </a:r>
            <a:r>
              <a:rPr lang="en" dirty="0"/>
              <a:t> basically engineer the features themselves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Not all functions can be kernels: must satisfy Mercer’s condition (won’t cover here)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You can look up common kernel functions on your own if interested</a:t>
            </a:r>
          </a:p>
          <a:p>
            <a:r>
              <a:rPr lang="en" dirty="0"/>
              <a:t>But, there may be instances where you don’t want to use a NN because you don’t have the resources to train/deploy 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...and one more classification model: KNN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74100" cy="38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K-Nearest Neighbors (KNN) is a classification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distance between data points to determine class membership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can be Euclidian distance between two points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important to scale your features!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non-parametric method, and “memorizes”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can be surprisingly useful in practice, despite its simplicity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K stands for how many neighbors it considers before labelling a point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chosen via tuning (try a bunch of K and measure error)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predict a class value for new data: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its distance from all points, sort these distances in increasing order, examine the top K points/distances and use their labels to inform the label of the new point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925" y="1605050"/>
            <a:ext cx="23241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537200" y="4861800"/>
            <a:ext cx="54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https://www.mathworks.com/matlabcentral/fileexchange/63621-knn-classifier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 vs KNNs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82" y="923875"/>
            <a:ext cx="6528141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4226425" y="4842000"/>
            <a:ext cx="657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http://www.cs.umd.edu/class/spring2018/cmsc422-0101//slides0101/lecture05.pdf</a:t>
            </a:r>
            <a:endParaRPr sz="900"/>
          </a:p>
        </p:txBody>
      </p:sp>
      <p:sp>
        <p:nvSpPr>
          <p:cNvPr id="126" name="Google Shape;126;p22"/>
          <p:cNvSpPr txBox="1"/>
          <p:nvPr/>
        </p:nvSpPr>
        <p:spPr>
          <a:xfrm>
            <a:off x="5893600" y="2432475"/>
            <a:ext cx="27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of class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Project 2: CNNs,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on group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 using NNs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Far more expressive than linear models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Able to learn complex, non-linear patterns in the data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Relatively plug-and-play: no feature engineering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Expensive, expensive, expensive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Typically needs a GPU...carbon footprints!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Can’t always be deployed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 a very long time to train, data hungry,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other options do we have for learning non-linear patterns in our data?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SVMs (Support Vector Machines) where data has been transformed in dimensions so that it is linearly seperable in a high dimension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KNN: uses neighbors of points in a class to learn how to classify a new point</a:t>
            </a:r>
            <a:endParaRPr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208241-318C-4A8B-BA78-F1E20D48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82" y="1039479"/>
            <a:ext cx="3579846" cy="1821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C782F-4D1E-460F-83DC-B310CFF09A23}"/>
              </a:ext>
            </a:extLst>
          </p:cNvPr>
          <p:cNvSpPr txBox="1"/>
          <p:nvPr/>
        </p:nvSpPr>
        <p:spPr>
          <a:xfrm>
            <a:off x="1725562" y="0"/>
            <a:ext cx="861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https://towardsdatascience.com/6-steps-to-write-any-machine-learning-algorithm-from-scratch-perceptron-case-study-335f638a70f3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915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Vector Machines (SVMs)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-172394" y="514702"/>
                <a:ext cx="8520600" cy="3944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A SVM is a classification model that tries to find the best-fit linear separation (hyperplane) between the data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Plot each data point in n-dimensional space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Find the best way to split the two classes 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Using the smallest number of relevant boundary points that are along the best (widest) margin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Support vectors at data points that lie closest to this split and are hardest to classify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Directly influence where this split will be placed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SVMs find the optimal split, using these “handful” of vectors 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Goal is to maximize the margin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Related to our earlier margin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large for a correct pred</a:t>
                </a:r>
              </a:p>
              <a:p>
                <a:pPr lvl="2">
                  <a:buChar char="○"/>
                </a:pPr>
                <a:endParaRPr lang="en-US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5" name="Google Shape;9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72394" y="514702"/>
                <a:ext cx="8520600" cy="394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EED0CD-EA5F-4C08-AE10-4B19867D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241" y="3126760"/>
            <a:ext cx="4858759" cy="2016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459C7-0EBD-4ED1-8ED9-BDF90852494C}"/>
              </a:ext>
            </a:extLst>
          </p:cNvPr>
          <p:cNvSpPr txBox="1"/>
          <p:nvPr/>
        </p:nvSpPr>
        <p:spPr>
          <a:xfrm>
            <a:off x="5471032" y="91561"/>
            <a:ext cx="34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https://www.oreilly.com/library/view/python-machine-learning/9781783555130/graphics/3547_03_07.jpg</a:t>
            </a:r>
          </a:p>
        </p:txBody>
      </p:sp>
    </p:spTree>
    <p:extLst>
      <p:ext uri="{BB962C8B-B14F-4D97-AF65-F5344CB8AC3E}">
        <p14:creationId xmlns:p14="http://schemas.microsoft.com/office/powerpoint/2010/main" val="17515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CAC-A287-411B-87E2-5B613D50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a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675FD-65E9-4922-90D2-6AE60BF6C1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422491"/>
                <a:ext cx="9197788" cy="29969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Unlike NNs, this model more “memorizes the data”</a:t>
                </a:r>
              </a:p>
              <a:p>
                <a:r>
                  <a:rPr lang="en-US" dirty="0"/>
                  <a:t>For all possible hyperplanes, find the one that produces the best margin</a:t>
                </a:r>
              </a:p>
              <a:p>
                <a:pPr lvl="1"/>
                <a:r>
                  <a:rPr lang="en-US" dirty="0"/>
                  <a:t>Separates the classes best (accuracy)</a:t>
                </a:r>
              </a:p>
              <a:p>
                <a:pPr lvl="1"/>
                <a:r>
                  <a:rPr lang="en-US" dirty="0"/>
                  <a:t>Has the widest margin between the classes (generalization)</a:t>
                </a:r>
              </a:p>
              <a:p>
                <a:r>
                  <a:rPr lang="en-US" dirty="0"/>
                  <a:t>We know the formula for a line and how to use it as a binary classifier: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-1, classify as the red class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1, classify as the green class</a:t>
                </a:r>
              </a:p>
              <a:p>
                <a:pPr lvl="1"/>
                <a:r>
                  <a:rPr lang="en-US" dirty="0"/>
                  <a:t>Finding the right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s across all samples will yield the best dashed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going to search for the best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maximizes the margin between the two classes</a:t>
                </a:r>
              </a:p>
              <a:p>
                <a:pPr lvl="1"/>
                <a:r>
                  <a:rPr lang="en-US" dirty="0"/>
                  <a:t>Also find support vectors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675FD-65E9-4922-90D2-6AE60BF6C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422491"/>
                <a:ext cx="9197788" cy="29969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0E319C9-734C-4C5D-A408-4C0EF11D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505" y="2637148"/>
            <a:ext cx="6101123" cy="2532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86369C-CD6A-454A-A4D9-56485E0A593F}"/>
              </a:ext>
            </a:extLst>
          </p:cNvPr>
          <p:cNvSpPr txBox="1"/>
          <p:nvPr/>
        </p:nvSpPr>
        <p:spPr>
          <a:xfrm>
            <a:off x="5471032" y="91561"/>
            <a:ext cx="34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https://www.oreilly.com/library/view/python-machine-learning/9781783555130/graphics/3547_03_07.jpg</a:t>
            </a:r>
          </a:p>
        </p:txBody>
      </p:sp>
    </p:spTree>
    <p:extLst>
      <p:ext uri="{BB962C8B-B14F-4D97-AF65-F5344CB8AC3E}">
        <p14:creationId xmlns:p14="http://schemas.microsoft.com/office/powerpoint/2010/main" val="368468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0E319C9-734C-4C5D-A408-4C0EF11D0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7"/>
          <a:stretch/>
        </p:blipFill>
        <p:spPr>
          <a:xfrm>
            <a:off x="4933153" y="1591894"/>
            <a:ext cx="4011062" cy="2532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1CCAC-A287-411B-87E2-5B613D50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Maximizing the margin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675FD-65E9-4922-90D2-6AE60BF6C1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422491"/>
                <a:ext cx="5179039" cy="472100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any sample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perpendicular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the hyperplane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formula is from linear algebra, 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the magnitude of the weights: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 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not derive it in the interest of time</a:t>
                </a:r>
              </a:p>
              <a:p>
                <a:r>
                  <a:rPr lang="en-US" dirty="0"/>
                  <a:t>For any </a:t>
                </a:r>
                <a:r>
                  <a:rPr lang="en-US" b="1" dirty="0"/>
                  <a:t>correctly classified data point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the distance to its decision surface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want to maximize this margin across all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by choosing 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596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Find the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pair that is closest to the dashed line: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either 1 or -1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means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gives the largest value to that expression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675FD-65E9-4922-90D2-6AE60BF6C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422491"/>
                <a:ext cx="5179039" cy="4721009"/>
              </a:xfrm>
              <a:blipFill>
                <a:blip r:embed="rId3"/>
                <a:stretch>
                  <a:fillRect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D17960-3FB8-441C-922B-5B9036E9C2E2}"/>
              </a:ext>
            </a:extLst>
          </p:cNvPr>
          <p:cNvSpPr txBox="1"/>
          <p:nvPr/>
        </p:nvSpPr>
        <p:spPr>
          <a:xfrm>
            <a:off x="5471032" y="91561"/>
            <a:ext cx="34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https://www.oreilly.com/library/view/python-machine-learning/9781783555130/graphics/3547_03_07.jpg</a:t>
            </a:r>
          </a:p>
        </p:txBody>
      </p:sp>
    </p:spTree>
    <p:extLst>
      <p:ext uri="{BB962C8B-B14F-4D97-AF65-F5344CB8AC3E}">
        <p14:creationId xmlns:p14="http://schemas.microsoft.com/office/powerpoint/2010/main" val="26398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92A4-E845-454F-AD0A-ECC55C8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Maximize the margin by finding the support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5320CF-945A-4E44-80E4-96FBF0FDC77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103238" y="952969"/>
                <a:ext cx="6502062" cy="425352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can rewrite the optimization on the previous slide to make it easier to find these support vectors (which represent the critical points)</a:t>
                </a:r>
              </a:p>
              <a:p>
                <a:pPr lvl="1"/>
                <a:r>
                  <a:rPr lang="en-US" dirty="0"/>
                  <a:t>We will not do this in lecture, see the excellent slides at </a:t>
                </a:r>
                <a:r>
                  <a:rPr lang="en-US" dirty="0">
                    <a:hlinkClick r:id="rId2"/>
                  </a:rPr>
                  <a:t>https://web.mit.edu/6.034/wwwbob/svm-notes-long-08.pdf</a:t>
                </a:r>
                <a:endParaRPr lang="en-US" dirty="0"/>
              </a:p>
              <a:p>
                <a:r>
                  <a:rPr lang="en-US" dirty="0"/>
                  <a:t>We’ll use a </a:t>
                </a:r>
                <a:r>
                  <a:rPr lang="en-US" dirty="0" err="1"/>
                  <a:t>Lagrangian</a:t>
                </a:r>
                <a:r>
                  <a:rPr lang="en-US" dirty="0"/>
                  <a:t> function using non-zero ‘slack variables’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correspond to the support vectors for each of the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below</a:t>
                </a:r>
              </a:p>
              <a:p>
                <a:r>
                  <a:rPr lang="en-US" dirty="0"/>
                  <a:t>After rewriting, we’re trying to maximize the form below, where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(rewrote weight definition) and </a:t>
                </a:r>
              </a:p>
              <a:p>
                <a:pPr marL="114300" indent="0" algn="ctr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𝐷𝑢𝑎𝑙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b="0" dirty="0"/>
                  <a:t> </a:t>
                </a:r>
              </a:p>
              <a:p>
                <a:pPr marL="114300" indent="0" algn="ctr">
                  <a:buNone/>
                </a:pPr>
                <a:r>
                  <a:rPr lang="en-US" sz="1700" b="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b="1" dirty="0"/>
                  <a:t>Dot product </a:t>
                </a:r>
                <a:r>
                  <a:rPr lang="en-US" dirty="0"/>
                  <a:t>of two similar vectors, as well as two dissimilar vectors, is close to zero</a:t>
                </a:r>
              </a:p>
              <a:p>
                <a:pPr lvl="1"/>
                <a:r>
                  <a:rPr lang="en-US" dirty="0"/>
                  <a:t>We’re interested in the critical vectors that are able to tell the classes apart – these are the support vectors (non-zero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Finding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above will tell us which data points should be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support vectors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5320CF-945A-4E44-80E4-96FBF0FDC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03238" y="952969"/>
                <a:ext cx="6502062" cy="425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0224DBB-40A0-4279-A55A-99F1CA26C1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37" r="8438"/>
          <a:stretch/>
        </p:blipFill>
        <p:spPr>
          <a:xfrm>
            <a:off x="6500693" y="1305544"/>
            <a:ext cx="2643307" cy="25324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23EA3-91BB-450A-AD7B-C730A0499711}"/>
              </a:ext>
            </a:extLst>
          </p:cNvPr>
          <p:cNvCxnSpPr>
            <a:cxnSpLocks/>
          </p:cNvCxnSpPr>
          <p:nvPr/>
        </p:nvCxnSpPr>
        <p:spPr>
          <a:xfrm flipV="1">
            <a:off x="6915631" y="2519751"/>
            <a:ext cx="591670" cy="78130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06DF7-CD07-4066-BFFB-761F39F01D8B}"/>
              </a:ext>
            </a:extLst>
          </p:cNvPr>
          <p:cNvCxnSpPr>
            <a:cxnSpLocks/>
          </p:cNvCxnSpPr>
          <p:nvPr/>
        </p:nvCxnSpPr>
        <p:spPr>
          <a:xfrm flipV="1">
            <a:off x="6915631" y="2858405"/>
            <a:ext cx="489801" cy="44265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AD496F-2B32-474E-9648-197EBB97591B}"/>
              </a:ext>
            </a:extLst>
          </p:cNvPr>
          <p:cNvCxnSpPr>
            <a:cxnSpLocks/>
          </p:cNvCxnSpPr>
          <p:nvPr/>
        </p:nvCxnSpPr>
        <p:spPr>
          <a:xfrm flipV="1">
            <a:off x="6915631" y="2858405"/>
            <a:ext cx="906715" cy="44265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8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Google Shape;101;p1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TLDR: 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maximizes the margin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s</a:t>
                </a:r>
                <a:endParaRPr dirty="0"/>
              </a:p>
            </p:txBody>
          </p:sp>
        </mc:Choice>
        <mc:Fallback xmlns="">
          <p:sp>
            <p:nvSpPr>
              <p:cNvPr id="101" name="Google Shape;10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1144"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5737500" cy="3991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the previous slides is a quadratic programming problem</a:t>
                </a:r>
              </a:p>
              <a:p>
                <a:pPr lvl="1" indent="-342900">
                  <a:buSzPts val="1800"/>
                  <a:buChar char="●"/>
                </a:pPr>
                <a:r>
                  <a:rPr lang="en-US" dirty="0"/>
                  <a:t>From there, we perform some optimizations (we won’t cover due to time)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instead</a:t>
                </a:r>
              </a:p>
              <a:p>
                <a:r>
                  <a:rPr lang="en-US" dirty="0"/>
                  <a:t>In spirit, find those data points (support vectors) that, if removed, would change the splitting hyperplane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 are reduced to zero except a few that correspond to the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support vectors</a:t>
                </a:r>
              </a:p>
              <a:p>
                <a:pPr lvl="1"/>
                <a:r>
                  <a:rPr lang="en-US" dirty="0"/>
                  <a:t>These were the points most difficult to classify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Splitting is easy to do if the raw data is linearly separable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But what if it is not? Use a kernel!</a:t>
                </a:r>
                <a:endParaRPr dirty="0"/>
              </a:p>
            </p:txBody>
          </p:sp>
        </mc:Choice>
        <mc:Fallback xmlns="">
          <p:sp>
            <p:nvSpPr>
              <p:cNvPr id="102" name="Google Shape;102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5737500" cy="3991025"/>
              </a:xfrm>
              <a:prstGeom prst="rect">
                <a:avLst/>
              </a:prstGeom>
              <a:blipFill>
                <a:blip r:embed="rId4"/>
                <a:stretch>
                  <a:fillRect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A6AADC-0302-46B4-A7B3-627404BA8E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237" r="8438"/>
          <a:stretch/>
        </p:blipFill>
        <p:spPr>
          <a:xfrm>
            <a:off x="5962810" y="1152475"/>
            <a:ext cx="2643307" cy="25324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3AF5D1-23C9-4D78-9443-6B7810A2C435}"/>
              </a:ext>
            </a:extLst>
          </p:cNvPr>
          <p:cNvCxnSpPr>
            <a:cxnSpLocks/>
          </p:cNvCxnSpPr>
          <p:nvPr/>
        </p:nvCxnSpPr>
        <p:spPr>
          <a:xfrm flipV="1">
            <a:off x="6377748" y="2366682"/>
            <a:ext cx="591670" cy="78130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AF92E-8741-4FF9-B055-E450F0A36B05}"/>
              </a:ext>
            </a:extLst>
          </p:cNvPr>
          <p:cNvCxnSpPr>
            <a:cxnSpLocks/>
          </p:cNvCxnSpPr>
          <p:nvPr/>
        </p:nvCxnSpPr>
        <p:spPr>
          <a:xfrm flipV="1">
            <a:off x="6377748" y="2705336"/>
            <a:ext cx="489801" cy="44265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77070-AE71-4EDB-A981-01AF6405AD83}"/>
              </a:ext>
            </a:extLst>
          </p:cNvPr>
          <p:cNvCxnSpPr>
            <a:cxnSpLocks/>
          </p:cNvCxnSpPr>
          <p:nvPr/>
        </p:nvCxnSpPr>
        <p:spPr>
          <a:xfrm flipV="1">
            <a:off x="6377748" y="2705336"/>
            <a:ext cx="906715" cy="44265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0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471" y="1726172"/>
            <a:ext cx="4800849" cy="287440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intuition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raw data into higher dimension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mapped data can then be linearly separated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56" y="2466059"/>
            <a:ext cx="3816699" cy="2214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" name="Google Shape;76;p16"/>
          <p:cNvSpPr txBox="1"/>
          <p:nvPr/>
        </p:nvSpPr>
        <p:spPr>
          <a:xfrm>
            <a:off x="287825" y="4790700"/>
            <a:ext cx="442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Images from http://www.cs.umd.edu/class/spring2018/cmsc422-0101//slides0101/lecture21.pdf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99A24-D764-4C17-83C6-0D324681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61" y="-32166"/>
            <a:ext cx="2557439" cy="1465609"/>
          </a:xfrm>
          <a:prstGeom prst="rect">
            <a:avLst/>
          </a:prstGeom>
        </p:spPr>
      </p:pic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But...now we just have even MORE features!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already could see this sort of thing when moving from LinearRegression to PolynomialRegression in scikit-learn; took forever to train, if you ran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want to avoid explicitly computing these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We’ll rewrite the linear models to avoid computing all these new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kernel trick: get the dot product easily by choosing a friendly ‘conversoin function’ (we need dot product for SVs)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just one example, many others possible</a:t>
            </a: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525" y="2822750"/>
            <a:ext cx="2711175" cy="18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924" y="4744275"/>
            <a:ext cx="311375" cy="2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643700" y="4629000"/>
            <a:ext cx="14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...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422" y="3105147"/>
            <a:ext cx="5896937" cy="176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7"/>
          <p:cNvSpPr txBox="1"/>
          <p:nvPr/>
        </p:nvSpPr>
        <p:spPr>
          <a:xfrm>
            <a:off x="-16975" y="4866900"/>
            <a:ext cx="598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Images from http://www.cs.umd.edu/class/spring2018/cmsc422-0101//slides0101/lecture21.pdf</a:t>
            </a:r>
            <a:endParaRPr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F73E6-1286-4D38-89A8-25FB3C709AC4}"/>
              </a:ext>
            </a:extLst>
          </p:cNvPr>
          <p:cNvSpPr txBox="1"/>
          <p:nvPr/>
        </p:nvSpPr>
        <p:spPr>
          <a:xfrm>
            <a:off x="3365608" y="11061"/>
            <a:ext cx="3932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https://web.mit.edu/6.034/wwwbob/svm-notes-long-08.pdf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1570</Words>
  <Application>Microsoft Office PowerPoint</Application>
  <PresentationFormat>On-screen Show (16:9)</PresentationFormat>
  <Paragraphs>119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Simple Light</vt:lpstr>
      <vt:lpstr>SVM, Kernels, and KNN classification</vt:lpstr>
      <vt:lpstr>Tradeoffs using NNs</vt:lpstr>
      <vt:lpstr>Support Vector Machines (SVMs)</vt:lpstr>
      <vt:lpstr>Generating a SVM classifier</vt:lpstr>
      <vt:lpstr>Maximizing the margin</vt:lpstr>
      <vt:lpstr>Maximize the margin by finding the support vectors</vt:lpstr>
      <vt:lpstr>TLDR: solve for the w that maximizes the margin for all xs</vt:lpstr>
      <vt:lpstr>Kernel intuition</vt:lpstr>
      <vt:lpstr>But...now we just have even MORE features!</vt:lpstr>
      <vt:lpstr>Why do we care about the dot product between two points for SVMs?</vt:lpstr>
      <vt:lpstr>When to use SVMs vs NNs</vt:lpstr>
      <vt:lpstr>...and one more classification model: KNN</vt:lpstr>
      <vt:lpstr>Decision Tree Classification vs KNNs</vt:lpstr>
      <vt:lpstr>Rest of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and impractical deep learning, kernels, and SVM</dc:title>
  <cp:lastModifiedBy>Dr_Kinga</cp:lastModifiedBy>
  <cp:revision>9</cp:revision>
  <dcterms:modified xsi:type="dcterms:W3CDTF">2022-03-10T12:34:39Z</dcterms:modified>
</cp:coreProperties>
</file>