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301" r:id="rId3"/>
    <p:sldId id="302" r:id="rId4"/>
    <p:sldId id="265" r:id="rId5"/>
    <p:sldId id="266" r:id="rId6"/>
    <p:sldId id="304" r:id="rId7"/>
    <p:sldId id="267" r:id="rId8"/>
    <p:sldId id="268" r:id="rId9"/>
    <p:sldId id="269" r:id="rId10"/>
    <p:sldId id="271" r:id="rId11"/>
    <p:sldId id="275" r:id="rId12"/>
    <p:sldId id="274" r:id="rId13"/>
    <p:sldId id="273" r:id="rId14"/>
    <p:sldId id="277" r:id="rId15"/>
    <p:sldId id="278" r:id="rId16"/>
    <p:sldId id="279" r:id="rId17"/>
    <p:sldId id="282" r:id="rId18"/>
    <p:sldId id="281" r:id="rId19"/>
    <p:sldId id="280" r:id="rId20"/>
    <p:sldId id="283" r:id="rId21"/>
    <p:sldId id="284" r:id="rId22"/>
    <p:sldId id="285" r:id="rId23"/>
    <p:sldId id="287" r:id="rId24"/>
    <p:sldId id="288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286" r:id="rId34"/>
    <p:sldId id="30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46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2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8D84368-448A-45CA-90E0-DEB4CEB8152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D25BCF-9BE0-4EED-BD4B-17FBDF4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19200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F15A6-4B30-45B1-BBE8-4BA00B8CC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1757744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Introduction to Markov Models and Reinforcement </a:t>
            </a:r>
            <a:r>
              <a:rPr lang="en-BW" sz="5400" dirty="0"/>
              <a:t>L</a:t>
            </a:r>
            <a:r>
              <a:rPr lang="en-US" sz="5400" dirty="0"/>
              <a:t>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6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1FAB0-8F11-4888-AA7B-C36D59377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11756"/>
            <a:ext cx="9418320" cy="1560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  <a:latin typeface="Concourse T3" pitchFamily="50" charset="0"/>
              </a:rPr>
              <a:t>8 Mar 2022</a:t>
            </a:r>
          </a:p>
          <a:p>
            <a:endParaRPr lang="en-US" dirty="0">
              <a:solidFill>
                <a:srgbClr val="FFFFFF">
                  <a:alpha val="80000"/>
                </a:srgbClr>
              </a:solidFill>
              <a:latin typeface="Concourse T3" pitchFamily="50" charset="0"/>
            </a:endParaRPr>
          </a:p>
          <a:p>
            <a:r>
              <a:rPr lang="en-US" dirty="0">
                <a:solidFill>
                  <a:srgbClr val="FFFFFF">
                    <a:alpha val="80000"/>
                  </a:srgbClr>
                </a:solidFill>
                <a:latin typeface="Concourse T3" pitchFamily="50" charset="0"/>
              </a:rPr>
              <a:t>Joseph Goldfrank</a:t>
            </a:r>
          </a:p>
          <a:p>
            <a:endParaRPr lang="en-US" dirty="0">
              <a:solidFill>
                <a:srgbClr val="FFFFFF">
                  <a:alpha val="80000"/>
                </a:srgbClr>
              </a:solidFill>
              <a:latin typeface="Concourse T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)←</m:t>
                    </m:r>
                  </m:oMath>
                </a14:m>
                <a:r>
                  <a:rPr lang="en-US" sz="2800" dirty="0"/>
                  <a:t> 0   for all states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1" dirty="0"/>
                  <a:t>loop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23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Other 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r>
              <a:rPr lang="en-BW" sz="2800" dirty="0"/>
              <a:t>Policy Iteration</a:t>
            </a:r>
          </a:p>
          <a:p>
            <a:r>
              <a:rPr lang="en-BW" sz="2800" dirty="0"/>
              <a:t>Gauss-Seidel Value Iteration</a:t>
            </a:r>
          </a:p>
          <a:p>
            <a:r>
              <a:rPr lang="en-BW" sz="2800" dirty="0"/>
              <a:t>Approximation Techniques</a:t>
            </a:r>
          </a:p>
          <a:p>
            <a:pPr lvl="1"/>
            <a:r>
              <a:rPr lang="en-BW" sz="2600" dirty="0"/>
              <a:t>Local approximation</a:t>
            </a:r>
          </a:p>
          <a:p>
            <a:pPr lvl="1"/>
            <a:r>
              <a:rPr lang="en-BW" sz="2600" dirty="0"/>
              <a:t>Global approximation</a:t>
            </a:r>
          </a:p>
          <a:p>
            <a:pPr lvl="1"/>
            <a:r>
              <a:rPr lang="en-BW" sz="2600" dirty="0"/>
              <a:t>Monte Carlo Tree Search</a:t>
            </a:r>
            <a:br>
              <a:rPr lang="en-US" sz="2600" dirty="0"/>
            </a:b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894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045D8-3D18-43DC-80F8-EDF54EE9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94" y="1369970"/>
            <a:ext cx="10383561" cy="39676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32874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Partially-Observable Markov Decision Processes (POMDPs)</a:t>
            </a:r>
            <a:endParaRPr lang="en-US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62F756F-098B-42C1-B4CC-593BFAF2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689225"/>
            <a:ext cx="9605394" cy="34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7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POMDPs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r>
              <a:rPr lang="en-BW" sz="2800" dirty="0"/>
              <a:t>State not directly observed</a:t>
            </a:r>
          </a:p>
          <a:p>
            <a:r>
              <a:rPr lang="en-BW" sz="2800" dirty="0"/>
              <a:t>Decision-maker maintains a </a:t>
            </a:r>
            <a:r>
              <a:rPr lang="en-BW" sz="2800" i="1" dirty="0"/>
              <a:t>belief state</a:t>
            </a:r>
            <a:endParaRPr lang="en-BW" sz="2800" dirty="0"/>
          </a:p>
          <a:p>
            <a:r>
              <a:rPr lang="en-BW" sz="2800" dirty="0"/>
              <a:t>Exact solutions are challenging</a:t>
            </a:r>
          </a:p>
          <a:p>
            <a:pPr lvl="1"/>
            <a:r>
              <a:rPr lang="en-BW" sz="2600" dirty="0"/>
              <a:t>Filtering</a:t>
            </a:r>
          </a:p>
          <a:p>
            <a:pPr lvl="1"/>
            <a:r>
              <a:rPr lang="en-BW" sz="2600" dirty="0"/>
              <a:t>Approximation methods</a:t>
            </a:r>
          </a:p>
          <a:p>
            <a:pPr lvl="1"/>
            <a:r>
              <a:rPr lang="en-BW" sz="2600" dirty="0"/>
              <a:t>Online 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22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BW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BW" sz="2800" b="0" dirty="0"/>
              </a:p>
              <a:p>
                <a:pPr marL="0" indent="0">
                  <a:buNone/>
                </a:pPr>
                <a:endParaRPr lang="en-BW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B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br>
                  <a:rPr lang="en-BW" sz="2800" b="0" dirty="0"/>
                </a:br>
                <a:endParaRPr lang="en-BW" sz="2800" b="0" dirty="0"/>
              </a:p>
              <a:p>
                <a:pPr marL="0" indent="0">
                  <a:buNone/>
                </a:pPr>
                <a:endParaRPr lang="en-BW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W" sz="3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BW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3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BW" sz="3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BW" sz="3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BW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BW" sz="36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endChr m:val="|"/>
                              <m:ctrlPr>
                                <a:rPr lang="en-BW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W" sz="3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BW" sz="3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BW" sz="36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BW" sz="36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BW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W" sz="3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BW" sz="36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BW" sz="3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W" sz="3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34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Bayesian Inference for POMDPs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 lnSpcReduction="10000"/>
          </a:bodyPr>
          <a:lstStyle/>
          <a:p>
            <a:r>
              <a:rPr lang="en-BW" sz="2800" dirty="0">
                <a:latin typeface="Century Schoolbook" panose="02040604050505020304" pitchFamily="18" charset="0"/>
              </a:rPr>
              <a:t>Linear Gaussian Filter(“Kalman” filter)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C</a:t>
            </a:r>
            <a:r>
              <a:rPr lang="en-US" sz="2600" dirty="0">
                <a:latin typeface="Century Schoolbook" panose="02040604050505020304" pitchFamily="18" charset="0"/>
              </a:rPr>
              <a:t>a</a:t>
            </a:r>
            <a:r>
              <a:rPr lang="en-BW" sz="2600" dirty="0">
                <a:latin typeface="Century Schoolbook" panose="02040604050505020304" pitchFamily="18" charset="0"/>
              </a:rPr>
              <a:t>n be applied to non-linear-Gaussian problems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Conjugate prior (Gaussian distribution) allowed updating belief in closed form</a:t>
            </a:r>
          </a:p>
          <a:p>
            <a:r>
              <a:rPr lang="en-BW" sz="2800" dirty="0">
                <a:latin typeface="Century Schoolbook" panose="02040604050505020304" pitchFamily="18" charset="0"/>
              </a:rPr>
              <a:t>Particle Filter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Can be applied to any prob</a:t>
            </a:r>
            <a:r>
              <a:rPr lang="en-US" sz="2600" dirty="0">
                <a:latin typeface="Century Schoolbook" panose="02040604050505020304" pitchFamily="18" charset="0"/>
              </a:rPr>
              <a:t>le</a:t>
            </a:r>
            <a:r>
              <a:rPr lang="en-BW" sz="2600" dirty="0">
                <a:latin typeface="Century Schoolbook" panose="02040604050505020304" pitchFamily="18" charset="0"/>
              </a:rPr>
              <a:t>m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Relies on generative model of problem dynamics</a:t>
            </a:r>
          </a:p>
          <a:p>
            <a:r>
              <a:rPr lang="en-BW" sz="2800" dirty="0">
                <a:latin typeface="Century Schoolbook" panose="02040604050505020304" pitchFamily="18" charset="0"/>
              </a:rPr>
              <a:t>Offline methods</a:t>
            </a:r>
          </a:p>
          <a:p>
            <a:r>
              <a:rPr lang="en-BW" sz="2800" dirty="0">
                <a:latin typeface="Century Schoolbook" panose="02040604050505020304" pitchFamily="18" charset="0"/>
              </a:rPr>
              <a:t>Online methods</a:t>
            </a:r>
          </a:p>
          <a:p>
            <a:endParaRPr lang="en-BW" sz="2800" dirty="0">
              <a:latin typeface="Century Schoolbook" panose="02040604050505020304" pitchFamily="18" charset="0"/>
            </a:endParaRPr>
          </a:p>
          <a:p>
            <a:pPr lvl="1"/>
            <a:endParaRPr lang="en-BW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1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045D8-3D18-43DC-80F8-EDF54EE9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94" y="1369970"/>
            <a:ext cx="10383561" cy="39676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85322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MDP With Model Uncertainty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CE34E5B-54A5-4543-848A-DB5269C65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1" y="2121450"/>
            <a:ext cx="9541164" cy="36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5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Reinforcement Learning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r>
              <a:rPr lang="en-BW" sz="2800" dirty="0">
                <a:latin typeface="Century Schoolbook" panose="02040604050505020304" pitchFamily="18" charset="0"/>
              </a:rPr>
              <a:t>Exploration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Taking actions to learn about problem structure</a:t>
            </a:r>
          </a:p>
          <a:p>
            <a:r>
              <a:rPr lang="en-BW" sz="2800" dirty="0">
                <a:latin typeface="Century Schoolbook" panose="02040604050505020304" pitchFamily="18" charset="0"/>
              </a:rPr>
              <a:t>Exploitation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Taking action to maximize reward</a:t>
            </a:r>
          </a:p>
          <a:p>
            <a:r>
              <a:rPr lang="en-BW" sz="2800" dirty="0">
                <a:latin typeface="Century Schoolbook" panose="02040604050505020304" pitchFamily="18" charset="0"/>
              </a:rPr>
              <a:t>Balancing exploration vs. exploitation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Finite time horizon (or discounted infinite)</a:t>
            </a:r>
          </a:p>
          <a:p>
            <a:pPr lvl="1"/>
            <a:r>
              <a:rPr lang="en-BW" sz="2600" dirty="0">
                <a:latin typeface="Century Schoolbook" panose="02040604050505020304" pitchFamily="18" charset="0"/>
              </a:rPr>
              <a:t>Actions taken for exploitation still provide information</a:t>
            </a:r>
          </a:p>
          <a:p>
            <a:pPr lvl="1"/>
            <a:endParaRPr lang="en-BW" sz="2600" dirty="0">
              <a:latin typeface="Century Schoolbook" panose="02040604050505020304" pitchFamily="18" charset="0"/>
            </a:endParaRPr>
          </a:p>
          <a:p>
            <a:pPr lvl="1"/>
            <a:endParaRPr lang="en-BW" sz="2600" dirty="0">
              <a:latin typeface="Century Schoolbook" panose="02040604050505020304" pitchFamily="18" charset="0"/>
            </a:endParaRPr>
          </a:p>
          <a:p>
            <a:pPr lvl="1"/>
            <a:endParaRPr lang="en-BW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Markov Processes</a:t>
            </a:r>
          </a:p>
          <a:p>
            <a:r>
              <a:rPr lang="en-US" sz="3200" dirty="0"/>
              <a:t>Markov Decision Processes (MDPs)</a:t>
            </a:r>
          </a:p>
          <a:p>
            <a:r>
              <a:rPr lang="en-US" sz="3200" dirty="0"/>
              <a:t>Partially Observable Markov Decision Processes (POMDPs)</a:t>
            </a:r>
          </a:p>
          <a:p>
            <a:r>
              <a:rPr lang="en-US" sz="32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4858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Multi-Armed Bandit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</p:spPr>
            <p:txBody>
              <a:bodyPr>
                <a:normAutofit/>
              </a:bodyPr>
              <a:lstStyle/>
              <a:p>
                <a:r>
                  <a:rPr lang="en-BW" sz="2800" dirty="0">
                    <a:latin typeface="Century Schoolbook" panose="02040604050505020304" pitchFamily="18" charset="0"/>
                  </a:rPr>
                  <a:t>Etymology: slot machines (the “one-armed bandit”)</a:t>
                </a:r>
              </a:p>
              <a:p>
                <a:r>
                  <a:rPr lang="en-BW" sz="2800" dirty="0">
                    <a:latin typeface="Century Schoolbook" panose="02040604050505020304" pitchFamily="18" charset="0"/>
                  </a:rPr>
                  <a:t>Multiple “arms” with </a:t>
                </a:r>
                <a:r>
                  <a:rPr lang="en-BW" sz="2800" dirty="0" err="1">
                    <a:latin typeface="Century Schoolbook" panose="02040604050505020304" pitchFamily="18" charset="0"/>
                  </a:rPr>
                  <a:t>probabilit</a:t>
                </a:r>
                <a:r>
                  <a:rPr lang="en-US" sz="2800" dirty="0" err="1">
                    <a:latin typeface="Century Schoolbook" panose="02040604050505020304" pitchFamily="18" charset="0"/>
                  </a:rPr>
                  <a:t>i</a:t>
                </a:r>
                <a:r>
                  <a:rPr lang="en-BW" sz="2800" dirty="0">
                    <a:latin typeface="Century Schoolbook" panose="02040604050505020304" pitchFamily="18" charset="0"/>
                  </a:rPr>
                  <a:t>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BW" sz="2600" dirty="0">
                    <a:latin typeface="Century Schoolbook" panose="020406040505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B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W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BW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BW" sz="2600" b="0" dirty="0">
                  <a:latin typeface="Century Schoolbook" panose="02040604050505020304" pitchFamily="18" charset="0"/>
                </a:endParaRPr>
              </a:p>
              <a:p>
                <a:r>
                  <a:rPr lang="en-BW" sz="2600" dirty="0">
                    <a:latin typeface="Century Schoolbook" panose="02040604050505020304" pitchFamily="18" charset="0"/>
                  </a:rPr>
                  <a:t>Decision at each time step: which arm to pull?</a:t>
                </a:r>
              </a:p>
              <a:p>
                <a:pPr lvl="1"/>
                <a:r>
                  <a:rPr lang="en-BW" sz="2400" dirty="0">
                    <a:latin typeface="Century Schoolbook" panose="02040604050505020304" pitchFamily="18" charset="0"/>
                  </a:rPr>
                  <a:t>Exploration vs. Exploitation</a:t>
                </a:r>
              </a:p>
              <a:p>
                <a:pPr lvl="1"/>
                <a:r>
                  <a:rPr lang="en-BW" sz="2400" dirty="0">
                    <a:latin typeface="Century Schoolbook" panose="02040604050505020304" pitchFamily="18" charset="0"/>
                  </a:rPr>
                  <a:t>Time horizon</a:t>
                </a:r>
              </a:p>
              <a:p>
                <a:r>
                  <a:rPr lang="en-BW" sz="2600" dirty="0">
                    <a:latin typeface="Century Schoolbook" panose="02040604050505020304" pitchFamily="18" charset="0"/>
                  </a:rPr>
                  <a:t>Belief state: beta-binomial</a:t>
                </a:r>
              </a:p>
              <a:p>
                <a:endParaRPr lang="en-BW" sz="26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  <a:blipFill>
                <a:blip r:embed="rId2"/>
                <a:stretch>
                  <a:fillRect l="-73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21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27215"/>
            <a:ext cx="9692640" cy="1325562"/>
          </a:xfrm>
        </p:spPr>
        <p:txBody>
          <a:bodyPr/>
          <a:lstStyle/>
          <a:p>
            <a:r>
              <a:rPr lang="en-BW" dirty="0"/>
              <a:t>Beta-Binomial Belief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552777"/>
                <a:ext cx="9891903" cy="4351337"/>
              </a:xfrm>
            </p:spPr>
            <p:txBody>
              <a:bodyPr>
                <a:normAutofit/>
              </a:bodyPr>
              <a:lstStyle/>
              <a:p>
                <a:r>
                  <a:rPr lang="en-BW" sz="2400" dirty="0">
                    <a:latin typeface="Century Schoolbook" panose="02040604050505020304" pitchFamily="18" charset="0"/>
                  </a:rPr>
                  <a:t>Prior: </a:t>
                </a:r>
                <a14:m>
                  <m:oMath xmlns:m="http://schemas.openxmlformats.org/officeDocument/2006/math">
                    <m:r>
                      <a:rPr lang="en-BW" sz="2400" b="0" i="1" smtClean="0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B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B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BW" sz="2400" b="0" dirty="0">
                  <a:latin typeface="Century Schoolbook" panose="02040604050505020304" pitchFamily="18" charset="0"/>
                </a:endParaRPr>
              </a:p>
              <a:p>
                <a:r>
                  <a:rPr lang="en-BW" sz="2400" dirty="0">
                    <a:latin typeface="Century Schoolbook" panose="02040604050505020304" pitchFamily="18" charset="0"/>
                  </a:rPr>
                  <a:t>Posterior (loss): </a:t>
                </a:r>
                <a14:m>
                  <m:oMath xmlns:m="http://schemas.openxmlformats.org/officeDocument/2006/math">
                    <m:r>
                      <a:rPr lang="en-BW" sz="2400" b="0" i="1" smtClean="0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B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B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B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B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BW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r>
                  <a:rPr lang="en-BW" sz="2400" dirty="0">
                    <a:latin typeface="Century Schoolbook" panose="02040604050505020304" pitchFamily="18" charset="0"/>
                  </a:rPr>
                  <a:t>Posterior (win): </a:t>
                </a:r>
                <a14:m>
                  <m:oMath xmlns:m="http://schemas.openxmlformats.org/officeDocument/2006/math">
                    <m:r>
                      <a:rPr kumimoji="0" lang="en-BW" sz="2400" b="0" i="1" u="none" strike="noStrike" kern="1200" cap="none" spc="1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kumimoji="0" lang="en-BW" sz="2400" b="0" i="1" u="none" strike="noStrike" kern="1200" cap="none" spc="1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BW" sz="2400" b="0" i="1" u="none" strike="noStrike" kern="1200" cap="none" spc="1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BW" sz="2400" b="0" i="1" u="none" strike="noStrike" kern="1200" cap="none" spc="1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BW" sz="2400" b="0" i="1" u="none" strike="noStrike" kern="1200" cap="none" spc="1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BW" sz="2400" b="0" i="1" u="none" strike="noStrike" kern="1200" cap="none" spc="1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kumimoji="0" lang="en-BW" sz="2400" b="0" i="1" u="none" strike="noStrike" kern="1200" cap="none" spc="1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BW" sz="2400" b="0" i="1" u="none" strike="noStrike" kern="1200" cap="none" spc="1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0" lang="en-BW" sz="2400" b="0" i="1" u="none" strike="noStrike" kern="1200" cap="none" spc="1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BW" sz="2400" b="0" i="0" u="none" strike="noStrike" kern="1200" cap="none" spc="1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Schoolbook" panose="02040604050505020304" pitchFamily="18" charset="0"/>
                  </a:rPr>
                  <a:t> </a:t>
                </a:r>
                <a:endParaRPr lang="en-BW" sz="2400" dirty="0">
                  <a:latin typeface="Century Schoolbook" panose="02040604050505020304" pitchFamily="18" charset="0"/>
                </a:endParaRPr>
              </a:p>
              <a:p>
                <a:endParaRPr lang="en-BW" sz="2600" dirty="0">
                  <a:latin typeface="Century Schoolbook" panose="02040604050505020304" pitchFamily="18" charset="0"/>
                </a:endParaRPr>
              </a:p>
              <a:p>
                <a:endParaRPr lang="en-BW" sz="2600" dirty="0">
                  <a:latin typeface="Century Schoolbook" panose="02040604050505020304" pitchFamily="18" charset="0"/>
                </a:endParaRPr>
              </a:p>
              <a:p>
                <a:endParaRPr lang="en-BW" sz="26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552777"/>
                <a:ext cx="9891903" cy="4351337"/>
              </a:xfrm>
              <a:blipFill>
                <a:blip r:embed="rId2"/>
                <a:stretch>
                  <a:fillRect l="-431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713ECC-5E2F-4874-AE09-04E55ED8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5" y="3638652"/>
            <a:ext cx="3187169" cy="308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0F9D8-6D9D-47BD-852F-74B5C897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84" y="3641326"/>
            <a:ext cx="3222582" cy="308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CC471-B9E6-4C8E-9D6C-A9A8D775C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538" y="3632090"/>
            <a:ext cx="3199591" cy="3080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2FB608-E6BA-4F88-B6DC-4F1A788D41A7}"/>
              </a:ext>
            </a:extLst>
          </p:cNvPr>
          <p:cNvSpPr txBox="1"/>
          <p:nvPr/>
        </p:nvSpPr>
        <p:spPr>
          <a:xfrm>
            <a:off x="1132853" y="3359113"/>
            <a:ext cx="158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W" dirty="0"/>
              <a:t>Beta(1,1)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3334D-2E50-4715-999A-2DEA44E3EF7A}"/>
              </a:ext>
            </a:extLst>
          </p:cNvPr>
          <p:cNvSpPr txBox="1"/>
          <p:nvPr/>
        </p:nvSpPr>
        <p:spPr>
          <a:xfrm>
            <a:off x="4978431" y="3343209"/>
            <a:ext cx="158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W" dirty="0"/>
              <a:t>Beta(2,2)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CDA67-51B7-4413-B080-785762BF9E34}"/>
              </a:ext>
            </a:extLst>
          </p:cNvPr>
          <p:cNvSpPr txBox="1"/>
          <p:nvPr/>
        </p:nvSpPr>
        <p:spPr>
          <a:xfrm>
            <a:off x="8924455" y="3308573"/>
            <a:ext cx="158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W" dirty="0"/>
              <a:t>Beta(6,3)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73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Choosing an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</p:spPr>
            <p:txBody>
              <a:bodyPr>
                <a:normAutofit/>
              </a:bodyPr>
              <a:lstStyle/>
              <a:p>
                <a:r>
                  <a:rPr lang="en-BW" sz="2800" dirty="0">
                    <a:latin typeface="Century Schoolbook" panose="02040604050505020304" pitchFamily="18" charset="0"/>
                  </a:rPr>
                  <a:t>Greedy strategy</a:t>
                </a:r>
              </a:p>
              <a:p>
                <a:r>
                  <a:rPr lang="en-BW" sz="2800" dirty="0" err="1">
                    <a:latin typeface="Century Schoolbook" panose="02040604050505020304" pitchFamily="18" charset="0"/>
                  </a:rPr>
                  <a:t>Softmax</a:t>
                </a:r>
                <a:endParaRPr lang="en-BW" sz="2800" dirty="0">
                  <a:latin typeface="Century Schoolbook" panose="020406040505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BW" sz="2600" dirty="0">
                    <a:latin typeface="Century Schoolbook" panose="02040604050505020304" pitchFamily="18" charset="0"/>
                  </a:rPr>
                  <a:t>-Greedy strategy</a:t>
                </a:r>
              </a:p>
              <a:p>
                <a:r>
                  <a:rPr lang="en-BW" sz="2600" dirty="0">
                    <a:latin typeface="Century Schoolbook" panose="02040604050505020304" pitchFamily="18" charset="0"/>
                  </a:rPr>
                  <a:t>Optimal allocation methods</a:t>
                </a:r>
              </a:p>
              <a:p>
                <a:r>
                  <a:rPr lang="en-BW" sz="2600" dirty="0">
                    <a:latin typeface="Century Schoolbook" panose="02040604050505020304" pitchFamily="18" charset="0"/>
                  </a:rPr>
                  <a:t>Maximum likelihood</a:t>
                </a:r>
              </a:p>
              <a:p>
                <a:endParaRPr lang="en-BW" sz="2600" dirty="0">
                  <a:latin typeface="Century Schoolbook" panose="02040604050505020304" pitchFamily="18" charset="0"/>
                </a:endParaRPr>
              </a:p>
              <a:p>
                <a:endParaRPr lang="en-BW" sz="26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  <a:blipFill>
                <a:blip r:embed="rId2"/>
                <a:stretch>
                  <a:fillRect l="-73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5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Model-Free Reinforcement Learning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4EC3E145-2A70-4C89-B1B9-1251BC90A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4271" y="1981200"/>
                <a:ext cx="9891903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BW" sz="2800" dirty="0">
                    <a:latin typeface="Century Schoolbook" panose="02040604050505020304" pitchFamily="18" charset="0"/>
                  </a:rPr>
                  <a:t>Does not require explicit model of transition and reward</a:t>
                </a:r>
              </a:p>
              <a:p>
                <a:r>
                  <a:rPr lang="en-BW" sz="2800" dirty="0">
                    <a:latin typeface="Century Schoolbook" panose="02040604050505020304" pitchFamily="18" charset="0"/>
                  </a:rPr>
                  <a:t>Based on Bellman equation</a:t>
                </a:r>
              </a:p>
              <a:p>
                <a:endParaRPr lang="en-BW" sz="28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endChr m:val="|"/>
                              <m:ctrlPr>
                                <a:rPr lang="en-B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B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BW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B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limLow>
                            <m:limLowPr>
                              <m:ctrlPr>
                                <a:rPr lang="en-B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B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BW" sz="2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BW" sz="28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e>
                      </m:nary>
                      <m:r>
                        <m:rPr>
                          <m:sty m:val="p"/>
                        </m:rPr>
                        <a:rPr lang="en-BW" sz="280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BW" sz="28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B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BW" sz="2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BW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BW" sz="28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B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BW" sz="28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BW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BW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W" sz="26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BW" sz="2600" dirty="0">
                  <a:latin typeface="Century Schoolbook" panose="020406040505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BW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BW" sz="2600" dirty="0">
                    <a:latin typeface="Century Schoolbook" panose="02040604050505020304" pitchFamily="18" charset="0"/>
                  </a:rPr>
                  <a:t> represents discounted </a:t>
                </a:r>
                <a:r>
                  <a:rPr lang="en-BW" sz="2600" dirty="0" err="1">
                    <a:latin typeface="Century Schoolbook" panose="02040604050505020304" pitchFamily="18" charset="0"/>
                  </a:rPr>
                  <a:t>expe</a:t>
                </a:r>
                <a:r>
                  <a:rPr lang="en-US" sz="2600" dirty="0">
                    <a:latin typeface="Century Schoolbook" panose="02040604050505020304" pitchFamily="18" charset="0"/>
                  </a:rPr>
                  <a:t>c</a:t>
                </a:r>
                <a:r>
                  <a:rPr lang="en-BW" sz="2600" dirty="0">
                    <a:latin typeface="Century Schoolbook" panose="02040604050505020304" pitchFamily="18" charset="0"/>
                  </a:rPr>
                  <a:t>ted reward for </a:t>
                </a:r>
                <a:r>
                  <a:rPr lang="en-BW" sz="2600" i="1" dirty="0">
                    <a:latin typeface="Century Schoolbook" panose="02040604050505020304" pitchFamily="18" charset="0"/>
                  </a:rPr>
                  <a:t>s, a</a:t>
                </a:r>
                <a:endParaRPr lang="en-BW" sz="26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4EC3E145-2A70-4C89-B1B9-1251BC90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1" y="1981200"/>
                <a:ext cx="9891903" cy="4351337"/>
              </a:xfrm>
              <a:prstGeom prst="rect">
                <a:avLst/>
              </a:prstGeom>
              <a:blipFill>
                <a:blip r:embed="rId2"/>
                <a:stretch>
                  <a:fillRect l="-73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75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4EC3E145-2A70-4C89-B1B9-1251BC90A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4271" y="1981200"/>
                <a:ext cx="9891903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en-BW" sz="2800" b="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B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BW" sz="2800" b="0" i="0" smtClean="0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a:rPr lang="en-B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BW" sz="2800" b="0" i="0" smtClean="0">
                          <a:latin typeface="Cambria Math" panose="02040503050406030204" pitchFamily="18" charset="0"/>
                        </a:rPr>
                        <m:t>state</m:t>
                      </m:r>
                    </m:oMath>
                  </m:oMathPara>
                </a14:m>
                <a:endParaRPr lang="en-BW" sz="2800" b="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BW" sz="280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BW" sz="2800" b="0" i="0" smtClean="0">
                          <a:latin typeface="Cambria Math" panose="02040503050406030204" pitchFamily="18" charset="0"/>
                        </a:rPr>
                        <m:t>nitialize</m:t>
                      </m:r>
                      <m:r>
                        <a:rPr lang="en-B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B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BW" sz="2800" b="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BW" sz="2800" b="1" dirty="0">
                    <a:latin typeface="Century Schoolbook" panose="02040604050505020304" pitchFamily="18" charset="0"/>
                  </a:rPr>
                  <a:t>loop</a:t>
                </a:r>
              </a:p>
              <a:p>
                <a:pPr marL="0" indent="0">
                  <a:buNone/>
                </a:pPr>
                <a:r>
                  <a:rPr lang="en-BW" sz="28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action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based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exploration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strategy</m:t>
                    </m:r>
                  </m:oMath>
                </a14:m>
                <a:endParaRPr lang="en-BW" sz="2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BW" sz="2800" b="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observe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BW" sz="2800" b="0" i="0" smtClean="0">
                        <a:latin typeface="Cambria Math" panose="02040503050406030204" pitchFamily="18" charset="0"/>
                      </a:rPr>
                      <m:t>reward</m:t>
                    </m:r>
                    <m:r>
                      <a:rPr lang="en-BW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BW" sz="2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BW" sz="28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BW" sz="2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B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B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BW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B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W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B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BW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B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B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BW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BW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BW" sz="2800" b="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BW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BW" sz="2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BW" sz="2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BW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4EC3E145-2A70-4C89-B1B9-1251BC90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1" y="1981200"/>
                <a:ext cx="9891903" cy="4351337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7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/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3105324" y="2482704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2608976" y="3674719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3507447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/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1585519" y="2474271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1610686" y="3674043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DFDD2-211B-4275-A964-EDFAC5A70A71}"/>
              </a:ext>
            </a:extLst>
          </p:cNvPr>
          <p:cNvSpPr txBox="1"/>
          <p:nvPr/>
        </p:nvSpPr>
        <p:spPr>
          <a:xfrm>
            <a:off x="1362493" y="4281455"/>
            <a:ext cx="24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W" dirty="0"/>
              <a:t>reward=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2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/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3108361" y="2497281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3649212" y="3674043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DFDD2-211B-4275-A964-EDFAC5A70A71}"/>
              </a:ext>
            </a:extLst>
          </p:cNvPr>
          <p:cNvSpPr txBox="1"/>
          <p:nvPr/>
        </p:nvSpPr>
        <p:spPr>
          <a:xfrm>
            <a:off x="1362493" y="4281455"/>
            <a:ext cx="24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W" dirty="0"/>
              <a:t>reward=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2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64709"/>
              </p:ext>
            </p:extLst>
          </p:nvPr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0.1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5130108" y="2497281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5692170" y="3668510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FDD2-211B-4275-A964-EDFAC5A70A71}"/>
                  </a:ext>
                </a:extLst>
              </p:cNvPr>
              <p:cNvSpPr txBox="1"/>
              <p:nvPr/>
            </p:nvSpPr>
            <p:spPr>
              <a:xfrm>
                <a:off x="1362492" y="4281455"/>
                <a:ext cx="7101999" cy="1285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W" dirty="0"/>
                  <a:t>reward= 1</a:t>
                </a:r>
              </a:p>
              <a:p>
                <a:endParaRPr lang="en-BW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BW" sz="18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BW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W" sz="1800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FDD2-211B-4275-A964-EDFAC5A7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92" y="4281455"/>
                <a:ext cx="7101999" cy="1285737"/>
              </a:xfrm>
              <a:prstGeom prst="rect">
                <a:avLst/>
              </a:prstGeom>
              <a:blipFill>
                <a:blip r:embed="rId2"/>
                <a:stretch>
                  <a:fillRect l="-77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24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/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0.1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6644560" y="2457160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6690460" y="3668510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DFDD2-211B-4275-A964-EDFAC5A70A71}"/>
              </a:ext>
            </a:extLst>
          </p:cNvPr>
          <p:cNvSpPr txBox="1"/>
          <p:nvPr/>
        </p:nvSpPr>
        <p:spPr>
          <a:xfrm>
            <a:off x="1261871" y="4078902"/>
            <a:ext cx="710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W" dirty="0"/>
              <a:t>reward = 0</a:t>
            </a:r>
          </a:p>
        </p:txBody>
      </p:sp>
    </p:spTree>
    <p:extLst>
      <p:ext uri="{BB962C8B-B14F-4D97-AF65-F5344CB8AC3E}">
        <p14:creationId xmlns:p14="http://schemas.microsoft.com/office/powerpoint/2010/main" val="94636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Motivation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W" sz="3200" dirty="0"/>
              <a:t>Not classification or regression</a:t>
            </a:r>
          </a:p>
          <a:p>
            <a:r>
              <a:rPr lang="en-BW" sz="3200" dirty="0"/>
              <a:t>Solve continuous decision processes</a:t>
            </a:r>
            <a:endParaRPr lang="en-BW" sz="3000" dirty="0"/>
          </a:p>
          <a:p>
            <a:pPr lvl="1"/>
            <a:r>
              <a:rPr lang="en-BW" sz="3000" dirty="0"/>
              <a:t>Sequential information</a:t>
            </a:r>
            <a:endParaRPr lang="en-BW" sz="2800" dirty="0"/>
          </a:p>
          <a:p>
            <a:pPr lvl="1"/>
            <a:r>
              <a:rPr lang="en-BW" sz="3000" dirty="0"/>
              <a:t>Observations at each time step</a:t>
            </a:r>
          </a:p>
          <a:p>
            <a:pPr lvl="1"/>
            <a:r>
              <a:rPr lang="en-BW" sz="3000" dirty="0"/>
              <a:t>Applications to:</a:t>
            </a:r>
          </a:p>
          <a:p>
            <a:pPr lvl="2"/>
            <a:r>
              <a:rPr lang="en-BW" sz="2800" dirty="0"/>
              <a:t>Time series (economic forecasting)</a:t>
            </a:r>
          </a:p>
          <a:p>
            <a:pPr lvl="2"/>
            <a:r>
              <a:rPr lang="en-BW" sz="2800" dirty="0"/>
              <a:t>Business decisions</a:t>
            </a:r>
          </a:p>
          <a:p>
            <a:pPr lvl="2"/>
            <a:r>
              <a:rPr lang="en-BW" sz="2800" dirty="0"/>
              <a:t>Robotics</a:t>
            </a:r>
          </a:p>
          <a:p>
            <a:pPr lvl="2"/>
            <a:r>
              <a:rPr lang="en-BW" sz="2800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87920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/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0.1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5126153" y="2438466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4670257" y="3671889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DFDD2-211B-4275-A964-EDFAC5A70A71}"/>
              </a:ext>
            </a:extLst>
          </p:cNvPr>
          <p:cNvSpPr txBox="1"/>
          <p:nvPr/>
        </p:nvSpPr>
        <p:spPr>
          <a:xfrm>
            <a:off x="1261871" y="4078902"/>
            <a:ext cx="710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W" dirty="0"/>
              <a:t>reward = 0</a:t>
            </a:r>
          </a:p>
        </p:txBody>
      </p:sp>
    </p:spTree>
    <p:extLst>
      <p:ext uri="{BB962C8B-B14F-4D97-AF65-F5344CB8AC3E}">
        <p14:creationId xmlns:p14="http://schemas.microsoft.com/office/powerpoint/2010/main" val="2877760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46724"/>
              </p:ext>
            </p:extLst>
          </p:nvPr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3114338" y="2438466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3621633" y="3709848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FDD2-211B-4275-A964-EDFAC5A70A71}"/>
                  </a:ext>
                </a:extLst>
              </p:cNvPr>
              <p:cNvSpPr txBox="1"/>
              <p:nvPr/>
            </p:nvSpPr>
            <p:spPr>
              <a:xfrm>
                <a:off x="1261871" y="4078902"/>
                <a:ext cx="7101999" cy="1285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W" dirty="0"/>
                  <a:t>reward = </a:t>
                </a:r>
                <a:r>
                  <a:rPr lang="en-US" dirty="0"/>
                  <a:t>0</a:t>
                </a:r>
                <a:endParaRPr lang="en-BW" dirty="0"/>
              </a:p>
              <a:p>
                <a:endParaRPr lang="en-BW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BW" sz="18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BW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W" sz="1800" b="0" i="1" dirty="0">
                  <a:latin typeface="Cambria Math" panose="02040503050406030204" pitchFamily="18" charset="0"/>
                </a:endParaRPr>
              </a:p>
              <a:p>
                <a:endParaRPr lang="en-BW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FDD2-211B-4275-A964-EDFAC5A7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1" y="4078902"/>
                <a:ext cx="7101999" cy="1285737"/>
              </a:xfrm>
              <a:prstGeom prst="rect">
                <a:avLst/>
              </a:prstGeom>
              <a:blipFill>
                <a:blip r:embed="rId2"/>
                <a:stretch>
                  <a:fillRect l="-687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23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Q-Learning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endParaRPr lang="en-BW" sz="2600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C7D50A-5979-44E2-8875-82F26B699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66684"/>
              </p:ext>
            </p:extLst>
          </p:nvPr>
        </p:nvGraphicFramePr>
        <p:xfrm>
          <a:off x="1261871" y="3304990"/>
          <a:ext cx="6095274" cy="3690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886195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75141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5864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56566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2824570"/>
                    </a:ext>
                  </a:extLst>
                </a:gridCol>
                <a:gridCol w="1015274">
                  <a:extLst>
                    <a:ext uri="{9D8B030D-6E8A-4147-A177-3AD203B41FA5}">
                      <a16:colId xmlns:a16="http://schemas.microsoft.com/office/drawing/2014/main" val="1597237952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0.2</a:t>
                      </a:r>
                      <a:r>
                        <a:rPr lang="en-US" dirty="0"/>
                        <a:t>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W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77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78D54-23AC-4DF5-B100-B9291A69A264}"/>
              </a:ext>
            </a:extLst>
          </p:cNvPr>
          <p:cNvSpPr txBox="1"/>
          <p:nvPr/>
        </p:nvSpPr>
        <p:spPr>
          <a:xfrm>
            <a:off x="5152863" y="2438466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W" sz="5400" dirty="0"/>
              <a:t>.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EA6A-773F-4579-90B1-870563F94E23}"/>
              </a:ext>
            </a:extLst>
          </p:cNvPr>
          <p:cNvSpPr txBox="1"/>
          <p:nvPr/>
        </p:nvSpPr>
        <p:spPr>
          <a:xfrm>
            <a:off x="4687035" y="3709848"/>
            <a:ext cx="251670" cy="36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FDD2-211B-4275-A964-EDFAC5A70A71}"/>
                  </a:ext>
                </a:extLst>
              </p:cNvPr>
              <p:cNvSpPr txBox="1"/>
              <p:nvPr/>
            </p:nvSpPr>
            <p:spPr>
              <a:xfrm>
                <a:off x="1261871" y="4078902"/>
                <a:ext cx="7101999" cy="1285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W" dirty="0"/>
                  <a:t>reward = </a:t>
                </a:r>
                <a:r>
                  <a:rPr lang="en-US" dirty="0"/>
                  <a:t>1</a:t>
                </a:r>
                <a:endParaRPr lang="en-BW" dirty="0"/>
              </a:p>
              <a:p>
                <a:endParaRPr lang="en-BW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BW" sz="18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BW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BW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B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BW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BW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BW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W" sz="1800" b="0" i="1" dirty="0">
                  <a:latin typeface="Cambria Math" panose="02040503050406030204" pitchFamily="18" charset="0"/>
                </a:endParaRPr>
              </a:p>
              <a:p>
                <a:endParaRPr lang="en-BW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FDD2-211B-4275-A964-EDFAC5A7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1" y="4078902"/>
                <a:ext cx="7101999" cy="1285737"/>
              </a:xfrm>
              <a:prstGeom prst="rect">
                <a:avLst/>
              </a:prstGeom>
              <a:blipFill>
                <a:blip r:embed="rId2"/>
                <a:stretch>
                  <a:fillRect l="-687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899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12" y="0"/>
            <a:ext cx="4367142" cy="4332075"/>
          </a:xfrm>
        </p:spPr>
        <p:txBody>
          <a:bodyPr>
            <a:noAutofit/>
          </a:bodyPr>
          <a:lstStyle/>
          <a:p>
            <a:r>
              <a:rPr lang="en-BW" sz="25800" dirty="0"/>
              <a:t>Q.</a:t>
            </a:r>
            <a:endParaRPr lang="en-US" sz="25800" dirty="0"/>
          </a:p>
        </p:txBody>
      </p:sp>
    </p:spTree>
    <p:extLst>
      <p:ext uri="{BB962C8B-B14F-4D97-AF65-F5344CB8AC3E}">
        <p14:creationId xmlns:p14="http://schemas.microsoft.com/office/powerpoint/2010/main" val="3550886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W" dirty="0"/>
              <a:t>Further Reading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FB1B4-BC6F-4918-AE3D-4CC4E56D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9190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W" sz="2600" i="1" dirty="0">
                <a:latin typeface="Century Schoolbook" panose="02040604050505020304" pitchFamily="18" charset="0"/>
              </a:rPr>
              <a:t>Reinforcement Learning</a:t>
            </a:r>
            <a:r>
              <a:rPr lang="en-BW" sz="2600" dirty="0">
                <a:latin typeface="Century Schoolbook" panose="02040604050505020304" pitchFamily="18" charset="0"/>
              </a:rPr>
              <a:t> by Sutton &amp; </a:t>
            </a:r>
            <a:r>
              <a:rPr lang="en-BW" sz="2600" dirty="0" err="1">
                <a:latin typeface="Century Schoolbook" panose="02040604050505020304" pitchFamily="18" charset="0"/>
              </a:rPr>
              <a:t>Barto</a:t>
            </a:r>
            <a:endParaRPr lang="en-BW" sz="26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BW" sz="2600" i="1" dirty="0">
                <a:latin typeface="Century Schoolbook" panose="02040604050505020304" pitchFamily="18" charset="0"/>
              </a:rPr>
              <a:t>Decision Making Under Uncertainty </a:t>
            </a:r>
            <a:r>
              <a:rPr lang="en-BW" sz="2600" dirty="0">
                <a:latin typeface="Century Schoolbook" panose="02040604050505020304" pitchFamily="18" charset="0"/>
              </a:rPr>
              <a:t>by Mykel </a:t>
            </a:r>
            <a:r>
              <a:rPr lang="en-BW" sz="2600" dirty="0" err="1">
                <a:latin typeface="Century Schoolbook" panose="02040604050505020304" pitchFamily="18" charset="0"/>
              </a:rPr>
              <a:t>Kochenderfer</a:t>
            </a:r>
            <a:endParaRPr lang="en-BW" sz="2600" i="1" dirty="0">
              <a:latin typeface="Century Schoolbook" panose="02040604050505020304" pitchFamily="18" charset="0"/>
            </a:endParaRPr>
          </a:p>
          <a:p>
            <a:endParaRPr lang="en-BW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6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Processes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CBCCB9-F0B0-44F9-ABBF-430A83CA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249"/>
            <a:ext cx="9829800" cy="15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“The future only depends on the past through the present.”</a:t>
                </a:r>
              </a:p>
              <a:p>
                <a:pPr lvl="1"/>
                <a:r>
                  <a:rPr lang="en-US" sz="2600" dirty="0"/>
                  <a:t>Next state only depends on current state (and actions), not on prior states</a:t>
                </a:r>
              </a:p>
              <a:p>
                <a:pPr lvl="1"/>
                <a:r>
                  <a:rPr lang="en-US" sz="2600" dirty="0"/>
                  <a:t>State space can be expanded to satisfy</a:t>
                </a:r>
              </a:p>
              <a:p>
                <a:r>
                  <a:rPr lang="en-US" sz="2800" dirty="0"/>
                  <a:t>Conditional probability of future states only depends on present state</a:t>
                </a:r>
              </a:p>
              <a:p>
                <a:pPr marL="0" indent="0">
                  <a:buNone/>
                </a:pP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  <a:blipFill>
                <a:blip r:embed="rId2"/>
                <a:stretch>
                  <a:fillRect l="-73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97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Processes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F9D2-6854-400B-82A9-EF8B325B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09" y="2124363"/>
            <a:ext cx="3538682" cy="3538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84193-9F95-4808-A941-55BBC840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33" y="2129558"/>
            <a:ext cx="3538683" cy="3538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BD925-0D6F-436D-865F-C8ED197B308E}"/>
              </a:ext>
            </a:extLst>
          </p:cNvPr>
          <p:cNvSpPr txBox="1"/>
          <p:nvPr/>
        </p:nvSpPr>
        <p:spPr>
          <a:xfrm>
            <a:off x="298360" y="6550963"/>
            <a:ext cx="6577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dirty="0">
                <a:latin typeface="Consolas" panose="020B0609020204030204" pitchFamily="49" charset="0"/>
              </a:rPr>
              <a:t>chess.com</a:t>
            </a:r>
            <a:r>
              <a:rPr lang="en-US" sz="1400" i="1" dirty="0"/>
              <a:t>, 1984 World Championship, Kasparov v. </a:t>
            </a:r>
            <a:r>
              <a:rPr lang="en-US" sz="1400" i="1" dirty="0" err="1"/>
              <a:t>Karpov</a:t>
            </a:r>
            <a:r>
              <a:rPr lang="en-US" sz="1400" i="1" dirty="0"/>
              <a:t>, Round 6</a:t>
            </a:r>
          </a:p>
        </p:txBody>
      </p:sp>
    </p:spTree>
    <p:extLst>
      <p:ext uri="{BB962C8B-B14F-4D97-AF65-F5344CB8AC3E}">
        <p14:creationId xmlns:p14="http://schemas.microsoft.com/office/powerpoint/2010/main" val="14066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C9DD0E-53BD-4A14-B420-B578C9A48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580"/>
            <a:ext cx="9953625" cy="38033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07344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045D8-3D18-43DC-80F8-EDF54EE9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94" y="1369970"/>
            <a:ext cx="10383561" cy="39676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37478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33FB-7F41-4787-BE15-3F275549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-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Quantify values</a:t>
                </a:r>
                <a:endParaRPr lang="en-US" sz="2600" dirty="0"/>
              </a:p>
              <a:p>
                <a:r>
                  <a:rPr lang="en-US" sz="2800" dirty="0"/>
                  <a:t>Maximize reward over some time horizon</a:t>
                </a:r>
              </a:p>
              <a:p>
                <a:pPr lvl="1"/>
                <a:r>
                  <a:rPr lang="en-US" sz="2600" dirty="0"/>
                  <a:t>Can be infinite</a:t>
                </a:r>
              </a:p>
              <a:p>
                <a:r>
                  <a:rPr lang="en-US" sz="2800" dirty="0"/>
                  <a:t>Want to find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SB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B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SB" sz="2800" b="0" i="0" smtClean="0">
                        <a:latin typeface="Cambria Math" panose="02040503050406030204" pitchFamily="18" charset="0"/>
                      </a:rPr>
                      <m:t>optimal</m:t>
                    </m:r>
                    <m:r>
                      <a:rPr lang="en-S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B" sz="2800" b="0" i="0" smtClean="0">
                        <a:latin typeface="Cambria Math" panose="02040503050406030204" pitchFamily="18" charset="0"/>
                      </a:rPr>
                      <m:t>action</m:t>
                    </m:r>
                    <m:r>
                      <a:rPr lang="en-S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B" sz="28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S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B" sz="2800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S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B" sz="2800" b="0" i="0" smtClean="0"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SB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B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  <a:p>
                <a:pPr marL="0" indent="0">
                  <a:buNone/>
                </a:pPr>
                <a:r>
                  <a:rPr lang="en-BW" sz="2800" dirty="0"/>
                  <a:t>for total utility (sum of future rewards) </a:t>
                </a:r>
                <a14:m>
                  <m:oMath xmlns:m="http://schemas.openxmlformats.org/officeDocument/2006/math">
                    <m:r>
                      <a:rPr lang="en-SB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SB" sz="2800" dirty="0"/>
                  <a:t> and state </a:t>
                </a:r>
                <a14:m>
                  <m:oMath xmlns:m="http://schemas.openxmlformats.org/officeDocument/2006/math">
                    <m:r>
                      <a:rPr lang="en-SB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SB" sz="2800" dirty="0"/>
              </a:p>
              <a:p>
                <a:pPr marL="0" indent="0">
                  <a:buNone/>
                </a:pPr>
                <a:endParaRPr lang="en-SB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9FB1B4-BC6F-4918-AE3D-4CC4E56D7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891903" cy="4351337"/>
              </a:xfrm>
              <a:blipFill>
                <a:blip r:embed="rId2"/>
                <a:stretch>
                  <a:fillRect l="-123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1838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746</Words>
  <Application>Microsoft Office PowerPoint</Application>
  <PresentationFormat>Widescreen</PresentationFormat>
  <Paragraphs>213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Century Schoolbook</vt:lpstr>
      <vt:lpstr>Concourse T3</vt:lpstr>
      <vt:lpstr>Consolas</vt:lpstr>
      <vt:lpstr>Wingdings 2</vt:lpstr>
      <vt:lpstr>View</vt:lpstr>
      <vt:lpstr>Introduction to Markov Models and Reinforcement Learning</vt:lpstr>
      <vt:lpstr>Outline</vt:lpstr>
      <vt:lpstr>Motivation</vt:lpstr>
      <vt:lpstr>Markov Processes</vt:lpstr>
      <vt:lpstr>Markov Property</vt:lpstr>
      <vt:lpstr>Markov Processes</vt:lpstr>
      <vt:lpstr>Markov Decision Processes</vt:lpstr>
      <vt:lpstr>Markov Decision Processes</vt:lpstr>
      <vt:lpstr>Markov Decision Process - Solutions</vt:lpstr>
      <vt:lpstr>Value Iteration Algorithm</vt:lpstr>
      <vt:lpstr>Other Methods</vt:lpstr>
      <vt:lpstr>Markov Decision Processes</vt:lpstr>
      <vt:lpstr>Partially-Observable Markov Decision Processes (POMDPs)</vt:lpstr>
      <vt:lpstr>POMDPs</vt:lpstr>
      <vt:lpstr>Bayes’ Theorem</vt:lpstr>
      <vt:lpstr>Bayesian Inference for POMDPs</vt:lpstr>
      <vt:lpstr>Markov Decision Processes</vt:lpstr>
      <vt:lpstr>MDP With Model Uncertainty</vt:lpstr>
      <vt:lpstr>Reinforcement Learning</vt:lpstr>
      <vt:lpstr>Multi-Armed Bandit</vt:lpstr>
      <vt:lpstr>Beta-Binomial Belief</vt:lpstr>
      <vt:lpstr>Choosing an Action</vt:lpstr>
      <vt:lpstr>Model-Free Reinforcement Learning</vt:lpstr>
      <vt:lpstr>Q-Learning</vt:lpstr>
      <vt:lpstr>Q-Learning Example</vt:lpstr>
      <vt:lpstr>Q-Learning Example</vt:lpstr>
      <vt:lpstr>Q-Learning Example</vt:lpstr>
      <vt:lpstr>Q-Learning Example</vt:lpstr>
      <vt:lpstr>Q-Learning Example</vt:lpstr>
      <vt:lpstr>Q-Learning Example</vt:lpstr>
      <vt:lpstr>Q-Learning Example</vt:lpstr>
      <vt:lpstr>Q-Learning Example</vt:lpstr>
      <vt:lpstr>Q.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Nuclear Power</dc:title>
  <dc:creator>Joe Goldfrank</dc:creator>
  <cp:lastModifiedBy>Joe Goldfrank</cp:lastModifiedBy>
  <cp:revision>58</cp:revision>
  <dcterms:created xsi:type="dcterms:W3CDTF">2021-02-25T19:34:49Z</dcterms:created>
  <dcterms:modified xsi:type="dcterms:W3CDTF">2022-03-23T13:36:05Z</dcterms:modified>
</cp:coreProperties>
</file>