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3" r:id="rId17"/>
    <p:sldId id="272" r:id="rId18"/>
    <p:sldId id="275" r:id="rId19"/>
    <p:sldId id="289" r:id="rId20"/>
    <p:sldId id="290" r:id="rId21"/>
    <p:sldId id="291" r:id="rId22"/>
    <p:sldId id="276" r:id="rId23"/>
    <p:sldId id="277" r:id="rId24"/>
    <p:sldId id="288" r:id="rId25"/>
    <p:sldId id="29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8db770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e8db770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f76de0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f76de0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8db770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8db770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f76de0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ef76de0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f76de00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ef76de00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8db7701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8db7701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f76de00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f76de00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8db7701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8db7701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e8e0422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5e8e0422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04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5e8e0422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5e8e0422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5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8db77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8db77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e8e0422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e8e0422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e8db7701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e8db7701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76de0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ef76de00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e8db770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e8db770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76de00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76de00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76de00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76de00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ef76de0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ef76de0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8db770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8db770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8db770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8db770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f76de00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f76de00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f76de00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f76de00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openclassrooms.com/en/courses/6532301-introduction-to-natural-language-processing/6980911-discover-the-power-of-word-embedding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word embeddings: bag of words (BOW)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Sentences are represented as vectors of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memory of where the words were in the sentence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words in your text corpus are thrown into a bag (a set of words)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Imagine there is now a column for each possible unique word in your corpus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next slide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you can create a vector for each sentence in your corpus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a 1 in each column where the word appears, a 0 otherwise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end up with a sparse matrix for your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infer any temporal connection between the words in the same sentence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infer the “meaning” of words, unless same words keep appearing together?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68" y="228600"/>
            <a:ext cx="6292232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word embeddings: tf-idf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Term Frequency - Inverse Document Frequency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Trying to find “important words” in your corpus based on how frequently words appear in different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word that appears a lot in a document is important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sentence is also made into a vector in this case; we calculate the score for each 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 Frequency: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often does the word appear in the document?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</a:t>
            </a:r>
            <a:r>
              <a:rPr lang="en" baseline="-25000"/>
              <a:t>Word</a:t>
            </a:r>
            <a:r>
              <a:rPr lang="en"/>
              <a:t> = (Number of times word appears in document) / (length of document)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Document Frequency: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IDF</a:t>
            </a:r>
            <a:r>
              <a:rPr lang="en" baseline="-25000"/>
              <a:t>Word</a:t>
            </a:r>
            <a:r>
              <a:rPr lang="en"/>
              <a:t> = (Number of documents) / (number of documents which have the word)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= TF * IDF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a very small number for common words (presumably we don’t care about them as they don’t tell us much “interesting”)?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BOW there isn’t much semantic understanding of what the words 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document classification and search engines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example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9" y="1152475"/>
            <a:ext cx="8646150" cy="36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tf-idf for measuring document similarity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 is often used to compare two documents (or sentences!)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documents represented by their tf-idf vectors, measure the cosine of the two vectors of each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documents have high cosine similarity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 documents have low cosine similarity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2805025"/>
            <a:ext cx="6576276" cy="22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5578350" y="-50400"/>
            <a:ext cx="527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https://olestourko.github.io/notes/sequence-models-nlp</a:t>
            </a:r>
            <a:endParaRPr sz="900"/>
          </a:p>
        </p:txBody>
      </p:sp>
      <p:pic>
        <p:nvPicPr>
          <p:cNvPr id="6" name="Google Shape;147;p27">
            <a:extLst>
              <a:ext uri="{FF2B5EF4-FFF2-40B4-BE49-F238E27FC236}">
                <a16:creationId xmlns:a16="http://schemas.microsoft.com/office/drawing/2014/main" id="{CEBBF975-770D-4188-AE6F-25862822E9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411" t="11172" b="70121"/>
          <a:stretch/>
        </p:blipFill>
        <p:spPr>
          <a:xfrm>
            <a:off x="5202452" y="2052124"/>
            <a:ext cx="3941548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for word embeddings: Word2vec [2013]</a:t>
            </a:r>
            <a:endParaRPr dirty="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866228"/>
            <a:ext cx="8832300" cy="3061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models generated sparse matrices with an entry for each possible word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have a big corpus, you’ll end up with a huge, sparse matrix as input to your model, which means leaning a lot of weights for each of those features: this isn’t great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is to capture both meaning and contextual relationships between words in a sentence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Failed to do this so far with BOW and TF-IDF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an embedding to represent words that places words that are similar to one another closer in that embedding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with a one-hot encoding for each word (created a vector for each word)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a neural network to learn the embedding for each word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3CE795-5D98-4E8D-B0CC-F184A9D4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5" y="3696684"/>
            <a:ext cx="5514975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F1665-C96D-4C23-932C-5F693DFBD815}"/>
              </a:ext>
            </a:extLst>
          </p:cNvPr>
          <p:cNvSpPr txBox="1"/>
          <p:nvPr/>
        </p:nvSpPr>
        <p:spPr>
          <a:xfrm>
            <a:off x="4428877" y="63610"/>
            <a:ext cx="5375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https://medium.com/@zafaralibagh6/a-simple-word2vec-tutorial-61e64e38a6a1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17A-1A27-44AC-8346-7270A4FB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Word2Vec model (high level)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D9AD-978C-4E58-B1A6-1B477460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230026" cy="3726810"/>
          </a:xfrm>
        </p:spPr>
        <p:txBody>
          <a:bodyPr>
            <a:normAutofit/>
          </a:bodyPr>
          <a:lstStyle/>
          <a:p>
            <a:r>
              <a:rPr lang="en-US" dirty="0"/>
              <a:t>Each word in our corpus has a slot in the input vector</a:t>
            </a:r>
          </a:p>
          <a:p>
            <a:r>
              <a:rPr lang="en-US" dirty="0"/>
              <a:t>The output of the model predicts the probability that the input word is near any of the other words in our corpus</a:t>
            </a:r>
          </a:p>
          <a:p>
            <a:r>
              <a:rPr lang="en-US" dirty="0"/>
              <a:t>Goal is to learn the weights of the hidden layer (300 neurons)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13000B-C929-4191-B44C-E67BA8A4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26" y="1297885"/>
            <a:ext cx="573405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84B5A-73A4-4886-B9BD-7202D75022CD}"/>
              </a:ext>
            </a:extLst>
          </p:cNvPr>
          <p:cNvSpPr txBox="1"/>
          <p:nvPr/>
        </p:nvSpPr>
        <p:spPr>
          <a:xfrm>
            <a:off x="4428877" y="63610"/>
            <a:ext cx="5375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https://medium.com/@zafaralibagh6/a-simple-word2vec-tutorial-61e64e38a6a1</a:t>
            </a:r>
          </a:p>
        </p:txBody>
      </p:sp>
    </p:spTree>
    <p:extLst>
      <p:ext uri="{BB962C8B-B14F-4D97-AF65-F5344CB8AC3E}">
        <p14:creationId xmlns:p14="http://schemas.microsoft.com/office/powerpoint/2010/main" val="397055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insight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 (vector representations) of related words are “closer” to one another than unrelated words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01" y="445025"/>
            <a:ext cx="4691849" cy="446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311700" y="0"/>
            <a:ext cx="88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https://openclassrooms.com/en/courses/6532301-introduction-to-natural-language-processing/6980911-discover-the-power-of-word-embeddings</a:t>
            </a:r>
            <a:r>
              <a:rPr lang="en" sz="900"/>
              <a:t>, https://www.researchgate.net/publication/332679657_Metaconcepts_Isolating_Context_in_Word_Embeddings</a:t>
            </a:r>
            <a:endParaRPr sz="9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5" y="2696177"/>
            <a:ext cx="3904199" cy="189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325" y="1017713"/>
            <a:ext cx="53149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word embeddings: GloVe [2014]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 concept to word2vec: get good word embeddings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Learns similar relationships between words like word2vec (king-queen example)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Glove uses global word occurrences, whereas word2vec looks at nearby words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Unlike word2vec, we don’t train a NN model with Glove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GloVe is based on matrix factorization, so more about statistics</a:t>
            </a:r>
            <a:endParaRPr dirty="0"/>
          </a:p>
        </p:txBody>
      </p:sp>
      <p:sp>
        <p:nvSpPr>
          <p:cNvPr id="188" name="Google Shape;188;p32"/>
          <p:cNvSpPr txBox="1"/>
          <p:nvPr/>
        </p:nvSpPr>
        <p:spPr>
          <a:xfrm>
            <a:off x="1869950" y="4703625"/>
            <a:ext cx="71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information: https://nlp.stanford.edu/projects/glove/</a:t>
            </a:r>
            <a:endParaRPr sz="1800"/>
          </a:p>
        </p:txBody>
      </p:sp>
      <p:sp>
        <p:nvSpPr>
          <p:cNvPr id="189" name="Google Shape;189;p32"/>
          <p:cNvSpPr txBox="1"/>
          <p:nvPr/>
        </p:nvSpPr>
        <p:spPr>
          <a:xfrm>
            <a:off x="5156025" y="3817550"/>
            <a:ext cx="3919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from https://jalammar.github.io/illustrated-word2vec/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Natural Language Processing via deep learning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saw how convolutions can mimic the human visual cortex for identifying objects in a Convolutional NN (CNN)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about using deep learning for Natural Language Processing (NLP)?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“special” about written language (we’re going to be working with text)?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language imposes an order on the words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meaning of a word can depend on the context (surrounding words) around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can probabilistically analyze text:</a:t>
            </a:r>
            <a:endParaRPr dirty="0"/>
          </a:p>
        </p:txBody>
      </p:sp>
      <p:sp>
        <p:nvSpPr>
          <p:cNvPr id="202" name="Google Shape;202;p32"/>
          <p:cNvSpPr txBox="1"/>
          <p:nvPr/>
        </p:nvSpPr>
        <p:spPr>
          <a:xfrm>
            <a:off x="921300" y="3685875"/>
            <a:ext cx="73014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It’s cold outside, the sky is cloudy, and there is a moderate chance of __________ today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699025" y="4242925"/>
            <a:ext cx="530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fill in the blank? Other options? How did you know? Can we train a model on sentences so it too can make these types of predictions?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37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Natural Language Processing (NLP)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NLP deals with computational processing of human languages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be as simple as looking at word frequencies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be as hard as “understanding” the language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NLP is hard!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language is ambiguous and messy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it a verb or a noun?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“The bat flew across the field.”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Often uses statistics to learn about relationships between words and other words, or words and documents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Syntax versus semantics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Synatx; easy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Semantics -- harder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NNs we’ve seen so far don’t have long-term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Maybe they “remember” the adjacent pixels in a patch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we need something that can handle “longer” distances between the input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Recurrent Neural Networks: create a chain of nodes/units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node takes as input one of a sequence of inputs (..., i</a:t>
            </a:r>
            <a:r>
              <a:rPr lang="en" baseline="-25000" dirty="0"/>
              <a:t>t-1</a:t>
            </a:r>
            <a:r>
              <a:rPr lang="en" dirty="0"/>
              <a:t>, i</a:t>
            </a:r>
            <a:r>
              <a:rPr lang="en" baseline="-25000" dirty="0"/>
              <a:t>t</a:t>
            </a:r>
            <a:r>
              <a:rPr lang="en" dirty="0"/>
              <a:t>, i</a:t>
            </a:r>
            <a:r>
              <a:rPr lang="en" baseline="-25000" dirty="0"/>
              <a:t>t+1</a:t>
            </a:r>
            <a:r>
              <a:rPr lang="en" dirty="0"/>
              <a:t>, …) -- think of a word in a sentence as each i</a:t>
            </a:r>
            <a:r>
              <a:rPr lang="en" baseline="-25000" dirty="0"/>
              <a:t>t</a:t>
            </a:r>
            <a:endParaRPr baseline="-25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And, each node also takes as input the output from the previous node in the chain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</a:t>
            </a:r>
            <a:r>
              <a:rPr lang="en" dirty="0"/>
              <a:t>inal node output is fed to feed-forward layer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Therefore, can use the past to predict the future</a:t>
            </a:r>
            <a:endParaRPr dirty="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00" y="3123450"/>
            <a:ext cx="3551000" cy="19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4725" y="4627075"/>
            <a:ext cx="5050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https://medium.com/@zeeshanmulla/lstm-gru-rnn-let-me-tell-what-to-understand-in-this-neural-network-deep-learning-5c8f78815b71</a:t>
            </a:r>
            <a:endParaRPr sz="900"/>
          </a:p>
        </p:txBody>
      </p:sp>
      <p:sp>
        <p:nvSpPr>
          <p:cNvPr id="212" name="Google Shape;212;p33"/>
          <p:cNvSpPr txBox="1"/>
          <p:nvPr/>
        </p:nvSpPr>
        <p:spPr>
          <a:xfrm>
            <a:off x="679000" y="3681675"/>
            <a:ext cx="39693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cold outside, the sky is cloudy, and there is a moderate chance of __________ today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EDA3D-E69A-4FBB-B961-7A63B7A4888F}"/>
              </a:ext>
            </a:extLst>
          </p:cNvPr>
          <p:cNvSpPr txBox="1"/>
          <p:nvPr/>
        </p:nvSpPr>
        <p:spPr>
          <a:xfrm>
            <a:off x="5755341" y="184417"/>
            <a:ext cx="30769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See video starting at 3:45 for visualization plus code for RNN: </a:t>
            </a:r>
            <a:r>
              <a:rPr lang="en-US" dirty="0"/>
              <a:t>https://www.youtube.com/watch?v=LHXXI4-IEns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0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vanilla RNNs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longer your RNN, the harder it is to “remember” what you saw at the start [of a sentence]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 sometimes the context is “very far” away from the current cells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Think of vanishing gradient 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Long Short-Term Memory (LSTM): adds additional gating to the cells to model the ability to learn when to read, write, and store information in a cell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now remember much longer sequences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Bi-directional LSTM: information can flow in both directions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BERT: a very popular extension of bi-LSTM that generates a rich word embedding (encoding) of incoming sentences for various tasks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very large model that also comes pre-trained like ImageNet</a:t>
            </a:r>
            <a:endParaRPr dirty="0"/>
          </a:p>
        </p:txBody>
      </p:sp>
      <p:sp>
        <p:nvSpPr>
          <p:cNvPr id="219" name="Google Shape;219;p34"/>
          <p:cNvSpPr txBox="1"/>
          <p:nvPr/>
        </p:nvSpPr>
        <p:spPr>
          <a:xfrm>
            <a:off x="4863000" y="246475"/>
            <a:ext cx="3969300" cy="6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cold outside, the sky is cloudy, and there is a moderate chance of __________ today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792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38" y="744363"/>
            <a:ext cx="40290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word embeddings: BERT [2019]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260300" cy="3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Another word embedding using neural networks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BERT converts a sentence into an embedding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actually be two (or more) short-ish sentences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Sentences can be from two different languages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Sentences can be a question and answer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Sentences can be...anything, except long!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Trained on multiple tasks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the same time!</a:t>
            </a:r>
            <a:endParaRPr dirty="0"/>
          </a:p>
        </p:txBody>
      </p:sp>
      <p:sp>
        <p:nvSpPr>
          <p:cNvPr id="197" name="Google Shape;197;p33"/>
          <p:cNvSpPr txBox="1"/>
          <p:nvPr/>
        </p:nvSpPr>
        <p:spPr>
          <a:xfrm>
            <a:off x="208850" y="47343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https://jalammar.github.io/illustrated-bert/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BERT used?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Transfer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People download one of many pre-trained models (similar to ImageNet)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Fine-tune such a model on your own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Pre-trained models were trained on a large dataset of natural language text to do tasks like word prediction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don’t need to start from scratch to train BERT on your own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Instead, if you have a few thousand labelled sentences, this may already be quite helpful</a:t>
            </a:r>
          </a:p>
          <a:p>
            <a:pPr indent="-317500">
              <a:buSzPts val="1400"/>
              <a:buChar char="○"/>
            </a:pPr>
            <a:r>
              <a:rPr lang="en" dirty="0"/>
              <a:t>Many different model tasks available</a:t>
            </a:r>
          </a:p>
          <a:p>
            <a:pPr lvl="1"/>
            <a:r>
              <a:rPr lang="en-US" dirty="0"/>
              <a:t>For example,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BertForSequenceClassification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78E201-BD84-4EA3-875F-4689EE04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evaluate NLP model performance?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always just predicting the correct label or not or a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for classification, we can use the standard precision, recall,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often return ranked results for queries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score for machine translation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percent of n-gram appear in the translation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other measurements, such as brevity factor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0EA-8A46-4770-931C-0A1D4E6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BERT for sentence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0CDC-3A11-47AB-906F-2C811D91C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HuggingFace</a:t>
            </a:r>
            <a:r>
              <a:rPr lang="en-US" dirty="0"/>
              <a:t> Transformers library</a:t>
            </a:r>
          </a:p>
          <a:p>
            <a:pPr lvl="1"/>
            <a:r>
              <a:rPr lang="en-US" dirty="0"/>
              <a:t>Provides a </a:t>
            </a:r>
            <a:r>
              <a:rPr lang="en-US" dirty="0" err="1"/>
              <a:t>Pytorch</a:t>
            </a:r>
            <a:r>
              <a:rPr lang="en-US" dirty="0"/>
              <a:t> interface for BERT</a:t>
            </a:r>
          </a:p>
          <a:p>
            <a:r>
              <a:rPr lang="en-US" dirty="0"/>
              <a:t>Tokenize your text using BERT’s tokenizer</a:t>
            </a:r>
          </a:p>
          <a:p>
            <a:pPr lvl="1"/>
            <a:r>
              <a:rPr lang="en-US" dirty="0"/>
              <a:t>BERT has special tokenization that isn’t just cutting at spaces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transformers 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BertTokenizer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 special tokens to the start and end of each sentence, such as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[SEP]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and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[CLS]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Choose a max sentence length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Download the pre-trained model and set the number of classes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Perform the training as you normally would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587D-AFC7-4976-A5EF-DC3275BFE1ED}"/>
              </a:ext>
            </a:extLst>
          </p:cNvPr>
          <p:cNvSpPr txBox="1"/>
          <p:nvPr/>
        </p:nvSpPr>
        <p:spPr>
          <a:xfrm>
            <a:off x="2151529" y="4376421"/>
            <a:ext cx="75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Excellent tutorial on using BERT as a classifier for a dataset: https://mccormickml.com/2019/07/22/BERT-fine-tuning/</a:t>
            </a:r>
          </a:p>
        </p:txBody>
      </p:sp>
    </p:spTree>
    <p:extLst>
      <p:ext uri="{BB962C8B-B14F-4D97-AF65-F5344CB8AC3E}">
        <p14:creationId xmlns:p14="http://schemas.microsoft.com/office/powerpoint/2010/main" val="14571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NLP terms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tokens: you can think of these as words (or word-parts)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sentences: what we think they are…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documents: made up of one or more sentences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corpus/corpora: your collection of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stopwords: common words that you may remove from your analysis (because they don’t provide a lot of interesting information)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Speech: is a token a verb, noun,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N-gram: treat two or more words as a single word/concept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a sentence be analyzed?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5" y="874250"/>
            <a:ext cx="7781198" cy="43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876800" y="40375"/>
            <a:ext cx="426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http://www.cs.umd.edu/class/fall2019/cmsc470/slides/slides_01.pdf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NLP use cases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Autocomplete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recognition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Question-answering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Extraction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generation (GPT)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Autocorrect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“Understanding”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detection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747925" y="12757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Urgency detection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Speech tagging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extraction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Confidence/tone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Similarity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Claim matching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Plagiarism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NLP approaches (so far)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Text pre-processing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modeling with LDA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natural language for ML?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we are typically going to pass in a representation of the data for a model that is numeric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Straightforward for images (pixel color) and other types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represent the natural language in the format our models understand and can work with?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we will pre-process the text: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up the document into sentences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up each sentence into words (tokenization)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root of the words via stemming/lemmatization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word-pieces are then transformed into a numeric embedding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natural language: Tokenization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 minimum, break up the sentences into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break up words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on non-alphanumeric characters (I</a:t>
            </a:r>
            <a:r>
              <a:rPr lang="en" b="1">
                <a:solidFill>
                  <a:srgbClr val="FF0000"/>
                </a:solidFill>
              </a:rPr>
              <a:t>’</a:t>
            </a:r>
            <a:r>
              <a:rPr lang="en"/>
              <a:t>m, student</a:t>
            </a:r>
            <a:r>
              <a:rPr lang="en" b="1">
                <a:solidFill>
                  <a:srgbClr val="FF0000"/>
                </a:solidFill>
              </a:rPr>
              <a:t>’</a:t>
            </a:r>
            <a:r>
              <a:rPr lang="en"/>
              <a:t>s, door</a:t>
            </a:r>
            <a:r>
              <a:rPr lang="en" b="1">
                <a:solidFill>
                  <a:srgbClr val="FF0000"/>
                </a:solidFill>
              </a:rPr>
              <a:t>-</a:t>
            </a:r>
            <a:r>
              <a:rPr lang="en"/>
              <a:t>frame)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 other than English may pose additional challenges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break up some words or not?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natural language: Lemmatization and stemming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473025"/>
            <a:ext cx="845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 converts variations to base 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student, students, student’s, and students’ all become </a:t>
            </a:r>
            <a:r>
              <a:rPr lang="en" b="1" i="1"/>
              <a:t>student</a:t>
            </a:r>
            <a:endParaRPr b="1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am, is, and are all become </a:t>
            </a:r>
            <a:r>
              <a:rPr lang="en" b="1" i="1"/>
              <a:t>be </a:t>
            </a:r>
            <a:endParaRPr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chops off the ends of words to the same “stem”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Amuse, amused, amusement, amusements, amusing, and amusation (not a word!) would all become </a:t>
            </a:r>
            <a:r>
              <a:rPr lang="en" b="1" i="1"/>
              <a:t>amus </a:t>
            </a:r>
            <a:r>
              <a:rPr lang="en"/>
              <a:t>(not a typo)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1998</Words>
  <Application>Microsoft Office PowerPoint</Application>
  <PresentationFormat>On-screen Show (16:9)</PresentationFormat>
  <Paragraphs>197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Unicode MS</vt:lpstr>
      <vt:lpstr>Courier New</vt:lpstr>
      <vt:lpstr>Simple Light</vt:lpstr>
      <vt:lpstr>Natural Language Processing</vt:lpstr>
      <vt:lpstr>What is Natural Language Processing (NLP)</vt:lpstr>
      <vt:lpstr>Some basic NLP terms</vt:lpstr>
      <vt:lpstr>How can a sentence be analyzed?</vt:lpstr>
      <vt:lpstr>Review of NLP use cases</vt:lpstr>
      <vt:lpstr>Review of NLP approaches (so far)</vt:lpstr>
      <vt:lpstr>How do we represent natural language for ML?</vt:lpstr>
      <vt:lpstr>Pre-processing natural language: Tokenization</vt:lpstr>
      <vt:lpstr>Pre-processing natural language: Lemmatization and stemming</vt:lpstr>
      <vt:lpstr>Options for word embeddings: bag of words (BOW)</vt:lpstr>
      <vt:lpstr>PowerPoint Presentation</vt:lpstr>
      <vt:lpstr>Options for word embeddings: tf-idf</vt:lpstr>
      <vt:lpstr>tf-idf example</vt:lpstr>
      <vt:lpstr>Using tf-idf for measuring document similarity</vt:lpstr>
      <vt:lpstr>Options for word embeddings: Word2vec [2013]</vt:lpstr>
      <vt:lpstr>Word2Vec model (high level)</vt:lpstr>
      <vt:lpstr>Word2vec insight</vt:lpstr>
      <vt:lpstr>Options for word embeddings: GloVe [2014]</vt:lpstr>
      <vt:lpstr>Modeling Natural Language Processing via deep learning</vt:lpstr>
      <vt:lpstr>Recurrent Neural Networks (RNNs)</vt:lpstr>
      <vt:lpstr>Challenges of vanilla RNNs</vt:lpstr>
      <vt:lpstr>Options for word embeddings: BERT [2019]</vt:lpstr>
      <vt:lpstr>How is BERT used?</vt:lpstr>
      <vt:lpstr>How do you evaluate NLP model performance?</vt:lpstr>
      <vt:lpstr>Example of BERT for sentence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Dr_Kinga</cp:lastModifiedBy>
  <cp:revision>12</cp:revision>
  <dcterms:modified xsi:type="dcterms:W3CDTF">2022-04-05T11:43:13Z</dcterms:modified>
</cp:coreProperties>
</file>