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62026b9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62026b9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62026b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62026b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62026b9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62026b9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62026b9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62026b9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62026b9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62026b9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8885b26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68885b26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8885b26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68885b26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8885b26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68885b26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68885b26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68885b26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8885b26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68885b26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c32c557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c32c557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362026b9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362026b9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8885b26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68885b26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68885b26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68885b26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362026b9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362026b9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362026b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362026b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62026b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62026b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62026b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62026b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362026b9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362026b9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62026b9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62026b9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8885b2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68885b2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62026b9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62026b9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62026b9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362026b9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21/10/16/the-2021-machine-learning-ai-and-data-landscap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iddler.ai/2021/03/introducing-ml-model-performance-managemen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fiddler.ai/2021/06/introducing-bias-detector-a-new-methodology-to-assess-machine-learning-fairnes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7348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7348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0411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arcotcr/checklist/blob/master/notebooks/tutorials/3.%20Test%20types,%20expectation%20functions,%20running%20tests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cornell.edu/cs1340/2021sp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911/1911.11034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911/1911.11034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Testing in the age of Machine Learning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30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ML isn’t a mature field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really on people’s landscapes: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https://venturebeat.com/2021/10/16/the-2021-machine-learning-ai-and-data-landscape/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share a few industry tools over the next few slides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an immature field in the research landscape as well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share a few research tools in this talk also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generating tests for ML models has not been attempted much by startups or ML researchers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2219625" y="3992400"/>
            <a:ext cx="4779300" cy="50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Next up: some examples from industry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Testing and model assertions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often don’t know what the exact correct output might be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when predicting the price of a home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can often specify assertions about the range of the valid outputs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price should never be negative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price for an N-bedroom home should be between X and 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price should never be more than 20% different than the price last month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rules than a human, subject-matter expert can often specify for us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1389100" y="3328100"/>
            <a:ext cx="66153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Expectations tool: https://github.com/great-expectations/great_expectations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t="16561" b="18134"/>
          <a:stretch/>
        </p:blipFill>
        <p:spPr>
          <a:xfrm>
            <a:off x="1470225" y="3880700"/>
            <a:ext cx="6453052" cy="11365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Testing and dataset slicing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Slicing functions: allow you to select a subset of the data that meets certain criteria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sentences that are shorter than a certain length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specify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can be used for minimum functionality tests of your data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1008100" y="2794700"/>
            <a:ext cx="7443300" cy="43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Snorkel AI: https://www.snorkel.org/use-cases/03-spam-data-slicing-tutorial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3295650"/>
            <a:ext cx="82391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testing and dataset profiling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Measure model performance over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Detect differences in train and deployment data distributions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 there “drift”?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Detect bias in model predictions for certain subsets of the input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412850" y="2794700"/>
            <a:ext cx="8520600" cy="215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Fiddler AI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Dataset shift: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https://blog.fiddler.ai/2021/03/introducing-ml-model-performance-management/</a:t>
            </a:r>
            <a:endParaRPr lang="en" sz="16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Bias detection: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https://blog.fiddler.ai/2021/06/introducing-bias-detector-a-new-methodology-to-assess-machine-learning-fairness/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Testing in Academia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examples are very useful approaches, but they tend to be missing some desirable features: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generation of test cases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of more complex data types, such as imagery, audio,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lot of room for improvement in this field!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1141375" y="3395000"/>
            <a:ext cx="7299900" cy="73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Recall, one of the issues we face is the </a:t>
            </a:r>
            <a:r>
              <a:rPr lang="en" sz="1800" b="1" i="1" u="sng">
                <a:solidFill>
                  <a:schemeClr val="accent3"/>
                </a:solidFill>
              </a:rPr>
              <a:t>Oracle Problem</a:t>
            </a:r>
            <a:r>
              <a:rPr lang="en" sz="1800"/>
              <a:t>, where we may not know exactly what output is correct for a certain set of inputs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 to the </a:t>
            </a:r>
            <a:r>
              <a:rPr lang="en" i="1">
                <a:solidFill>
                  <a:srgbClr val="45818E"/>
                </a:solidFill>
              </a:rPr>
              <a:t>Oracle Problem</a:t>
            </a:r>
            <a:endParaRPr i="1">
              <a:solidFill>
                <a:srgbClr val="45818E"/>
              </a:solidFill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>
                <a:solidFill>
                  <a:srgbClr val="45818E"/>
                </a:solidFill>
              </a:rPr>
              <a:t>Pseudo-oracles</a:t>
            </a:r>
            <a:r>
              <a:rPr lang="en"/>
              <a:t>, where multiple ML models (classifiers) are trained and their results compared for consistency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>
                <a:solidFill>
                  <a:srgbClr val="45818E"/>
                </a:solidFill>
              </a:rPr>
              <a:t>Metamorphic testing</a:t>
            </a:r>
            <a:r>
              <a:rPr lang="en"/>
              <a:t>, where relations between input modifications and expected output changes are asserted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you don’t know what the correct output is, you know that if you change the input in a certain direction, you expect the output to change in a certain direction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I am modeling house prices for Zillow, and increase the number of bedrooms, would I expect my predicted price to rise or not?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l="3809" t="49633" b="12436"/>
          <a:stretch/>
        </p:blipFill>
        <p:spPr>
          <a:xfrm>
            <a:off x="159300" y="3641650"/>
            <a:ext cx="8758376" cy="1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metamorphic testing for ML (classifiers)?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 set of </a:t>
            </a:r>
            <a:r>
              <a:rPr lang="en" i="1">
                <a:solidFill>
                  <a:srgbClr val="45818E"/>
                </a:solidFill>
              </a:rPr>
              <a:t>metamorphic relations</a:t>
            </a:r>
            <a:endParaRPr i="1">
              <a:solidFill>
                <a:srgbClr val="45818E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known change to the input of the model has an expected known direction of change in the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</a:t>
            </a:r>
            <a:r>
              <a:rPr lang="en" i="1">
                <a:solidFill>
                  <a:srgbClr val="45818E"/>
                </a:solidFill>
              </a:rPr>
              <a:t>source test cases</a:t>
            </a:r>
            <a:endParaRPr i="1">
              <a:solidFill>
                <a:srgbClr val="45818E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an existing classifier has been trained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Pair each source test case with one or more </a:t>
            </a:r>
            <a:r>
              <a:rPr lang="en" i="1">
                <a:solidFill>
                  <a:srgbClr val="45818E"/>
                </a:solidFill>
              </a:rPr>
              <a:t>follow-up test cases</a:t>
            </a:r>
            <a:endParaRPr i="1">
              <a:solidFill>
                <a:srgbClr val="45818E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i="1">
                <a:solidFill>
                  <a:srgbClr val="45818E"/>
                </a:solidFill>
              </a:rPr>
              <a:t>metamorphic relation</a:t>
            </a:r>
            <a:r>
              <a:rPr lang="en"/>
              <a:t> is used to define the follow-up test case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cases, it is just the original test input that needs to be modified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cases, the original model is re-trained according to the metamorphic 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each (source, follow-up pair) exhibits the expected behavior according to the </a:t>
            </a:r>
            <a:r>
              <a:rPr lang="en" i="1">
                <a:solidFill>
                  <a:srgbClr val="45818E"/>
                </a:solidFill>
              </a:rPr>
              <a:t>metamorphic relation</a:t>
            </a:r>
            <a:endParaRPr i="1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metamorphic relations for ML classifiers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Consistence with directional transformation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Addition of uninformative attributes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7" name="Google Shape;177;p30"/>
          <p:cNvSpPr txBox="1"/>
          <p:nvPr/>
        </p:nvSpPr>
        <p:spPr>
          <a:xfrm>
            <a:off x="1676875" y="3611825"/>
            <a:ext cx="7257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many more, but we won’t cover all of them in this talk due to time; see </a:t>
            </a:r>
            <a:r>
              <a:rPr lang="en" sz="15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Fault Detection Effectiveness of Metamorphic Relations Developed for Testing Supervised Classifiers</a:t>
            </a:r>
            <a:r>
              <a:rPr lang="en" sz="1500" dirty="0">
                <a:solidFill>
                  <a:schemeClr val="dk2"/>
                </a:solidFill>
              </a:rPr>
              <a:t> by Sata et al, 2019</a:t>
            </a:r>
            <a:endParaRPr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Consistence with directional transformation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 one of the inputs in a direction to force a known change in the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Non-ML example: calculating the mean of a list of integers: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test case: 	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mean([1, 2, 3, 4, 5,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, 7, 8]) </a:t>
            </a:r>
            <a:r>
              <a:rPr lang="en" b="1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== 4.5</a:t>
            </a:r>
            <a:endParaRPr b="1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Follow-up test case: 	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mean([1, 2, 3, 4, 5,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, 7, 8])  </a:t>
            </a:r>
            <a:r>
              <a:rPr lang="en" b="1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&gt; 4.5</a:t>
            </a:r>
            <a:endParaRPr b="1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classification example 1: Sentiment analysis on movie reviews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test case: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polarity(“This movie was </a:t>
            </a: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fine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, I didn’t really care.” </a:t>
            </a:r>
            <a:r>
              <a:rPr lang="en" sz="12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== -0.1</a:t>
            </a:r>
            <a:endParaRPr sz="1200" b="1" dirty="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dirty="0"/>
              <a:t>Follow-up test case: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polarity(“This movie was </a:t>
            </a: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bad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, I didn’t really care.”  </a:t>
            </a:r>
            <a:r>
              <a:rPr lang="en" sz="12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&lt;= -0.1</a:t>
            </a:r>
            <a:endParaRPr sz="1200" b="1" dirty="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classification example 2: predicting skin cancer from images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test case: 			</a:t>
            </a:r>
            <a:r>
              <a:rPr lang="en" sz="12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dirty="0"/>
              <a:t>a benign mole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Follow-up test case: 			</a:t>
            </a:r>
            <a:r>
              <a:rPr lang="en" sz="12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dirty="0"/>
              <a:t>a melanoma</a:t>
            </a:r>
            <a:endParaRPr dirty="0"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t="14830" r="73957" b="51849"/>
          <a:stretch/>
        </p:blipFill>
        <p:spPr>
          <a:xfrm>
            <a:off x="2863525" y="3526151"/>
            <a:ext cx="1075450" cy="7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t="14830" r="73957" b="51849"/>
          <a:stretch/>
        </p:blipFill>
        <p:spPr>
          <a:xfrm>
            <a:off x="2863525" y="4288151"/>
            <a:ext cx="1075450" cy="7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l="60322" t="21856" r="34738" b="67481"/>
          <a:stretch/>
        </p:blipFill>
        <p:spPr>
          <a:xfrm>
            <a:off x="3385301" y="4473251"/>
            <a:ext cx="203976" cy="2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Consistence with directional transformation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24800" cy="3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classification example 2: Is it a forest, or is it a tank?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Blocking out the main component of an image should reduce the classification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copies of existing items-of-interest in a cell segmentation/counting task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13" y="2941338"/>
            <a:ext cx="25050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550" y="2437638"/>
            <a:ext cx="18478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025" y="172863"/>
            <a:ext cx="1077550" cy="1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020" y="1809170"/>
            <a:ext cx="1439675" cy="10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/>
          <p:nvPr/>
        </p:nvSpPr>
        <p:spPr>
          <a:xfrm>
            <a:off x="5267625" y="2571750"/>
            <a:ext cx="1847700" cy="1236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1916400" y="3330300"/>
            <a:ext cx="2492700" cy="105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Failures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Facial recognition in China tagged an ad on a bus as a jaywalker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Amazon’s AI-powered recruiting tool not rating candidates in a gender-neutral way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mobile app to detect melanoma incorrectly labels photos of moles as benign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Many, many others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Famous ones: self-driving cars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Failures we don’t even realize are happening (until it’s too late)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metamorphic relations for ML classifiers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2">
                    <a:lumMod val="90000"/>
                  </a:schemeClr>
                </a:solidFill>
              </a:rPr>
              <a:t>Consistence with directional transformation</a:t>
            </a:r>
            <a:endParaRPr dirty="0">
              <a:solidFill>
                <a:schemeClr val="tx2">
                  <a:lumMod val="9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Addition of uninformative attributes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05" name="Google Shape;205;p33"/>
          <p:cNvSpPr txBox="1"/>
          <p:nvPr/>
        </p:nvSpPr>
        <p:spPr>
          <a:xfrm>
            <a:off x="1676875" y="3611825"/>
            <a:ext cx="7257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more, but we won’t cover all of them in this lecture due to time; see 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Fault Detection Effectiveness of Metamorphic Relations Developed for Testing Supervised Classifiers</a:t>
            </a:r>
            <a:r>
              <a:rPr lang="en" sz="1500">
                <a:solidFill>
                  <a:schemeClr val="dk2"/>
                </a:solidFill>
              </a:rPr>
              <a:t> by Sata et al, 2019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Addition of uninformative attributes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a new feature that should be equally associated with all classes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Shallow learning example: adding a new feature of random noise to a Zillow house price predictor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test case: the original input and original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Follow-up test case: [original input + previous sold date*] yields the original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Deep learning: not really associated with feature engineering as much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Invariance: apply a label-preserving perturbation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NLP: switch a word with a synonym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test case:	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polarity(“This was a nice </a:t>
            </a: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by John Smith.” </a:t>
            </a:r>
            <a:r>
              <a:rPr lang="en" sz="12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== +0.7</a:t>
            </a:r>
            <a:endParaRPr sz="1200" b="1" dirty="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Follow-up test case:	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polarity(“This was a nice </a:t>
            </a: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film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by John Smith.”  </a:t>
            </a:r>
            <a:r>
              <a:rPr lang="en" sz="12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== +0.7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Computer vision: next slide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Addition of uninformative attributes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think of a related example for computer vision?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answers: 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in an object that shouldn’t matter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the background? Changing the color?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25" y="2571750"/>
            <a:ext cx="3596374" cy="2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00" y="2571750"/>
            <a:ext cx="3596374" cy="22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/>
          <p:nvPr/>
        </p:nvSpPr>
        <p:spPr>
          <a:xfrm>
            <a:off x="1184850" y="2957500"/>
            <a:ext cx="633900" cy="6153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Example: CheckList tool for NLP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Beyond Accuracy: Behavioral Testing of NLP models with CheckList</a:t>
            </a:r>
            <a:r>
              <a:rPr lang="en" dirty="0"/>
              <a:t> by Ribeiro et al., 2020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Helps you automate the process of generating test cases for testing sentences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Github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Minimal functionality tests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Invariance tests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Directional expectation tests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Bias in Machine Learning</a:t>
            </a:r>
            <a:endParaRPr dirty="0"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Could devote an entire course to this subject: </a:t>
            </a:r>
            <a:r>
              <a:rPr lang="en-US" dirty="0">
                <a:hlinkClick r:id="rId3"/>
              </a:rPr>
              <a:t>https://courses.cs.cornell.edu/cs1340/2021sp/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Lots of great papers/chapter to read at the </a:t>
            </a:r>
            <a:r>
              <a:rPr lang="en-US"/>
              <a:t>link above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traditionally test software?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inputs and expected outputs are known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characterize the valid ranges of these inputs in a meaningful way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Unit tests are often written to evaluate the logic of the code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This logic corresponds to a set of “rules”</a:t>
            </a:r>
            <a:endParaRPr dirty="0"/>
          </a:p>
        </p:txBody>
      </p:sp>
      <p:sp>
        <p:nvSpPr>
          <p:cNvPr id="74" name="Google Shape;74;p16"/>
          <p:cNvSpPr txBox="1"/>
          <p:nvPr/>
        </p:nvSpPr>
        <p:spPr>
          <a:xfrm>
            <a:off x="1445200" y="2826750"/>
            <a:ext cx="6352800" cy="124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Example</a:t>
            </a:r>
            <a:r>
              <a:rPr lang="en" sz="2300"/>
              <a:t>: write unit tests to check that the website is correctly calculating and displaying the student GPA when they view their transcript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Machine Learning models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not really talking about testing the logic of the code used to build the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actually “testing” the data the model is trained on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503900" y="2471625"/>
            <a:ext cx="4328400" cy="195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/>
              <a:t>Example</a:t>
            </a:r>
            <a:r>
              <a:rPr lang="en" sz="2300" dirty="0"/>
              <a:t>: write test cases that ensure your model can correctly distinguish between melanoma and benign skin conditions</a:t>
            </a:r>
            <a:endParaRPr sz="2300"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50" y="2261379"/>
            <a:ext cx="4129575" cy="21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96275" y="4750100"/>
            <a:ext cx="8742600" cy="32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https://medium.com/hackernoon/transfer-learning-in-the-cloud-for-the-isic-cancer-classification-challenge-e0898bffcc52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testing a melanoma binary classifier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photos of melanoma would you need?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potential biases?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marker the doctor uses to circle suspicious moles?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Skin tone of images is limited?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Magnification of certain lesion types versus others?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metrics would you want to use to measure model performance here?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250" y="1657354"/>
            <a:ext cx="4129575" cy="21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96275" y="4750100"/>
            <a:ext cx="8742600" cy="32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https://medium.com/hackernoon/transfer-learning-in-the-cloud-for-the-isic-cancer-classification-challenge-e0898bffcc52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3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predicting clothing items (Stitchfix.com)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582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you tell if your outfit prediction was correct for a new person, if your algorithm has never seen those inputs before?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orange was a trendy color the year the training data was collected, but it’s fallen out of style three years later?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73400" y="4837253"/>
            <a:ext cx="607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Image from https://www.sweetpurpletulips.com/finding-style-with-stitch-fix/</a:t>
            </a:r>
            <a:endParaRPr sz="900"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52" y="0"/>
            <a:ext cx="30087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Machine Learning Testing is hard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34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unit test the ML libraries, but how do you test the model?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Traditional SWE testing techniques aren’t really set up to do this...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testing suffers from the </a:t>
            </a:r>
            <a:r>
              <a:rPr lang="en" i="1" dirty="0">
                <a:solidFill>
                  <a:srgbClr val="45818E"/>
                </a:solidFill>
              </a:rPr>
              <a:t>Oracle Problem</a:t>
            </a:r>
            <a:r>
              <a:rPr lang="en" dirty="0"/>
              <a:t>: there isn’t an easy way to tell if your results are correct or not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predicting what product an Amazon customer will buy next (if we knew this using a rule-based system, we wouldn’t need ML…)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how many pixels can I change in an image of a cat before it is no longer a cat? (Humans may not even agree on the answer...)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Many ML algorithms aren’t even stable: they learn over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Yesterday’s “correct” answer is no longer 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real-world correctness of your model depends on the training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Bias, bias, bias!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 you normally test your models?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Cross validation, some error bars...but this doesn’t capture all possible failures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These metrics are really about model evaluation, which is different than the model testing we’ll talk about today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Modes in Machine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From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Kumar (Microsoft) et al.</a:t>
            </a:r>
            <a:r>
              <a:rPr lang="en" u="sng" dirty="0">
                <a:solidFill>
                  <a:schemeClr val="accent5"/>
                </a:solidFill>
              </a:rPr>
              <a:t> “</a:t>
            </a:r>
            <a:r>
              <a:rPr lang="en-US" dirty="0">
                <a:effectLst/>
                <a:latin typeface="Arial" panose="020B0604020202020204" pitchFamily="34" charset="0"/>
              </a:rPr>
              <a:t>Failure Modes in Machine Learning”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a lot of research on </a:t>
            </a:r>
            <a:r>
              <a:rPr lang="en" b="1" i="1" dirty="0"/>
              <a:t>intentionally </a:t>
            </a:r>
            <a:r>
              <a:rPr lang="en" dirty="0"/>
              <a:t>motivated failures:</a:t>
            </a:r>
            <a:endParaRPr dirty="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8350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Modes in Machine Learning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From </a:t>
            </a:r>
            <a:r>
              <a:rPr lang="en-US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Kumar (Microsoft) et al.</a:t>
            </a:r>
            <a:r>
              <a:rPr lang="en-US" u="sng" dirty="0">
                <a:solidFill>
                  <a:schemeClr val="accent5"/>
                </a:solidFill>
              </a:rPr>
              <a:t> “</a:t>
            </a:r>
            <a:r>
              <a:rPr lang="en-US" dirty="0">
                <a:effectLst/>
                <a:latin typeface="Arial" panose="020B0604020202020204" pitchFamily="34" charset="0"/>
              </a:rPr>
              <a:t>Failure Modes in Machine Learning”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talk focuses on </a:t>
            </a:r>
            <a:r>
              <a:rPr lang="en" b="1" dirty="0"/>
              <a:t>unintended failures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Much less research here so far in bullet 6 below, except for bias</a:t>
            </a:r>
            <a:endParaRPr dirty="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03575"/>
            <a:ext cx="9144001" cy="10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80953"/>
            <a:ext cx="9144000" cy="78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1771</Words>
  <Application>Microsoft Office PowerPoint</Application>
  <PresentationFormat>On-screen Show (16:9)</PresentationFormat>
  <Paragraphs>156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Courier New</vt:lpstr>
      <vt:lpstr>Simple Light</vt:lpstr>
      <vt:lpstr>Software Testing in the age of Machine Learning</vt:lpstr>
      <vt:lpstr>Machine Learning Failures</vt:lpstr>
      <vt:lpstr>How do we traditionally test software?</vt:lpstr>
      <vt:lpstr>Testing Machine Learning models</vt:lpstr>
      <vt:lpstr>Example: testing a melanoma binary classifier</vt:lpstr>
      <vt:lpstr>Example: predicting clothing items (Stitchfix.com) </vt:lpstr>
      <vt:lpstr>Motivation: Machine Learning Testing is hard</vt:lpstr>
      <vt:lpstr>Failure Modes in Machine Learning </vt:lpstr>
      <vt:lpstr>Failure Modes in Machine Learning</vt:lpstr>
      <vt:lpstr>Testing for ML isn’t a mature field</vt:lpstr>
      <vt:lpstr>ML Testing and model assertions</vt:lpstr>
      <vt:lpstr>ML Testing and dataset slicing</vt:lpstr>
      <vt:lpstr>ML testing and dataset profiling</vt:lpstr>
      <vt:lpstr>ML Testing in Academia</vt:lpstr>
      <vt:lpstr>Proposed solutions to the Oracle Problem</vt:lpstr>
      <vt:lpstr>What is metamorphic testing for ML (classifiers)?</vt:lpstr>
      <vt:lpstr>Selected metamorphic relations for ML classifiers</vt:lpstr>
      <vt:lpstr>Consistence with directional transformation</vt:lpstr>
      <vt:lpstr>Consistence with directional transformation</vt:lpstr>
      <vt:lpstr>Selected metamorphic relations for ML classifiers</vt:lpstr>
      <vt:lpstr>2) Addition of uninformative attributes</vt:lpstr>
      <vt:lpstr>2) Addition of uninformative attributes</vt:lpstr>
      <vt:lpstr>Research Example: CheckList tool for NLP</vt:lpstr>
      <vt:lpstr>Bias in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in the age of Machine Learning</dc:title>
  <cp:lastModifiedBy>Dr_Kinga</cp:lastModifiedBy>
  <cp:revision>7</cp:revision>
  <dcterms:modified xsi:type="dcterms:W3CDTF">2022-04-07T12:11:39Z</dcterms:modified>
</cp:coreProperties>
</file>